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5" r:id="rId2"/>
  </p:sldMasterIdLst>
  <p:notesMasterIdLst>
    <p:notesMasterId r:id="rId23"/>
  </p:notesMasterIdLst>
  <p:sldIdLst>
    <p:sldId id="256" r:id="rId3"/>
    <p:sldId id="296" r:id="rId4"/>
    <p:sldId id="298" r:id="rId5"/>
    <p:sldId id="299" r:id="rId6"/>
    <p:sldId id="331" r:id="rId7"/>
    <p:sldId id="346" r:id="rId8"/>
    <p:sldId id="332" r:id="rId9"/>
    <p:sldId id="300" r:id="rId10"/>
    <p:sldId id="333" r:id="rId11"/>
    <p:sldId id="334" r:id="rId12"/>
    <p:sldId id="335" r:id="rId13"/>
    <p:sldId id="337" r:id="rId14"/>
    <p:sldId id="338" r:id="rId15"/>
    <p:sldId id="339" r:id="rId16"/>
    <p:sldId id="341" r:id="rId17"/>
    <p:sldId id="342" r:id="rId18"/>
    <p:sldId id="340" r:id="rId19"/>
    <p:sldId id="343" r:id="rId20"/>
    <p:sldId id="345" r:id="rId21"/>
    <p:sldId id="32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>
      <p:cViewPr varScale="1">
        <p:scale>
          <a:sx n="109" d="100"/>
          <a:sy n="109" d="100"/>
        </p:scale>
        <p:origin x="62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D9643-811F-4D24-996C-44C324A2C8F6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88AA1-1C47-4AE6-8233-0D6444051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7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88AA1-1C47-4AE6-8233-0D64440514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9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88AA1-1C47-4AE6-8233-0D64440514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58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1438275"/>
            <a:ext cx="104986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7379" y="3886200"/>
            <a:ext cx="85344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152400"/>
            <a:ext cx="2743200" cy="5905500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152400"/>
            <a:ext cx="8026400" cy="5905500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5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0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7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59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96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0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" y="15271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20" y="14970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20" y="21367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2088" y="14970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2088" y="21367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85167" y="61912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94233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05067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4A2D5DE4-0005-4B0E-883A-8DC99FE61B2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2452" y="1290639"/>
            <a:ext cx="10519833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03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Linear-Time</a:t>
            </a:r>
            <a:r>
              <a:rPr lang="en-US" dirty="0"/>
              <a:t> Algorithm for </a:t>
            </a:r>
            <a:r>
              <a:rPr lang="en-US" dirty="0">
                <a:solidFill>
                  <a:srgbClr val="FF0000"/>
                </a:solidFill>
              </a:rPr>
              <a:t>Radius</a:t>
            </a:r>
            <a:r>
              <a:rPr lang="en-US" dirty="0"/>
              <a:t>-Optimally</a:t>
            </a:r>
            <a:br>
              <a:rPr lang="en-US" dirty="0"/>
            </a:br>
            <a:r>
              <a:rPr lang="en-US" dirty="0"/>
              <a:t>Augmenting </a:t>
            </a:r>
            <a:r>
              <a:rPr lang="en-US" dirty="0">
                <a:solidFill>
                  <a:srgbClr val="FF0000"/>
                </a:solidFill>
              </a:rPr>
              <a:t>Paths</a:t>
            </a:r>
            <a:r>
              <a:rPr lang="en-US" dirty="0"/>
              <a:t> in a </a:t>
            </a:r>
            <a:r>
              <a:rPr lang="en-US" dirty="0">
                <a:solidFill>
                  <a:srgbClr val="FF0000"/>
                </a:solidFill>
              </a:rPr>
              <a:t>Metric Space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29" y="3067050"/>
            <a:ext cx="8534400" cy="2270760"/>
          </a:xfrm>
        </p:spPr>
        <p:txBody>
          <a:bodyPr/>
          <a:lstStyle/>
          <a:p>
            <a:pPr algn="ctr"/>
            <a:r>
              <a:rPr lang="en-US" sz="3200" dirty="0"/>
              <a:t>Christopher Johnson and </a:t>
            </a:r>
            <a:r>
              <a:rPr lang="en-US" sz="3200" dirty="0" smtClean="0">
                <a:solidFill>
                  <a:srgbClr val="FF0000"/>
                </a:solidFill>
              </a:rPr>
              <a:t>Haitao </a:t>
            </a:r>
            <a:r>
              <a:rPr lang="en-US" sz="3200" dirty="0">
                <a:solidFill>
                  <a:srgbClr val="FF0000"/>
                </a:solidFill>
              </a:rPr>
              <a:t>Wang</a:t>
            </a:r>
          </a:p>
          <a:p>
            <a:pPr algn="ctr"/>
            <a:r>
              <a:rPr lang="en-US" sz="3200" dirty="0"/>
              <a:t>Utah State University</a:t>
            </a:r>
          </a:p>
          <a:p>
            <a:pPr algn="ctr"/>
            <a:r>
              <a:rPr lang="en-US" sz="3200" dirty="0"/>
              <a:t>WADS 2019, Edmonton, Canada</a:t>
            </a:r>
          </a:p>
        </p:txBody>
      </p:sp>
    </p:spTree>
    <p:extLst>
      <p:ext uri="{BB962C8B-B14F-4D97-AF65-F5344CB8AC3E}">
        <p14:creationId xmlns:p14="http://schemas.microsoft.com/office/powerpoint/2010/main" val="31328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our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39"/>
            <a:ext cx="11267975" cy="4639377"/>
          </a:xfrm>
        </p:spPr>
        <p:txBody>
          <a:bodyPr/>
          <a:lstStyle/>
          <a:p>
            <a:r>
              <a:rPr lang="en-US" dirty="0"/>
              <a:t>A constant number of configurations</a:t>
            </a:r>
          </a:p>
          <a:p>
            <a:r>
              <a:rPr lang="en-US" dirty="0"/>
              <a:t>For each configuration, compute in O(n) time a </a:t>
            </a:r>
            <a:r>
              <a:rPr lang="en-US" dirty="0">
                <a:solidFill>
                  <a:srgbClr val="FF0000"/>
                </a:solidFill>
              </a:rPr>
              <a:t>candidate solution </a:t>
            </a:r>
            <a:r>
              <a:rPr lang="en-US" dirty="0"/>
              <a:t>(a center and radius)</a:t>
            </a:r>
          </a:p>
          <a:p>
            <a:pPr lvl="1"/>
            <a:r>
              <a:rPr lang="en-US" dirty="0"/>
              <a:t>The best solution in the configuration</a:t>
            </a:r>
          </a:p>
          <a:p>
            <a:pPr lvl="1"/>
            <a:r>
              <a:rPr lang="en-US" dirty="0"/>
              <a:t>If an optimal solution of the problem belongs to that configuration, then our solution is also an optimal solution</a:t>
            </a:r>
          </a:p>
          <a:p>
            <a:r>
              <a:rPr lang="en-US" dirty="0"/>
              <a:t>Among all O(1) candidate solutions, return the one with minimum radius</a:t>
            </a:r>
          </a:p>
          <a:p>
            <a:r>
              <a:rPr lang="en-US" dirty="0"/>
              <a:t>Total time: O(n)</a:t>
            </a:r>
          </a:p>
        </p:txBody>
      </p:sp>
    </p:spTree>
    <p:extLst>
      <p:ext uri="{BB962C8B-B14F-4D97-AF65-F5344CB8AC3E}">
        <p14:creationId xmlns:p14="http://schemas.microsoft.com/office/powerpoint/2010/main" val="211412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770002"/>
          </a:xfrm>
        </p:spPr>
        <p:txBody>
          <a:bodyPr/>
          <a:lstStyle/>
          <a:p>
            <a:r>
              <a:rPr lang="en-US" dirty="0"/>
              <a:t>Configuration: the center c is in P between v</a:t>
            </a:r>
            <a:r>
              <a:rPr lang="en-US" baseline="-25000" dirty="0"/>
              <a:t>1</a:t>
            </a:r>
            <a:r>
              <a:rPr lang="en-US" dirty="0"/>
              <a:t> and v</a:t>
            </a:r>
            <a:r>
              <a:rPr lang="en-US" baseline="-25000" dirty="0"/>
              <a:t>i</a:t>
            </a:r>
          </a:p>
          <a:p>
            <a:r>
              <a:rPr lang="en-US" dirty="0"/>
              <a:t>v</a:t>
            </a:r>
            <a:r>
              <a:rPr lang="en-US" baseline="-25000" dirty="0"/>
              <a:t>1 </a:t>
            </a:r>
            <a:r>
              <a:rPr lang="en-US" dirty="0"/>
              <a:t>is a farthest vertex</a:t>
            </a:r>
          </a:p>
          <a:p>
            <a:r>
              <a:rPr lang="en-US" dirty="0"/>
              <a:t>The radius is equal to the distance in P from c to v</a:t>
            </a:r>
            <a:r>
              <a:rPr lang="en-US" baseline="-25000" dirty="0"/>
              <a:t>1</a:t>
            </a:r>
          </a:p>
          <a:p>
            <a:r>
              <a:rPr lang="en-US" dirty="0"/>
              <a:t>The other farthest vertex is between v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67740" y="412573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6532224" y="4184557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1143960" y="414716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98069" y="415959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943556" y="416422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0543599" y="415960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7071" y="412919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05942" y="418131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443188" y="414716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 bwMode="auto">
          <a:xfrm>
            <a:off x="7982327" y="3690919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386485" y="4029201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499" y="3787425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11046047" y="4024918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7977711" y="3693922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6542001" y="4190564"/>
            <a:ext cx="1431636" cy="0"/>
          </a:xfrm>
          <a:custGeom>
            <a:avLst/>
            <a:gdLst>
              <a:gd name="connsiteX0" fmla="*/ 0 w 1431636"/>
              <a:gd name="connsiteY0" fmla="*/ 0 h 0"/>
              <a:gd name="connsiteX1" fmla="*/ 1431636 w 1431636"/>
              <a:gd name="connsiteY1" fmla="*/ 0 h 0"/>
              <a:gd name="connsiteX2" fmla="*/ 1431636 w 14316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636">
                <a:moveTo>
                  <a:pt x="0" y="0"/>
                </a:moveTo>
                <a:lnTo>
                  <a:pt x="1431636" y="0"/>
                </a:lnTo>
                <a:lnTo>
                  <a:pt x="14316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502499" y="4123973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0587528" y="4172092"/>
            <a:ext cx="581891" cy="9236"/>
          </a:xfrm>
          <a:custGeom>
            <a:avLst/>
            <a:gdLst>
              <a:gd name="connsiteX0" fmla="*/ 0 w 581891"/>
              <a:gd name="connsiteY0" fmla="*/ 9236 h 9236"/>
              <a:gd name="connsiteX1" fmla="*/ 581891 w 581891"/>
              <a:gd name="connsiteY1" fmla="*/ 0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891" h="9236">
                <a:moveTo>
                  <a:pt x="0" y="9236"/>
                </a:moveTo>
                <a:lnTo>
                  <a:pt x="581891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398824" y="5374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863308" y="5433221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5475044" y="539582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829153" y="540826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2274640" y="541288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874683" y="540827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8155" y="537786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137026" y="542998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74272" y="539582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30" name="Freeform 29"/>
          <p:cNvSpPr/>
          <p:nvPr/>
        </p:nvSpPr>
        <p:spPr bwMode="auto">
          <a:xfrm>
            <a:off x="2313411" y="4939583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717569" y="5277865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3583" y="50360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4156895" y="5299188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2308795" y="4942586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873085" y="5439228"/>
            <a:ext cx="1431636" cy="0"/>
          </a:xfrm>
          <a:custGeom>
            <a:avLst/>
            <a:gdLst>
              <a:gd name="connsiteX0" fmla="*/ 0 w 1431636"/>
              <a:gd name="connsiteY0" fmla="*/ 0 h 0"/>
              <a:gd name="connsiteX1" fmla="*/ 1431636 w 1431636"/>
              <a:gd name="connsiteY1" fmla="*/ 0 h 0"/>
              <a:gd name="connsiteX2" fmla="*/ 1431636 w 14316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636">
                <a:moveTo>
                  <a:pt x="0" y="0"/>
                </a:moveTo>
                <a:lnTo>
                  <a:pt x="1431636" y="0"/>
                </a:lnTo>
                <a:lnTo>
                  <a:pt x="14316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 bwMode="auto">
          <a:xfrm>
            <a:off x="1833583" y="5372637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4308518" y="5441046"/>
            <a:ext cx="581891" cy="9236"/>
          </a:xfrm>
          <a:custGeom>
            <a:avLst/>
            <a:gdLst>
              <a:gd name="connsiteX0" fmla="*/ 0 w 581891"/>
              <a:gd name="connsiteY0" fmla="*/ 9236 h 9236"/>
              <a:gd name="connsiteX1" fmla="*/ 581891 w 581891"/>
              <a:gd name="connsiteY1" fmla="*/ 0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891" h="9236">
                <a:moveTo>
                  <a:pt x="0" y="9236"/>
                </a:moveTo>
                <a:lnTo>
                  <a:pt x="581891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4279834" y="539148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01895" y="539149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 bwMode="auto">
          <a:xfrm flipV="1">
            <a:off x="6566379" y="5450318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11178115" y="541292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532224" y="542535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977711" y="542998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0577754" y="542536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31226" y="539496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840097" y="544707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0477343" y="541292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48" name="Freeform 47"/>
          <p:cNvSpPr/>
          <p:nvPr/>
        </p:nvSpPr>
        <p:spPr bwMode="auto">
          <a:xfrm>
            <a:off x="8016482" y="4956680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 bwMode="auto">
          <a:xfrm>
            <a:off x="6420640" y="5294962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36654" y="505318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9859966" y="5316285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6576156" y="5456325"/>
            <a:ext cx="1431636" cy="0"/>
          </a:xfrm>
          <a:custGeom>
            <a:avLst/>
            <a:gdLst>
              <a:gd name="connsiteX0" fmla="*/ 0 w 1431636"/>
              <a:gd name="connsiteY0" fmla="*/ 0 h 0"/>
              <a:gd name="connsiteX1" fmla="*/ 1431636 w 1431636"/>
              <a:gd name="connsiteY1" fmla="*/ 0 h 0"/>
              <a:gd name="connsiteX2" fmla="*/ 1431636 w 14316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636">
                <a:moveTo>
                  <a:pt x="0" y="0"/>
                </a:moveTo>
                <a:lnTo>
                  <a:pt x="1431636" y="0"/>
                </a:lnTo>
                <a:lnTo>
                  <a:pt x="14316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 bwMode="auto">
          <a:xfrm>
            <a:off x="7536654" y="5389734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7999756" y="5449276"/>
            <a:ext cx="2004265" cy="9236"/>
          </a:xfrm>
          <a:custGeom>
            <a:avLst/>
            <a:gdLst>
              <a:gd name="connsiteX0" fmla="*/ 0 w 581891"/>
              <a:gd name="connsiteY0" fmla="*/ 9236 h 9236"/>
              <a:gd name="connsiteX1" fmla="*/ 581891 w 581891"/>
              <a:gd name="connsiteY1" fmla="*/ 0 h 9236"/>
              <a:gd name="connsiteX0" fmla="*/ 0 w 34444"/>
              <a:gd name="connsiteY0" fmla="*/ 10000 h 10000"/>
              <a:gd name="connsiteX1" fmla="*/ 34444 w 34444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444" h="10000">
                <a:moveTo>
                  <a:pt x="0" y="10000"/>
                </a:moveTo>
                <a:lnTo>
                  <a:pt x="34444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 bwMode="auto">
          <a:xfrm>
            <a:off x="9982905" y="540858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80269" y="401204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 bwMode="auto">
          <a:xfrm flipV="1">
            <a:off x="844753" y="4070864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5456489" y="403346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810598" y="404590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256085" y="405052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4856128" y="404591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9600" y="401550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118471" y="406762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755717" y="403346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77" name="Freeform 76"/>
          <p:cNvSpPr/>
          <p:nvPr/>
        </p:nvSpPr>
        <p:spPr bwMode="auto">
          <a:xfrm>
            <a:off x="2294856" y="3577226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 bwMode="auto">
          <a:xfrm>
            <a:off x="699014" y="3915508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15028" y="3673732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3" name="Oval 82"/>
          <p:cNvSpPr/>
          <p:nvPr/>
        </p:nvSpPr>
        <p:spPr bwMode="auto">
          <a:xfrm>
            <a:off x="1815028" y="4010280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853400" y="4083904"/>
            <a:ext cx="997527" cy="9236"/>
          </a:xfrm>
          <a:custGeom>
            <a:avLst/>
            <a:gdLst>
              <a:gd name="connsiteX0" fmla="*/ 0 w 997527"/>
              <a:gd name="connsiteY0" fmla="*/ 0 h 9236"/>
              <a:gd name="connsiteX1" fmla="*/ 997527 w 997527"/>
              <a:gd name="connsiteY1" fmla="*/ 9236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7527" h="9236">
                <a:moveTo>
                  <a:pt x="0" y="0"/>
                </a:moveTo>
                <a:lnTo>
                  <a:pt x="997527" y="9236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E59A9769-1AA0-44E3-BFFF-3C10F75C9FE1}"/>
              </a:ext>
            </a:extLst>
          </p:cNvPr>
          <p:cNvSpPr txBox="1"/>
          <p:nvPr/>
        </p:nvSpPr>
        <p:spPr>
          <a:xfrm>
            <a:off x="5978869" y="629138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xmlns="" id="{8CE9849F-5935-4804-ACEF-716AD1E144D0}"/>
              </a:ext>
            </a:extLst>
          </p:cNvPr>
          <p:cNvCxnSpPr>
            <a:cxnSpLocks/>
          </p:cNvCxnSpPr>
          <p:nvPr/>
        </p:nvCxnSpPr>
        <p:spPr bwMode="auto">
          <a:xfrm flipV="1">
            <a:off x="826966" y="6373262"/>
            <a:ext cx="5299989" cy="98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>
            <a:extLst>
              <a:ext uri="{FF2B5EF4-FFF2-40B4-BE49-F238E27FC236}">
                <a16:creationId xmlns:a16="http://schemas.microsoft.com/office/drawing/2014/main" xmlns="" id="{4491769A-144B-4FB9-A18C-AE24E412AA35}"/>
              </a:ext>
            </a:extLst>
          </p:cNvPr>
          <p:cNvSpPr/>
          <p:nvPr/>
        </p:nvSpPr>
        <p:spPr bwMode="auto">
          <a:xfrm>
            <a:off x="5438702" y="633327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xmlns="" id="{11229741-2362-4990-935F-E4F969C04C28}"/>
              </a:ext>
            </a:extLst>
          </p:cNvPr>
          <p:cNvSpPr/>
          <p:nvPr/>
        </p:nvSpPr>
        <p:spPr bwMode="auto">
          <a:xfrm>
            <a:off x="792811" y="634570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xmlns="" id="{3E197942-C547-44CA-8CDF-C62A91E5B6DD}"/>
              </a:ext>
            </a:extLst>
          </p:cNvPr>
          <p:cNvSpPr/>
          <p:nvPr/>
        </p:nvSpPr>
        <p:spPr bwMode="auto">
          <a:xfrm>
            <a:off x="2238298" y="635032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xmlns="" id="{4F647993-C7B3-415A-BA19-AD827E93C9FD}"/>
              </a:ext>
            </a:extLst>
          </p:cNvPr>
          <p:cNvSpPr/>
          <p:nvPr/>
        </p:nvSpPr>
        <p:spPr bwMode="auto">
          <a:xfrm>
            <a:off x="4838341" y="634571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829C605D-2D15-439E-BB20-1B181E4D6BE4}"/>
              </a:ext>
            </a:extLst>
          </p:cNvPr>
          <p:cNvSpPr txBox="1"/>
          <p:nvPr/>
        </p:nvSpPr>
        <p:spPr>
          <a:xfrm>
            <a:off x="591813" y="631530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68898263-46AE-4F37-A16C-4BFACF8D4E54}"/>
              </a:ext>
            </a:extLst>
          </p:cNvPr>
          <p:cNvSpPr txBox="1"/>
          <p:nvPr/>
        </p:nvSpPr>
        <p:spPr>
          <a:xfrm>
            <a:off x="2100684" y="636742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05698CB3-A5A1-4979-8049-D56F7B5C1A90}"/>
              </a:ext>
            </a:extLst>
          </p:cNvPr>
          <p:cNvSpPr txBox="1"/>
          <p:nvPr/>
        </p:nvSpPr>
        <p:spPr>
          <a:xfrm>
            <a:off x="4737930" y="633327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108" name="Freeform 12">
            <a:extLst>
              <a:ext uri="{FF2B5EF4-FFF2-40B4-BE49-F238E27FC236}">
                <a16:creationId xmlns:a16="http://schemas.microsoft.com/office/drawing/2014/main" xmlns="" id="{7F933BB3-1AFD-4F9A-98D8-2BB82A797401}"/>
              </a:ext>
            </a:extLst>
          </p:cNvPr>
          <p:cNvSpPr/>
          <p:nvPr/>
        </p:nvSpPr>
        <p:spPr bwMode="auto">
          <a:xfrm>
            <a:off x="2277069" y="5877027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xmlns="" id="{922340AD-C441-413A-AAA0-F30D84ECF4C2}"/>
              </a:ext>
            </a:extLst>
          </p:cNvPr>
          <p:cNvSpPr/>
          <p:nvPr/>
        </p:nvSpPr>
        <p:spPr bwMode="auto">
          <a:xfrm>
            <a:off x="681227" y="6215309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838A3ED7-91F0-4743-BA3B-3209DF9836AB}"/>
              </a:ext>
            </a:extLst>
          </p:cNvPr>
          <p:cNvSpPr txBox="1"/>
          <p:nvPr/>
        </p:nvSpPr>
        <p:spPr>
          <a:xfrm>
            <a:off x="1797241" y="5973533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xmlns="" id="{2CCE066C-F0FE-410D-BE5E-9362644A19F8}"/>
              </a:ext>
            </a:extLst>
          </p:cNvPr>
          <p:cNvSpPr/>
          <p:nvPr/>
        </p:nvSpPr>
        <p:spPr bwMode="auto">
          <a:xfrm>
            <a:off x="5340789" y="6211026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Freeform 16">
            <a:extLst>
              <a:ext uri="{FF2B5EF4-FFF2-40B4-BE49-F238E27FC236}">
                <a16:creationId xmlns:a16="http://schemas.microsoft.com/office/drawing/2014/main" xmlns="" id="{B78FBF13-D3D5-4BF5-94FA-ED50A0B7CB1F}"/>
              </a:ext>
            </a:extLst>
          </p:cNvPr>
          <p:cNvSpPr/>
          <p:nvPr/>
        </p:nvSpPr>
        <p:spPr bwMode="auto">
          <a:xfrm>
            <a:off x="2272453" y="5880030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7">
            <a:extLst>
              <a:ext uri="{FF2B5EF4-FFF2-40B4-BE49-F238E27FC236}">
                <a16:creationId xmlns:a16="http://schemas.microsoft.com/office/drawing/2014/main" xmlns="" id="{4E86DFBA-77F6-4958-8526-9FE3305E41C1}"/>
              </a:ext>
            </a:extLst>
          </p:cNvPr>
          <p:cNvSpPr/>
          <p:nvPr/>
        </p:nvSpPr>
        <p:spPr bwMode="auto">
          <a:xfrm>
            <a:off x="836743" y="6376672"/>
            <a:ext cx="1431636" cy="0"/>
          </a:xfrm>
          <a:custGeom>
            <a:avLst/>
            <a:gdLst>
              <a:gd name="connsiteX0" fmla="*/ 0 w 1431636"/>
              <a:gd name="connsiteY0" fmla="*/ 0 h 0"/>
              <a:gd name="connsiteX1" fmla="*/ 1431636 w 1431636"/>
              <a:gd name="connsiteY1" fmla="*/ 0 h 0"/>
              <a:gd name="connsiteX2" fmla="*/ 1431636 w 14316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636">
                <a:moveTo>
                  <a:pt x="0" y="0"/>
                </a:moveTo>
                <a:lnTo>
                  <a:pt x="1431636" y="0"/>
                </a:lnTo>
                <a:lnTo>
                  <a:pt x="14316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xmlns="" id="{DB6AFBE4-3BDF-44F2-8AED-C15273D538D0}"/>
              </a:ext>
            </a:extLst>
          </p:cNvPr>
          <p:cNvSpPr/>
          <p:nvPr/>
        </p:nvSpPr>
        <p:spPr bwMode="auto">
          <a:xfrm>
            <a:off x="1797241" y="6310081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Freeform 19">
            <a:extLst>
              <a:ext uri="{FF2B5EF4-FFF2-40B4-BE49-F238E27FC236}">
                <a16:creationId xmlns:a16="http://schemas.microsoft.com/office/drawing/2014/main" xmlns="" id="{D363B382-C53D-46EB-B034-CD7A92991BDA}"/>
              </a:ext>
            </a:extLst>
          </p:cNvPr>
          <p:cNvSpPr/>
          <p:nvPr/>
        </p:nvSpPr>
        <p:spPr bwMode="auto">
          <a:xfrm>
            <a:off x="4882270" y="6358200"/>
            <a:ext cx="581891" cy="9236"/>
          </a:xfrm>
          <a:custGeom>
            <a:avLst/>
            <a:gdLst>
              <a:gd name="connsiteX0" fmla="*/ 0 w 581891"/>
              <a:gd name="connsiteY0" fmla="*/ 9236 h 9236"/>
              <a:gd name="connsiteX1" fmla="*/ 581891 w 581891"/>
              <a:gd name="connsiteY1" fmla="*/ 0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891" h="9236">
                <a:moveTo>
                  <a:pt x="0" y="9236"/>
                </a:moveTo>
                <a:lnTo>
                  <a:pt x="581891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xmlns="" id="{34C09E7F-65AB-40E0-9187-CBB58F6251AB}"/>
              </a:ext>
            </a:extLst>
          </p:cNvPr>
          <p:cNvSpPr/>
          <p:nvPr/>
        </p:nvSpPr>
        <p:spPr bwMode="auto">
          <a:xfrm>
            <a:off x="6091859" y="632380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xmlns="" id="{B2D3D959-9614-42C1-80AC-3F5283504E1D}"/>
              </a:ext>
            </a:extLst>
          </p:cNvPr>
          <p:cNvCxnSpPr/>
          <p:nvPr/>
        </p:nvCxnSpPr>
        <p:spPr bwMode="auto">
          <a:xfrm flipH="1">
            <a:off x="3645641" y="5801145"/>
            <a:ext cx="2089555" cy="107272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xmlns="" id="{9CAF92D2-FED2-411B-A478-331ED8A5D6A5}"/>
              </a:ext>
            </a:extLst>
          </p:cNvPr>
          <p:cNvCxnSpPr/>
          <p:nvPr/>
        </p:nvCxnSpPr>
        <p:spPr bwMode="auto">
          <a:xfrm flipH="1" flipV="1">
            <a:off x="3499686" y="5834006"/>
            <a:ext cx="2081378" cy="9521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4047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 animBg="1"/>
      <p:bldP spid="49" grpId="0" animBg="1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78" grpId="0" animBg="1"/>
      <p:bldP spid="85" grpId="0" animBg="1"/>
      <p:bldP spid="99" grpId="0"/>
      <p:bldP spid="101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08" grpId="0" animBg="1"/>
      <p:bldP spid="109" grpId="0" animBg="1"/>
      <p:bldP spid="110" grpId="0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Configuration: c is in P between v</a:t>
            </a:r>
            <a:r>
              <a:rPr lang="en-US" baseline="-25000" dirty="0"/>
              <a:t>1</a:t>
            </a:r>
            <a:r>
              <a:rPr lang="en-US" dirty="0"/>
              <a:t> and v</a:t>
            </a:r>
            <a:r>
              <a:rPr lang="en-US" baseline="-25000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77000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: the optimal radius</a:t>
            </a:r>
          </a:p>
          <a:p>
            <a:r>
              <a:rPr lang="en-US" dirty="0">
                <a:solidFill>
                  <a:srgbClr val="FF0000"/>
                </a:solidFill>
              </a:rPr>
              <a:t>G(</a:t>
            </a:r>
            <a:r>
              <a:rPr lang="en-US" dirty="0" err="1">
                <a:solidFill>
                  <a:srgbClr val="FF0000"/>
                </a:solidFill>
              </a:rPr>
              <a:t>i,j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 the new graph with the new edge connecting v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baseline="-25000" dirty="0"/>
          </a:p>
          <a:p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u,v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 the distance between two vertices u and v </a:t>
            </a:r>
            <a:r>
              <a:rPr lang="en-US" dirty="0">
                <a:solidFill>
                  <a:srgbClr val="FF0000"/>
                </a:solidFill>
              </a:rPr>
              <a:t>in P</a:t>
            </a:r>
          </a:p>
          <a:p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G</a:t>
            </a:r>
            <a:r>
              <a:rPr lang="en-US" baseline="-25000" dirty="0">
                <a:solidFill>
                  <a:srgbClr val="FF0000"/>
                </a:solidFill>
              </a:rPr>
              <a:t>(</a:t>
            </a:r>
            <a:r>
              <a:rPr lang="en-US" baseline="-25000" dirty="0" err="1">
                <a:solidFill>
                  <a:srgbClr val="FF0000"/>
                </a:solidFill>
              </a:rPr>
              <a:t>i,j</a:t>
            </a:r>
            <a:r>
              <a:rPr lang="en-US" baseline="-25000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u,v</a:t>
            </a:r>
            <a:r>
              <a:rPr lang="en-US" dirty="0">
                <a:solidFill>
                  <a:srgbClr val="FF0000"/>
                </a:solidFill>
              </a:rPr>
              <a:t>): </a:t>
            </a:r>
            <a:r>
              <a:rPr lang="en-US" dirty="0"/>
              <a:t>the distance between two vertices u and v </a:t>
            </a:r>
            <a:r>
              <a:rPr lang="en-US" dirty="0">
                <a:solidFill>
                  <a:srgbClr val="FF0000"/>
                </a:solidFill>
              </a:rPr>
              <a:t>in G(</a:t>
            </a:r>
            <a:r>
              <a:rPr lang="en-US" dirty="0" err="1">
                <a:solidFill>
                  <a:srgbClr val="FF0000"/>
                </a:solidFill>
              </a:rPr>
              <a:t>i,j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b</a:t>
            </a:r>
            <a:r>
              <a:rPr lang="en-US" dirty="0"/>
              <a:t>: the other farthest vertex of c</a:t>
            </a:r>
          </a:p>
          <a:p>
            <a:pPr marL="0" indent="0">
              <a:buNone/>
            </a:pPr>
            <a:r>
              <a:rPr lang="en-US" dirty="0"/>
              <a:t>Observations: </a:t>
            </a:r>
          </a:p>
          <a:p>
            <a:r>
              <a:rPr lang="en-US" dirty="0"/>
              <a:t>R = </a:t>
            </a:r>
            <a:r>
              <a:rPr lang="en-US" dirty="0" err="1">
                <a:solidFill>
                  <a:srgbClr val="FFC000"/>
                </a:solidFill>
              </a:rPr>
              <a:t>d</a:t>
            </a:r>
            <a:r>
              <a:rPr lang="en-US" baseline="-25000" dirty="0" err="1">
                <a:solidFill>
                  <a:srgbClr val="FFC000"/>
                </a:solidFill>
              </a:rPr>
              <a:t>P</a:t>
            </a:r>
            <a:r>
              <a:rPr lang="en-US" dirty="0">
                <a:solidFill>
                  <a:srgbClr val="FFC000"/>
                </a:solidFill>
              </a:rPr>
              <a:t>(v</a:t>
            </a:r>
            <a:r>
              <a:rPr lang="en-US" baseline="-25000" dirty="0">
                <a:solidFill>
                  <a:srgbClr val="FFC000"/>
                </a:solidFill>
              </a:rPr>
              <a:t>1</a:t>
            </a:r>
            <a:r>
              <a:rPr lang="en-US" dirty="0">
                <a:solidFill>
                  <a:srgbClr val="FFC000"/>
                </a:solidFill>
              </a:rPr>
              <a:t>,c) </a:t>
            </a:r>
            <a:r>
              <a:rPr lang="en-US" dirty="0"/>
              <a:t>= </a:t>
            </a:r>
            <a:r>
              <a:rPr lang="en-US" dirty="0" err="1">
                <a:solidFill>
                  <a:srgbClr val="00B050"/>
                </a:solidFill>
              </a:rPr>
              <a:t>d</a:t>
            </a:r>
            <a:r>
              <a:rPr lang="en-US" baseline="-25000" dirty="0" err="1">
                <a:solidFill>
                  <a:srgbClr val="00B050"/>
                </a:solidFill>
              </a:rPr>
              <a:t>P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err="1">
                <a:solidFill>
                  <a:srgbClr val="00B050"/>
                </a:solidFill>
              </a:rPr>
              <a:t>c,v</a:t>
            </a:r>
            <a:r>
              <a:rPr lang="en-US" baseline="-25000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) + </a:t>
            </a:r>
            <a:r>
              <a:rPr lang="en-US" dirty="0" err="1">
                <a:solidFill>
                  <a:srgbClr val="00B050"/>
                </a:solidFill>
              </a:rPr>
              <a:t>d</a:t>
            </a:r>
            <a:r>
              <a:rPr lang="en-US" baseline="-25000" dirty="0" err="1">
                <a:solidFill>
                  <a:srgbClr val="00B050"/>
                </a:solidFill>
              </a:rPr>
              <a:t>G</a:t>
            </a:r>
            <a:r>
              <a:rPr lang="en-US" baseline="-25000" dirty="0">
                <a:solidFill>
                  <a:srgbClr val="00B050"/>
                </a:solidFill>
              </a:rPr>
              <a:t>(</a:t>
            </a:r>
            <a:r>
              <a:rPr lang="en-US" baseline="-25000" dirty="0" err="1">
                <a:solidFill>
                  <a:srgbClr val="00B050"/>
                </a:solidFill>
              </a:rPr>
              <a:t>i,j</a:t>
            </a:r>
            <a:r>
              <a:rPr lang="en-US" baseline="-25000" dirty="0">
                <a:solidFill>
                  <a:srgbClr val="00B050"/>
                </a:solidFill>
              </a:rPr>
              <a:t>)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err="1">
                <a:solidFill>
                  <a:srgbClr val="00B050"/>
                </a:solidFill>
              </a:rPr>
              <a:t>v</a:t>
            </a:r>
            <a:r>
              <a:rPr lang="en-US" baseline="-25000" dirty="0" err="1">
                <a:solidFill>
                  <a:srgbClr val="00B050"/>
                </a:solidFill>
              </a:rPr>
              <a:t>i</a:t>
            </a:r>
            <a:r>
              <a:rPr lang="en-US" dirty="0" err="1">
                <a:solidFill>
                  <a:srgbClr val="00B050"/>
                </a:solidFill>
              </a:rPr>
              <a:t>,v</a:t>
            </a:r>
            <a:r>
              <a:rPr lang="en-US" baseline="-25000" dirty="0" err="1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  <a:p>
            <a:r>
              <a:rPr lang="en-US" dirty="0"/>
              <a:t>2R =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+ </a:t>
            </a:r>
            <a:r>
              <a:rPr lang="en-US" dirty="0" err="1">
                <a:solidFill>
                  <a:srgbClr val="00B050"/>
                </a:solidFill>
              </a:rPr>
              <a:t>d</a:t>
            </a:r>
            <a:r>
              <a:rPr lang="en-US" baseline="-25000" dirty="0" err="1">
                <a:solidFill>
                  <a:srgbClr val="00B050"/>
                </a:solidFill>
              </a:rPr>
              <a:t>G</a:t>
            </a:r>
            <a:r>
              <a:rPr lang="en-US" baseline="-25000" dirty="0">
                <a:solidFill>
                  <a:srgbClr val="00B050"/>
                </a:solidFill>
              </a:rPr>
              <a:t>(</a:t>
            </a:r>
            <a:r>
              <a:rPr lang="en-US" baseline="-25000" dirty="0" err="1">
                <a:solidFill>
                  <a:srgbClr val="00B050"/>
                </a:solidFill>
              </a:rPr>
              <a:t>i,j</a:t>
            </a:r>
            <a:r>
              <a:rPr lang="en-US" baseline="-25000" dirty="0">
                <a:solidFill>
                  <a:srgbClr val="00B050"/>
                </a:solidFill>
              </a:rPr>
              <a:t>)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err="1">
                <a:solidFill>
                  <a:srgbClr val="00B050"/>
                </a:solidFill>
              </a:rPr>
              <a:t>v</a:t>
            </a:r>
            <a:r>
              <a:rPr lang="en-US" baseline="-25000" dirty="0" err="1">
                <a:solidFill>
                  <a:srgbClr val="00B050"/>
                </a:solidFill>
              </a:rPr>
              <a:t>i</a:t>
            </a:r>
            <a:r>
              <a:rPr lang="en-US" dirty="0" err="1">
                <a:solidFill>
                  <a:srgbClr val="00B050"/>
                </a:solidFill>
              </a:rPr>
              <a:t>,v</a:t>
            </a:r>
            <a:r>
              <a:rPr lang="en-US" baseline="-25000" dirty="0" err="1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  <a:p>
            <a:r>
              <a:rPr lang="en-US" dirty="0" err="1">
                <a:solidFill>
                  <a:srgbClr val="00B050"/>
                </a:solidFill>
              </a:rPr>
              <a:t>d</a:t>
            </a:r>
            <a:r>
              <a:rPr lang="en-US" baseline="-25000" dirty="0" err="1">
                <a:solidFill>
                  <a:srgbClr val="00B050"/>
                </a:solidFill>
              </a:rPr>
              <a:t>G</a:t>
            </a:r>
            <a:r>
              <a:rPr lang="en-US" baseline="-25000" dirty="0">
                <a:solidFill>
                  <a:srgbClr val="00B050"/>
                </a:solidFill>
              </a:rPr>
              <a:t>(</a:t>
            </a:r>
            <a:r>
              <a:rPr lang="en-US" baseline="-25000" dirty="0" err="1">
                <a:solidFill>
                  <a:srgbClr val="00B050"/>
                </a:solidFill>
              </a:rPr>
              <a:t>i,j</a:t>
            </a:r>
            <a:r>
              <a:rPr lang="en-US" baseline="-25000" dirty="0">
                <a:solidFill>
                  <a:srgbClr val="00B050"/>
                </a:solidFill>
              </a:rPr>
              <a:t>)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err="1">
                <a:solidFill>
                  <a:srgbClr val="00B050"/>
                </a:solidFill>
              </a:rPr>
              <a:t>v</a:t>
            </a:r>
            <a:r>
              <a:rPr lang="en-US" baseline="-25000" dirty="0" err="1">
                <a:solidFill>
                  <a:srgbClr val="00B050"/>
                </a:solidFill>
              </a:rPr>
              <a:t>i</a:t>
            </a:r>
            <a:r>
              <a:rPr lang="en-US" dirty="0" err="1">
                <a:solidFill>
                  <a:srgbClr val="00B050"/>
                </a:solidFill>
              </a:rPr>
              <a:t>,v</a:t>
            </a:r>
            <a:r>
              <a:rPr lang="en-US" baseline="-25000" dirty="0" err="1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) </a:t>
            </a:r>
            <a:r>
              <a:rPr lang="en-US" dirty="0"/>
              <a:t>= max</a:t>
            </a:r>
            <a:r>
              <a:rPr lang="en-US" baseline="-25000" dirty="0"/>
              <a:t>i ≤ </a:t>
            </a:r>
            <a:r>
              <a:rPr lang="en-US" baseline="-25000" dirty="0">
                <a:solidFill>
                  <a:srgbClr val="FF0000"/>
                </a:solidFill>
              </a:rPr>
              <a:t>k</a:t>
            </a:r>
            <a:r>
              <a:rPr lang="en-US" baseline="-25000" dirty="0"/>
              <a:t> ≤ </a:t>
            </a:r>
            <a:r>
              <a:rPr lang="en-US" baseline="-25000" dirty="0" err="1"/>
              <a:t>n</a:t>
            </a:r>
            <a:r>
              <a:rPr lang="en-US" dirty="0" err="1"/>
              <a:t>d</a:t>
            </a:r>
            <a:r>
              <a:rPr lang="en-US" baseline="-25000" dirty="0" err="1"/>
              <a:t>G</a:t>
            </a:r>
            <a:r>
              <a:rPr lang="en-US" baseline="-25000" dirty="0"/>
              <a:t>(</a:t>
            </a:r>
            <a:r>
              <a:rPr lang="en-US" baseline="-25000" dirty="0" err="1"/>
              <a:t>i,j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 err="1"/>
              <a:t>,v</a:t>
            </a:r>
            <a:r>
              <a:rPr lang="en-US" baseline="-25000" dirty="0" err="1">
                <a:solidFill>
                  <a:srgbClr val="FF0000"/>
                </a:solidFill>
              </a:rPr>
              <a:t>k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1406126" y="591252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 bwMode="auto">
          <a:xfrm flipV="1">
            <a:off x="6870610" y="5971346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11482346" y="593395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6836455" y="594638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8281942" y="595100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10881985" y="594639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635457" y="591598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144328" y="596810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0781574" y="593395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77" name="Freeform 76"/>
          <p:cNvSpPr/>
          <p:nvPr/>
        </p:nvSpPr>
        <p:spPr bwMode="auto">
          <a:xfrm>
            <a:off x="8320713" y="5477708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 bwMode="auto">
          <a:xfrm>
            <a:off x="6724871" y="5815990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840885" y="5574214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3" name="Oval 82"/>
          <p:cNvSpPr/>
          <p:nvPr/>
        </p:nvSpPr>
        <p:spPr bwMode="auto">
          <a:xfrm>
            <a:off x="7840885" y="5910762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6879257" y="5984386"/>
            <a:ext cx="997527" cy="9236"/>
          </a:xfrm>
          <a:custGeom>
            <a:avLst/>
            <a:gdLst>
              <a:gd name="connsiteX0" fmla="*/ 0 w 997527"/>
              <a:gd name="connsiteY0" fmla="*/ 0 h 9236"/>
              <a:gd name="connsiteX1" fmla="*/ 997527 w 997527"/>
              <a:gd name="connsiteY1" fmla="*/ 9236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7527" h="9236">
                <a:moveTo>
                  <a:pt x="0" y="0"/>
                </a:moveTo>
                <a:lnTo>
                  <a:pt x="997527" y="9236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C223F29-F23E-4DC5-9DB4-1800807DED4B}"/>
              </a:ext>
            </a:extLst>
          </p:cNvPr>
          <p:cNvSpPr/>
          <p:nvPr/>
        </p:nvSpPr>
        <p:spPr bwMode="auto">
          <a:xfrm>
            <a:off x="10199499" y="594655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D18F12C3-9EF4-4552-9575-52E6BC754C30}"/>
              </a:ext>
            </a:extLst>
          </p:cNvPr>
          <p:cNvSpPr/>
          <p:nvPr/>
        </p:nvSpPr>
        <p:spPr bwMode="auto">
          <a:xfrm>
            <a:off x="10082665" y="5815990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C8C014A2-BB67-46C4-B8FC-7B897A83A748}"/>
              </a:ext>
            </a:extLst>
          </p:cNvPr>
          <p:cNvSpPr/>
          <p:nvPr/>
        </p:nvSpPr>
        <p:spPr bwMode="auto">
          <a:xfrm>
            <a:off x="7952036" y="5967664"/>
            <a:ext cx="356135" cy="9625"/>
          </a:xfrm>
          <a:custGeom>
            <a:avLst/>
            <a:gdLst>
              <a:gd name="connsiteX0" fmla="*/ 0 w 356135"/>
              <a:gd name="connsiteY0" fmla="*/ 0 h 9625"/>
              <a:gd name="connsiteX1" fmla="*/ 356135 w 356135"/>
              <a:gd name="connsiteY1" fmla="*/ 9625 h 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6135" h="9625">
                <a:moveTo>
                  <a:pt x="0" y="0"/>
                </a:moveTo>
                <a:lnTo>
                  <a:pt x="356135" y="9625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0B22DE22-2D47-4806-B1AB-E8C7D87220D5}"/>
              </a:ext>
            </a:extLst>
          </p:cNvPr>
          <p:cNvSpPr/>
          <p:nvPr/>
        </p:nvSpPr>
        <p:spPr bwMode="auto">
          <a:xfrm>
            <a:off x="10252474" y="5967664"/>
            <a:ext cx="664143" cy="0"/>
          </a:xfrm>
          <a:custGeom>
            <a:avLst/>
            <a:gdLst>
              <a:gd name="connsiteX0" fmla="*/ 0 w 664143"/>
              <a:gd name="connsiteY0" fmla="*/ 0 h 0"/>
              <a:gd name="connsiteX1" fmla="*/ 664143 w 6641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4143">
                <a:moveTo>
                  <a:pt x="0" y="0"/>
                </a:moveTo>
                <a:lnTo>
                  <a:pt x="664143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76">
            <a:extLst>
              <a:ext uri="{FF2B5EF4-FFF2-40B4-BE49-F238E27FC236}">
                <a16:creationId xmlns:a16="http://schemas.microsoft.com/office/drawing/2014/main" xmlns="" id="{12C9E277-FA77-43D9-B19B-01572927BA02}"/>
              </a:ext>
            </a:extLst>
          </p:cNvPr>
          <p:cNvSpPr/>
          <p:nvPr/>
        </p:nvSpPr>
        <p:spPr bwMode="auto">
          <a:xfrm>
            <a:off x="8309648" y="5488886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5BEB120-5934-4402-B226-D6CE99478F71}"/>
              </a:ext>
            </a:extLst>
          </p:cNvPr>
          <p:cNvSpPr txBox="1"/>
          <p:nvPr/>
        </p:nvSpPr>
        <p:spPr>
          <a:xfrm>
            <a:off x="10013412" y="587824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b</a:t>
            </a:r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532EE995-1334-4378-8FB7-04EA8B02B721}"/>
              </a:ext>
            </a:extLst>
          </p:cNvPr>
          <p:cNvSpPr/>
          <p:nvPr/>
        </p:nvSpPr>
        <p:spPr bwMode="auto">
          <a:xfrm>
            <a:off x="6882063" y="5986914"/>
            <a:ext cx="1424539" cy="9625"/>
          </a:xfrm>
          <a:custGeom>
            <a:avLst/>
            <a:gdLst>
              <a:gd name="connsiteX0" fmla="*/ 0 w 1424539"/>
              <a:gd name="connsiteY0" fmla="*/ 9625 h 9625"/>
              <a:gd name="connsiteX1" fmla="*/ 1424539 w 1424539"/>
              <a:gd name="connsiteY1" fmla="*/ 0 h 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4539" h="9625">
                <a:moveTo>
                  <a:pt x="0" y="9625"/>
                </a:moveTo>
                <a:lnTo>
                  <a:pt x="1424539" y="0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6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5" grpId="0" animBg="1"/>
      <p:bldP spid="18" grpId="0" animBg="1"/>
      <p:bldP spid="19" grpId="0" animBg="1"/>
      <p:bldP spid="4" grpId="0" animBg="1"/>
      <p:bldP spid="5" grpId="0" animBg="1"/>
      <p:bldP spid="23" grpId="0" animBg="1"/>
      <p:bldP spid="24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Configuration: c is in P between v</a:t>
            </a:r>
            <a:r>
              <a:rPr lang="en-US" baseline="-25000" dirty="0"/>
              <a:t>1</a:t>
            </a:r>
            <a:r>
              <a:rPr lang="en-US" dirty="0"/>
              <a:t> and v</a:t>
            </a:r>
            <a:r>
              <a:rPr lang="en-US" baseline="-25000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39"/>
            <a:ext cx="11364330" cy="2393873"/>
          </a:xfrm>
        </p:spPr>
        <p:txBody>
          <a:bodyPr/>
          <a:lstStyle/>
          <a:p>
            <a:r>
              <a:rPr lang="en-US" dirty="0"/>
              <a:t>2R =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+ </a:t>
            </a:r>
            <a:r>
              <a:rPr lang="en-US" dirty="0" err="1">
                <a:solidFill>
                  <a:srgbClr val="00B050"/>
                </a:solidFill>
              </a:rPr>
              <a:t>d</a:t>
            </a:r>
            <a:r>
              <a:rPr lang="en-US" baseline="-25000" dirty="0" err="1">
                <a:solidFill>
                  <a:srgbClr val="00B050"/>
                </a:solidFill>
              </a:rPr>
              <a:t>G</a:t>
            </a:r>
            <a:r>
              <a:rPr lang="en-US" baseline="-25000" dirty="0">
                <a:solidFill>
                  <a:srgbClr val="00B050"/>
                </a:solidFill>
              </a:rPr>
              <a:t>(</a:t>
            </a:r>
            <a:r>
              <a:rPr lang="en-US" baseline="-25000" dirty="0" err="1">
                <a:solidFill>
                  <a:srgbClr val="00B050"/>
                </a:solidFill>
              </a:rPr>
              <a:t>i,j</a:t>
            </a:r>
            <a:r>
              <a:rPr lang="en-US" baseline="-25000" dirty="0">
                <a:solidFill>
                  <a:srgbClr val="00B050"/>
                </a:solidFill>
              </a:rPr>
              <a:t>)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err="1">
                <a:solidFill>
                  <a:srgbClr val="00B050"/>
                </a:solidFill>
              </a:rPr>
              <a:t>v</a:t>
            </a:r>
            <a:r>
              <a:rPr lang="en-US" baseline="-25000" dirty="0" err="1">
                <a:solidFill>
                  <a:srgbClr val="00B050"/>
                </a:solidFill>
              </a:rPr>
              <a:t>i</a:t>
            </a:r>
            <a:r>
              <a:rPr lang="en-US" dirty="0" err="1">
                <a:solidFill>
                  <a:srgbClr val="00B050"/>
                </a:solidFill>
              </a:rPr>
              <a:t>,v</a:t>
            </a:r>
            <a:r>
              <a:rPr lang="en-US" baseline="-25000" dirty="0" err="1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  <a:p>
            <a:r>
              <a:rPr lang="en-US" dirty="0" err="1"/>
              <a:t>d</a:t>
            </a:r>
            <a:r>
              <a:rPr lang="en-US" baseline="-25000" dirty="0" err="1"/>
              <a:t>G</a:t>
            </a:r>
            <a:r>
              <a:rPr lang="en-US" baseline="-25000" dirty="0"/>
              <a:t>(</a:t>
            </a:r>
            <a:r>
              <a:rPr lang="en-US" baseline="-25000" dirty="0" err="1"/>
              <a:t>i,j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 err="1"/>
              <a:t>,v</a:t>
            </a:r>
            <a:r>
              <a:rPr lang="en-US" baseline="-25000" dirty="0" err="1"/>
              <a:t>b</a:t>
            </a:r>
            <a:r>
              <a:rPr lang="en-US" dirty="0"/>
              <a:t>) = max</a:t>
            </a:r>
            <a:r>
              <a:rPr lang="en-US" baseline="-25000" dirty="0"/>
              <a:t>i ≤ </a:t>
            </a:r>
            <a:r>
              <a:rPr lang="en-US" baseline="-25000" dirty="0">
                <a:solidFill>
                  <a:srgbClr val="FF0000"/>
                </a:solidFill>
              </a:rPr>
              <a:t>k</a:t>
            </a:r>
            <a:r>
              <a:rPr lang="en-US" baseline="-25000" dirty="0"/>
              <a:t> ≤ </a:t>
            </a:r>
            <a:r>
              <a:rPr lang="en-US" baseline="-25000" dirty="0" err="1"/>
              <a:t>n</a:t>
            </a:r>
            <a:r>
              <a:rPr lang="en-US" dirty="0" err="1"/>
              <a:t>d</a:t>
            </a:r>
            <a:r>
              <a:rPr lang="en-US" baseline="-25000" dirty="0" err="1"/>
              <a:t>G</a:t>
            </a:r>
            <a:r>
              <a:rPr lang="en-US" baseline="-25000" dirty="0"/>
              <a:t>(</a:t>
            </a:r>
            <a:r>
              <a:rPr lang="en-US" baseline="-25000" dirty="0" err="1"/>
              <a:t>i,j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 err="1"/>
              <a:t>,v</a:t>
            </a:r>
            <a:r>
              <a:rPr lang="en-US" baseline="-25000" dirty="0" err="1">
                <a:solidFill>
                  <a:srgbClr val="FF0000"/>
                </a:solidFill>
              </a:rPr>
              <a:t>k</a:t>
            </a:r>
            <a:r>
              <a:rPr lang="en-US" dirty="0"/>
              <a:t>)</a:t>
            </a:r>
          </a:p>
          <a:p>
            <a:r>
              <a:rPr lang="en-US" dirty="0"/>
              <a:t>Among all indices in [</a:t>
            </a:r>
            <a:r>
              <a:rPr lang="en-US" dirty="0" err="1"/>
              <a:t>i,n</a:t>
            </a:r>
            <a:r>
              <a:rPr lang="en-US" dirty="0"/>
              <a:t>], j </a:t>
            </a:r>
            <a:r>
              <a:rPr lang="en-US" dirty="0">
                <a:solidFill>
                  <a:srgbClr val="FF0000"/>
                </a:solidFill>
              </a:rPr>
              <a:t>minimizes </a:t>
            </a:r>
            <a:r>
              <a:rPr lang="en-US" dirty="0"/>
              <a:t>max</a:t>
            </a:r>
            <a:r>
              <a:rPr lang="en-US" baseline="-25000" dirty="0"/>
              <a:t>i ≤ </a:t>
            </a:r>
            <a:r>
              <a:rPr lang="en-US" baseline="-25000" dirty="0">
                <a:solidFill>
                  <a:schemeClr val="tx1"/>
                </a:solidFill>
              </a:rPr>
              <a:t>k</a:t>
            </a:r>
            <a:r>
              <a:rPr lang="en-US" baseline="-25000" dirty="0"/>
              <a:t> ≤ </a:t>
            </a:r>
            <a:r>
              <a:rPr lang="en-US" baseline="-25000" dirty="0" err="1"/>
              <a:t>n</a:t>
            </a:r>
            <a:r>
              <a:rPr lang="en-US" dirty="0" err="1"/>
              <a:t>d</a:t>
            </a:r>
            <a:r>
              <a:rPr lang="en-US" baseline="-25000" dirty="0" err="1"/>
              <a:t>G</a:t>
            </a:r>
            <a:r>
              <a:rPr lang="en-US" baseline="-25000" dirty="0"/>
              <a:t>(</a:t>
            </a:r>
            <a:r>
              <a:rPr lang="en-US" baseline="-25000" dirty="0" err="1"/>
              <a:t>i,j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 err="1"/>
              <a:t>,v</a:t>
            </a:r>
            <a:r>
              <a:rPr lang="en-US" baseline="-25000" dirty="0" err="1">
                <a:solidFill>
                  <a:schemeClr val="tx1"/>
                </a:solidFill>
              </a:rPr>
              <a:t>k</a:t>
            </a:r>
            <a:r>
              <a:rPr lang="en-US" dirty="0"/>
              <a:t>) </a:t>
            </a:r>
          </a:p>
          <a:p>
            <a:r>
              <a:rPr lang="en-US" dirty="0"/>
              <a:t>Define </a:t>
            </a:r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= min</a:t>
            </a:r>
            <a:r>
              <a:rPr lang="en-US" baseline="-25000" dirty="0"/>
              <a:t>i ≤ j ≤ </a:t>
            </a:r>
            <a:r>
              <a:rPr lang="en-US" baseline="-25000" dirty="0" err="1"/>
              <a:t>n</a:t>
            </a:r>
            <a:r>
              <a:rPr lang="en-US" dirty="0" err="1"/>
              <a:t>max</a:t>
            </a:r>
            <a:r>
              <a:rPr lang="en-US" baseline="-25000" dirty="0" err="1"/>
              <a:t>i</a:t>
            </a:r>
            <a:r>
              <a:rPr lang="en-US" baseline="-25000" dirty="0"/>
              <a:t> ≤ </a:t>
            </a:r>
            <a:r>
              <a:rPr lang="en-US" baseline="-25000" dirty="0">
                <a:solidFill>
                  <a:schemeClr val="tx1"/>
                </a:solidFill>
              </a:rPr>
              <a:t>k</a:t>
            </a:r>
            <a:r>
              <a:rPr lang="en-US" baseline="-25000" dirty="0"/>
              <a:t> ≤ </a:t>
            </a:r>
            <a:r>
              <a:rPr lang="en-US" baseline="-25000" dirty="0" err="1"/>
              <a:t>n</a:t>
            </a:r>
            <a:r>
              <a:rPr lang="en-US" dirty="0" err="1"/>
              <a:t>d</a:t>
            </a:r>
            <a:r>
              <a:rPr lang="en-US" baseline="-25000" dirty="0" err="1"/>
              <a:t>G</a:t>
            </a:r>
            <a:r>
              <a:rPr lang="en-US" baseline="-25000" dirty="0"/>
              <a:t>(</a:t>
            </a:r>
            <a:r>
              <a:rPr lang="en-US" baseline="-25000" dirty="0" err="1"/>
              <a:t>i,j</a:t>
            </a:r>
            <a:r>
              <a:rPr lang="en-US" baseline="-25000" dirty="0"/>
              <a:t>)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 err="1"/>
              <a:t>,v</a:t>
            </a:r>
            <a:r>
              <a:rPr lang="en-US" baseline="-25000" dirty="0" err="1">
                <a:solidFill>
                  <a:schemeClr val="tx1"/>
                </a:solidFill>
              </a:rPr>
              <a:t>k</a:t>
            </a:r>
            <a:r>
              <a:rPr lang="en-US" dirty="0"/>
              <a:t>)</a:t>
            </a:r>
          </a:p>
          <a:p>
            <a:r>
              <a:rPr lang="en-US" dirty="0" err="1">
                <a:solidFill>
                  <a:srgbClr val="00B050"/>
                </a:solidFill>
              </a:rPr>
              <a:t>d</a:t>
            </a:r>
            <a:r>
              <a:rPr lang="en-US" baseline="-25000" dirty="0" err="1">
                <a:solidFill>
                  <a:srgbClr val="00B050"/>
                </a:solidFill>
              </a:rPr>
              <a:t>G</a:t>
            </a:r>
            <a:r>
              <a:rPr lang="en-US" baseline="-25000" dirty="0">
                <a:solidFill>
                  <a:srgbClr val="00B050"/>
                </a:solidFill>
              </a:rPr>
              <a:t>(</a:t>
            </a:r>
            <a:r>
              <a:rPr lang="en-US" baseline="-25000" dirty="0" err="1">
                <a:solidFill>
                  <a:srgbClr val="00B050"/>
                </a:solidFill>
              </a:rPr>
              <a:t>i,j</a:t>
            </a:r>
            <a:r>
              <a:rPr lang="en-US" baseline="-25000" dirty="0">
                <a:solidFill>
                  <a:srgbClr val="00B050"/>
                </a:solidFill>
              </a:rPr>
              <a:t>)</a:t>
            </a: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err="1">
                <a:solidFill>
                  <a:srgbClr val="00B050"/>
                </a:solidFill>
              </a:rPr>
              <a:t>v</a:t>
            </a:r>
            <a:r>
              <a:rPr lang="en-US" baseline="-25000" dirty="0" err="1">
                <a:solidFill>
                  <a:srgbClr val="00B050"/>
                </a:solidFill>
              </a:rPr>
              <a:t>i</a:t>
            </a:r>
            <a:r>
              <a:rPr lang="en-US" dirty="0" err="1">
                <a:solidFill>
                  <a:srgbClr val="00B050"/>
                </a:solidFill>
              </a:rPr>
              <a:t>,v</a:t>
            </a:r>
            <a:r>
              <a:rPr lang="en-US" baseline="-25000" dirty="0" err="1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) </a:t>
            </a:r>
            <a:r>
              <a:rPr lang="en-US" dirty="0"/>
              <a:t>= </a:t>
            </a:r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2R =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+ </a:t>
            </a:r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Compute </a:t>
            </a:r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/>
              <a:t> for all </a:t>
            </a:r>
            <a:r>
              <a:rPr lang="en-US" dirty="0" err="1"/>
              <a:t>i</a:t>
            </a:r>
            <a:r>
              <a:rPr lang="en-US" dirty="0"/>
              <a:t> = 1, 2, …, n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O(n) time</a:t>
            </a:r>
            <a:r>
              <a:rPr lang="en-US" dirty="0"/>
              <a:t>, based on some monotonicity properties and the triangle inequality</a:t>
            </a:r>
          </a:p>
          <a:p>
            <a:pPr lvl="1"/>
            <a:r>
              <a:rPr lang="en-US" dirty="0"/>
              <a:t>Among all indices </a:t>
            </a:r>
            <a:r>
              <a:rPr lang="en-US" dirty="0" err="1"/>
              <a:t>i</a:t>
            </a:r>
            <a:r>
              <a:rPr lang="en-US" dirty="0"/>
              <a:t> with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≥</a:t>
            </a:r>
            <a:r>
              <a:rPr lang="en-US" dirty="0"/>
              <a:t> </a:t>
            </a:r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/>
              <a:t>, return the one minimizing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+ </a:t>
            </a:r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endParaRPr lang="en-US" baseline="-25000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1829400" y="44593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 bwMode="auto">
          <a:xfrm flipV="1">
            <a:off x="7293884" y="4518189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11905620" y="448079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7259729" y="449322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8705216" y="449785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11305259" y="449324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58731" y="446283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567602" y="451494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1204848" y="448079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77" name="Freeform 76"/>
          <p:cNvSpPr/>
          <p:nvPr/>
        </p:nvSpPr>
        <p:spPr bwMode="auto">
          <a:xfrm>
            <a:off x="8743987" y="4024551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 bwMode="auto">
          <a:xfrm>
            <a:off x="7148145" y="4362833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64159" y="4121057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83" name="Oval 82"/>
          <p:cNvSpPr/>
          <p:nvPr/>
        </p:nvSpPr>
        <p:spPr bwMode="auto">
          <a:xfrm>
            <a:off x="8264159" y="4457605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7302531" y="4531229"/>
            <a:ext cx="997527" cy="9236"/>
          </a:xfrm>
          <a:custGeom>
            <a:avLst/>
            <a:gdLst>
              <a:gd name="connsiteX0" fmla="*/ 0 w 997527"/>
              <a:gd name="connsiteY0" fmla="*/ 0 h 9236"/>
              <a:gd name="connsiteX1" fmla="*/ 997527 w 997527"/>
              <a:gd name="connsiteY1" fmla="*/ 9236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7527" h="9236">
                <a:moveTo>
                  <a:pt x="0" y="0"/>
                </a:moveTo>
                <a:lnTo>
                  <a:pt x="997527" y="9236"/>
                </a:lnTo>
              </a:path>
            </a:pathLst>
          </a:cu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C223F29-F23E-4DC5-9DB4-1800807DED4B}"/>
              </a:ext>
            </a:extLst>
          </p:cNvPr>
          <p:cNvSpPr/>
          <p:nvPr/>
        </p:nvSpPr>
        <p:spPr bwMode="auto">
          <a:xfrm>
            <a:off x="10622773" y="449340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D18F12C3-9EF4-4552-9575-52E6BC754C30}"/>
              </a:ext>
            </a:extLst>
          </p:cNvPr>
          <p:cNvSpPr/>
          <p:nvPr/>
        </p:nvSpPr>
        <p:spPr bwMode="auto">
          <a:xfrm>
            <a:off x="10505939" y="4362833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C8C014A2-BB67-46C4-B8FC-7B897A83A748}"/>
              </a:ext>
            </a:extLst>
          </p:cNvPr>
          <p:cNvSpPr/>
          <p:nvPr/>
        </p:nvSpPr>
        <p:spPr bwMode="auto">
          <a:xfrm>
            <a:off x="8375310" y="4514507"/>
            <a:ext cx="356135" cy="9625"/>
          </a:xfrm>
          <a:custGeom>
            <a:avLst/>
            <a:gdLst>
              <a:gd name="connsiteX0" fmla="*/ 0 w 356135"/>
              <a:gd name="connsiteY0" fmla="*/ 0 h 9625"/>
              <a:gd name="connsiteX1" fmla="*/ 356135 w 356135"/>
              <a:gd name="connsiteY1" fmla="*/ 9625 h 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6135" h="9625">
                <a:moveTo>
                  <a:pt x="0" y="0"/>
                </a:moveTo>
                <a:lnTo>
                  <a:pt x="356135" y="9625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0B22DE22-2D47-4806-B1AB-E8C7D87220D5}"/>
              </a:ext>
            </a:extLst>
          </p:cNvPr>
          <p:cNvSpPr/>
          <p:nvPr/>
        </p:nvSpPr>
        <p:spPr bwMode="auto">
          <a:xfrm>
            <a:off x="10675748" y="4514507"/>
            <a:ext cx="664143" cy="0"/>
          </a:xfrm>
          <a:custGeom>
            <a:avLst/>
            <a:gdLst>
              <a:gd name="connsiteX0" fmla="*/ 0 w 664143"/>
              <a:gd name="connsiteY0" fmla="*/ 0 h 0"/>
              <a:gd name="connsiteX1" fmla="*/ 664143 w 6641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4143">
                <a:moveTo>
                  <a:pt x="0" y="0"/>
                </a:moveTo>
                <a:lnTo>
                  <a:pt x="664143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76">
            <a:extLst>
              <a:ext uri="{FF2B5EF4-FFF2-40B4-BE49-F238E27FC236}">
                <a16:creationId xmlns:a16="http://schemas.microsoft.com/office/drawing/2014/main" xmlns="" id="{12C9E277-FA77-43D9-B19B-01572927BA02}"/>
              </a:ext>
            </a:extLst>
          </p:cNvPr>
          <p:cNvSpPr/>
          <p:nvPr/>
        </p:nvSpPr>
        <p:spPr bwMode="auto">
          <a:xfrm>
            <a:off x="8732922" y="4035729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3C6E3B9-81D7-4C06-A778-E1CBCFE5263C}"/>
              </a:ext>
            </a:extLst>
          </p:cNvPr>
          <p:cNvSpPr txBox="1"/>
          <p:nvPr/>
        </p:nvSpPr>
        <p:spPr>
          <a:xfrm>
            <a:off x="10372284" y="442508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b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53222D87-21FE-4E8A-974D-D6EBE696235B}"/>
              </a:ext>
            </a:extLst>
          </p:cNvPr>
          <p:cNvSpPr/>
          <p:nvPr/>
        </p:nvSpPr>
        <p:spPr bwMode="auto">
          <a:xfrm>
            <a:off x="7296733" y="4514507"/>
            <a:ext cx="1424539" cy="9625"/>
          </a:xfrm>
          <a:custGeom>
            <a:avLst/>
            <a:gdLst>
              <a:gd name="connsiteX0" fmla="*/ 0 w 1424539"/>
              <a:gd name="connsiteY0" fmla="*/ 9625 h 9625"/>
              <a:gd name="connsiteX1" fmla="*/ 1424539 w 1424539"/>
              <a:gd name="connsiteY1" fmla="*/ 0 h 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24539" h="9625">
                <a:moveTo>
                  <a:pt x="0" y="9625"/>
                </a:moveTo>
                <a:lnTo>
                  <a:pt x="1424539" y="0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5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Configuration: c is in P between v</a:t>
            </a:r>
            <a:r>
              <a:rPr lang="en-US" baseline="-25000" dirty="0"/>
              <a:t>1</a:t>
            </a:r>
            <a:r>
              <a:rPr lang="en-US" dirty="0"/>
              <a:t> and 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00007" y="320241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 bwMode="auto">
          <a:xfrm flipV="1">
            <a:off x="6464491" y="3261239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1076227" y="322384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30336" y="323627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875823" y="324090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0475866" y="323629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9338" y="320588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38209" y="325799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375455" y="322384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 bwMode="auto">
          <a:xfrm>
            <a:off x="7914594" y="2767601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318752" y="3105883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34766" y="2864107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10978314" y="3101600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7909978" y="2770604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6474268" y="3267246"/>
            <a:ext cx="1431636" cy="0"/>
          </a:xfrm>
          <a:custGeom>
            <a:avLst/>
            <a:gdLst>
              <a:gd name="connsiteX0" fmla="*/ 0 w 1431636"/>
              <a:gd name="connsiteY0" fmla="*/ 0 h 0"/>
              <a:gd name="connsiteX1" fmla="*/ 1431636 w 1431636"/>
              <a:gd name="connsiteY1" fmla="*/ 0 h 0"/>
              <a:gd name="connsiteX2" fmla="*/ 1431636 w 14316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636">
                <a:moveTo>
                  <a:pt x="0" y="0"/>
                </a:moveTo>
                <a:lnTo>
                  <a:pt x="1431636" y="0"/>
                </a:lnTo>
                <a:lnTo>
                  <a:pt x="14316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7434766" y="3200655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0519795" y="3248774"/>
            <a:ext cx="581891" cy="9236"/>
          </a:xfrm>
          <a:custGeom>
            <a:avLst/>
            <a:gdLst>
              <a:gd name="connsiteX0" fmla="*/ 0 w 581891"/>
              <a:gd name="connsiteY0" fmla="*/ 9236 h 9236"/>
              <a:gd name="connsiteX1" fmla="*/ 581891 w 581891"/>
              <a:gd name="connsiteY1" fmla="*/ 0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891" h="9236">
                <a:moveTo>
                  <a:pt x="0" y="9236"/>
                </a:moveTo>
                <a:lnTo>
                  <a:pt x="581891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331091" y="445108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 bwMode="auto">
          <a:xfrm flipV="1">
            <a:off x="795575" y="4509903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5407311" y="447250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61420" y="448494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2206907" y="448956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806950" y="448495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0422" y="445454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69293" y="450666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06539" y="44725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30" name="Freeform 29"/>
          <p:cNvSpPr/>
          <p:nvPr/>
        </p:nvSpPr>
        <p:spPr bwMode="auto">
          <a:xfrm>
            <a:off x="2245678" y="4016265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649836" y="4354547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65850" y="411277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4089162" y="4375870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2241062" y="4019268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805352" y="4515910"/>
            <a:ext cx="1431636" cy="0"/>
          </a:xfrm>
          <a:custGeom>
            <a:avLst/>
            <a:gdLst>
              <a:gd name="connsiteX0" fmla="*/ 0 w 1431636"/>
              <a:gd name="connsiteY0" fmla="*/ 0 h 0"/>
              <a:gd name="connsiteX1" fmla="*/ 1431636 w 1431636"/>
              <a:gd name="connsiteY1" fmla="*/ 0 h 0"/>
              <a:gd name="connsiteX2" fmla="*/ 1431636 w 14316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636">
                <a:moveTo>
                  <a:pt x="0" y="0"/>
                </a:moveTo>
                <a:lnTo>
                  <a:pt x="1431636" y="0"/>
                </a:lnTo>
                <a:lnTo>
                  <a:pt x="14316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 bwMode="auto">
          <a:xfrm>
            <a:off x="1765850" y="4449319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4240785" y="4517728"/>
            <a:ext cx="581891" cy="9236"/>
          </a:xfrm>
          <a:custGeom>
            <a:avLst/>
            <a:gdLst>
              <a:gd name="connsiteX0" fmla="*/ 0 w 581891"/>
              <a:gd name="connsiteY0" fmla="*/ 9236 h 9236"/>
              <a:gd name="connsiteX1" fmla="*/ 581891 w 581891"/>
              <a:gd name="connsiteY1" fmla="*/ 0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891" h="9236">
                <a:moveTo>
                  <a:pt x="0" y="9236"/>
                </a:moveTo>
                <a:lnTo>
                  <a:pt x="581891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4212101" y="446817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034162" y="446817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 bwMode="auto">
          <a:xfrm flipV="1">
            <a:off x="6498646" y="4527000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11110382" y="448960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464491" y="450203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909978" y="450666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0510021" y="450205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63493" y="447164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772364" y="45237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0409610" y="448960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48" name="Freeform 47"/>
          <p:cNvSpPr/>
          <p:nvPr/>
        </p:nvSpPr>
        <p:spPr bwMode="auto">
          <a:xfrm>
            <a:off x="7948749" y="4033362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 bwMode="auto">
          <a:xfrm>
            <a:off x="6352907" y="4371644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68921" y="412986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1" name="Oval 50"/>
          <p:cNvSpPr/>
          <p:nvPr/>
        </p:nvSpPr>
        <p:spPr bwMode="auto">
          <a:xfrm>
            <a:off x="9792233" y="4392967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Freeform 51"/>
          <p:cNvSpPr/>
          <p:nvPr/>
        </p:nvSpPr>
        <p:spPr bwMode="auto">
          <a:xfrm>
            <a:off x="6508423" y="4533007"/>
            <a:ext cx="1431636" cy="0"/>
          </a:xfrm>
          <a:custGeom>
            <a:avLst/>
            <a:gdLst>
              <a:gd name="connsiteX0" fmla="*/ 0 w 1431636"/>
              <a:gd name="connsiteY0" fmla="*/ 0 h 0"/>
              <a:gd name="connsiteX1" fmla="*/ 1431636 w 1431636"/>
              <a:gd name="connsiteY1" fmla="*/ 0 h 0"/>
              <a:gd name="connsiteX2" fmla="*/ 1431636 w 14316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636">
                <a:moveTo>
                  <a:pt x="0" y="0"/>
                </a:moveTo>
                <a:lnTo>
                  <a:pt x="1431636" y="0"/>
                </a:lnTo>
                <a:lnTo>
                  <a:pt x="14316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 bwMode="auto">
          <a:xfrm>
            <a:off x="7468921" y="4466416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7932023" y="4525958"/>
            <a:ext cx="2004265" cy="9236"/>
          </a:xfrm>
          <a:custGeom>
            <a:avLst/>
            <a:gdLst>
              <a:gd name="connsiteX0" fmla="*/ 0 w 581891"/>
              <a:gd name="connsiteY0" fmla="*/ 9236 h 9236"/>
              <a:gd name="connsiteX1" fmla="*/ 581891 w 581891"/>
              <a:gd name="connsiteY1" fmla="*/ 0 h 9236"/>
              <a:gd name="connsiteX0" fmla="*/ 0 w 34444"/>
              <a:gd name="connsiteY0" fmla="*/ 10000 h 10000"/>
              <a:gd name="connsiteX1" fmla="*/ 34444 w 34444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444" h="10000">
                <a:moveTo>
                  <a:pt x="0" y="10000"/>
                </a:moveTo>
                <a:lnTo>
                  <a:pt x="34444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 bwMode="auto">
          <a:xfrm>
            <a:off x="9915172" y="448526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1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Configuration: c is on the new 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16773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12536" y="340667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601193" y="3281599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85995" y="256251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V="1">
            <a:off x="777020" y="3465493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5388756" y="342809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742865" y="344053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597230" y="344515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4197273" y="344054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1867" y="341013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459616" y="346225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096862" y="342809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40" name="Freeform 39"/>
          <p:cNvSpPr/>
          <p:nvPr/>
        </p:nvSpPr>
        <p:spPr bwMode="auto">
          <a:xfrm>
            <a:off x="1636001" y="2971855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1631385" y="2990374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 bwMode="auto">
          <a:xfrm>
            <a:off x="786256" y="3456460"/>
            <a:ext cx="849745" cy="18473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745" h="18473">
                <a:moveTo>
                  <a:pt x="0" y="18473"/>
                </a:moveTo>
                <a:lnTo>
                  <a:pt x="849745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 bwMode="auto">
          <a:xfrm>
            <a:off x="5316335" y="3329054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715260" y="2976395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2691247" y="2913926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4240656" y="3465697"/>
            <a:ext cx="1191491" cy="18472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491" h="18472">
                <a:moveTo>
                  <a:pt x="0" y="0"/>
                </a:moveTo>
                <a:lnTo>
                  <a:pt x="1191491" y="9236"/>
                </a:lnTo>
                <a:lnTo>
                  <a:pt x="1191491" y="9236"/>
                </a:lnTo>
                <a:lnTo>
                  <a:pt x="1173018" y="18472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1149693" y="343758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 bwMode="auto">
          <a:xfrm>
            <a:off x="6438350" y="3312514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523152" y="2593425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 flipV="1">
            <a:off x="6614177" y="3496408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11225913" y="345901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6580022" y="347144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7434387" y="347607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10034430" y="347145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79024" y="34410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296773" y="349316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934019" y="345901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60" name="Freeform 59"/>
          <p:cNvSpPr/>
          <p:nvPr/>
        </p:nvSpPr>
        <p:spPr bwMode="auto">
          <a:xfrm>
            <a:off x="7473158" y="3002770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 bwMode="auto">
          <a:xfrm>
            <a:off x="7468542" y="3021289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6623413" y="3487375"/>
            <a:ext cx="849745" cy="18473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745" h="18473">
                <a:moveTo>
                  <a:pt x="0" y="18473"/>
                </a:moveTo>
                <a:lnTo>
                  <a:pt x="849745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 bwMode="auto">
          <a:xfrm>
            <a:off x="8716926" y="3319003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8552417" y="3007310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8528404" y="2944841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8877086" y="3497370"/>
            <a:ext cx="1191491" cy="18472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491" h="18472">
                <a:moveTo>
                  <a:pt x="0" y="0"/>
                </a:moveTo>
                <a:lnTo>
                  <a:pt x="1191491" y="9236"/>
                </a:lnTo>
                <a:lnTo>
                  <a:pt x="1191491" y="9236"/>
                </a:lnTo>
                <a:lnTo>
                  <a:pt x="1173018" y="18472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 bwMode="auto">
          <a:xfrm>
            <a:off x="8838043" y="345488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12950" y="49700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 bwMode="auto">
          <a:xfrm flipV="1">
            <a:off x="777434" y="5028868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5389170" y="499147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43279" y="500390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1597644" y="500853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197687" y="500391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42281" y="497351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460030" y="502562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097276" y="499147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80" name="Freeform 79"/>
          <p:cNvSpPr/>
          <p:nvPr/>
        </p:nvSpPr>
        <p:spPr bwMode="auto">
          <a:xfrm>
            <a:off x="1636415" y="4535230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 bwMode="auto">
          <a:xfrm>
            <a:off x="1631799" y="4553749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 bwMode="auto">
          <a:xfrm>
            <a:off x="1617601" y="5037676"/>
            <a:ext cx="637309" cy="9236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  <a:gd name="connsiteX0" fmla="*/ 0 w 637309"/>
              <a:gd name="connsiteY0" fmla="*/ 0 h 9236"/>
              <a:gd name="connsiteX1" fmla="*/ 637309 w 637309"/>
              <a:gd name="connsiteY1" fmla="*/ 9236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7309" h="9236">
                <a:moveTo>
                  <a:pt x="0" y="0"/>
                </a:moveTo>
                <a:lnTo>
                  <a:pt x="637309" y="9236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5292909" y="4860902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2715674" y="4539770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 bwMode="auto">
          <a:xfrm>
            <a:off x="2691661" y="4477301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2084330" y="4860902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2205447" y="499678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172107" y="493589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92" name="Straight Connector 91"/>
          <p:cNvCxnSpPr/>
          <p:nvPr/>
        </p:nvCxnSpPr>
        <p:spPr bwMode="auto">
          <a:xfrm flipV="1">
            <a:off x="6636591" y="4994713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/>
          <p:nvPr/>
        </p:nvSpPr>
        <p:spPr bwMode="auto">
          <a:xfrm>
            <a:off x="11248327" y="495731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6602436" y="496975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7456801" y="497437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10056844" y="496976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401438" y="493935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319187" y="499147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9956433" y="495731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100" name="Freeform 99"/>
          <p:cNvSpPr/>
          <p:nvPr/>
        </p:nvSpPr>
        <p:spPr bwMode="auto">
          <a:xfrm>
            <a:off x="7495572" y="4501075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 bwMode="auto">
          <a:xfrm>
            <a:off x="7490956" y="4519594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 bwMode="auto">
          <a:xfrm>
            <a:off x="7476758" y="5003521"/>
            <a:ext cx="637309" cy="9236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  <a:gd name="connsiteX0" fmla="*/ 0 w 637309"/>
              <a:gd name="connsiteY0" fmla="*/ 0 h 9236"/>
              <a:gd name="connsiteX1" fmla="*/ 637309 w 637309"/>
              <a:gd name="connsiteY1" fmla="*/ 9236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7309" h="9236">
                <a:moveTo>
                  <a:pt x="0" y="0"/>
                </a:moveTo>
                <a:lnTo>
                  <a:pt x="637309" y="9236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 bwMode="auto">
          <a:xfrm>
            <a:off x="9147455" y="4810819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8574831" y="4505615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 bwMode="auto">
          <a:xfrm>
            <a:off x="8550818" y="4443146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9315138" y="5004911"/>
            <a:ext cx="775854" cy="9236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  <a:gd name="connsiteX0" fmla="*/ 0 w 775854"/>
              <a:gd name="connsiteY0" fmla="*/ 0 h 9236"/>
              <a:gd name="connsiteX1" fmla="*/ 775854 w 775854"/>
              <a:gd name="connsiteY1" fmla="*/ 0 h 9236"/>
              <a:gd name="connsiteX2" fmla="*/ 775854 w 775854"/>
              <a:gd name="connsiteY2" fmla="*/ 0 h 9236"/>
              <a:gd name="connsiteX3" fmla="*/ 757381 w 775854"/>
              <a:gd name="connsiteY3" fmla="*/ 9236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854" h="9236">
                <a:moveTo>
                  <a:pt x="0" y="0"/>
                </a:moveTo>
                <a:lnTo>
                  <a:pt x="775854" y="0"/>
                </a:lnTo>
                <a:lnTo>
                  <a:pt x="775854" y="0"/>
                </a:lnTo>
                <a:lnTo>
                  <a:pt x="757381" y="9236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9268572" y="494670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7943487" y="4826747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8064604" y="496263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Freeform 109"/>
          <p:cNvSpPr/>
          <p:nvPr/>
        </p:nvSpPr>
        <p:spPr bwMode="auto">
          <a:xfrm>
            <a:off x="4227557" y="5012680"/>
            <a:ext cx="1191491" cy="18472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491" h="18472">
                <a:moveTo>
                  <a:pt x="0" y="0"/>
                </a:moveTo>
                <a:lnTo>
                  <a:pt x="1191491" y="9236"/>
                </a:lnTo>
                <a:lnTo>
                  <a:pt x="1191491" y="9236"/>
                </a:lnTo>
                <a:lnTo>
                  <a:pt x="1173018" y="18472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2676742" y="4130505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550818" y="410659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4370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EEB386-C2B8-49DE-A26D-71C4CB56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1: v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 are the two farthest vertices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8D2B48-6875-445B-AE20-3741FC22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2454311"/>
          </a:xfrm>
        </p:spPr>
        <p:txBody>
          <a:bodyPr/>
          <a:lstStyle/>
          <a:p>
            <a:r>
              <a:rPr lang="en-US" dirty="0"/>
              <a:t>Observation:</a:t>
            </a:r>
          </a:p>
          <a:p>
            <a:pPr lvl="1"/>
            <a:r>
              <a:rPr lang="en-US" dirty="0"/>
              <a:t>Let k be the </a:t>
            </a:r>
            <a:r>
              <a:rPr lang="en-US" dirty="0">
                <a:solidFill>
                  <a:srgbClr val="FF0000"/>
                </a:solidFill>
              </a:rPr>
              <a:t>smallest index </a:t>
            </a:r>
            <a:r>
              <a:rPr lang="en-US" dirty="0"/>
              <a:t>with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&lt; </a:t>
            </a:r>
            <a:r>
              <a:rPr lang="en-US" dirty="0" err="1">
                <a:solidFill>
                  <a:schemeClr val="tx2"/>
                </a:solidFill>
              </a:rPr>
              <a:t>d</a:t>
            </a:r>
            <a:r>
              <a:rPr lang="en-US" baseline="-25000" dirty="0" err="1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v</a:t>
            </a:r>
            <a:r>
              <a:rPr lang="en-US" baseline="-25000" dirty="0" err="1">
                <a:solidFill>
                  <a:schemeClr val="tx2"/>
                </a:solidFill>
              </a:rPr>
              <a:t>i</a:t>
            </a:r>
            <a:r>
              <a:rPr lang="en-US" dirty="0" err="1">
                <a:solidFill>
                  <a:schemeClr val="tx2"/>
                </a:solidFill>
              </a:rPr>
              <a:t>,v</a:t>
            </a:r>
            <a:r>
              <a:rPr lang="en-US" baseline="-25000" dirty="0" err="1">
                <a:solidFill>
                  <a:schemeClr val="tx2"/>
                </a:solidFill>
              </a:rPr>
              <a:t>k</a:t>
            </a:r>
            <a:r>
              <a:rPr lang="en-US" dirty="0">
                <a:solidFill>
                  <a:schemeClr val="tx2"/>
                </a:solidFill>
              </a:rPr>
              <a:t>), </a:t>
            </a:r>
            <a:r>
              <a:rPr lang="en-US" dirty="0"/>
              <a:t>and such k must exist in [</a:t>
            </a:r>
            <a:r>
              <a:rPr lang="en-US" dirty="0" err="1"/>
              <a:t>i,j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Given any </a:t>
            </a:r>
            <a:r>
              <a:rPr lang="en-US" dirty="0" err="1"/>
              <a:t>i</a:t>
            </a:r>
            <a:r>
              <a:rPr lang="en-US" dirty="0"/>
              <a:t>, k is uniquely determined</a:t>
            </a:r>
          </a:p>
          <a:p>
            <a:pPr lvl="1"/>
            <a:r>
              <a:rPr lang="en-US" dirty="0"/>
              <a:t>j is the </a:t>
            </a:r>
            <a:r>
              <a:rPr lang="en-US" dirty="0">
                <a:solidFill>
                  <a:srgbClr val="FF0000"/>
                </a:solidFill>
              </a:rPr>
              <a:t>largest</a:t>
            </a:r>
            <a:r>
              <a:rPr lang="en-US" dirty="0"/>
              <a:t> index with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k</a:t>
            </a:r>
            <a:r>
              <a:rPr lang="en-US" dirty="0" err="1">
                <a:solidFill>
                  <a:srgbClr val="FF0000"/>
                </a:solidFill>
              </a:rPr>
              <a:t>,v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≤ </a:t>
            </a:r>
            <a:r>
              <a:rPr lang="en-US" dirty="0" err="1">
                <a:solidFill>
                  <a:schemeClr val="tx2"/>
                </a:solidFill>
              </a:rPr>
              <a:t>d</a:t>
            </a:r>
            <a:r>
              <a:rPr lang="en-US" baseline="-25000" dirty="0" err="1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v</a:t>
            </a:r>
            <a:r>
              <a:rPr lang="en-US" baseline="-25000" dirty="0" err="1">
                <a:solidFill>
                  <a:schemeClr val="tx2"/>
                </a:solidFill>
              </a:rPr>
              <a:t>j</a:t>
            </a:r>
            <a:r>
              <a:rPr lang="en-US" dirty="0" err="1">
                <a:solidFill>
                  <a:schemeClr val="tx2"/>
                </a:solidFill>
              </a:rPr>
              <a:t>,v</a:t>
            </a:r>
            <a:r>
              <a:rPr lang="en-US" baseline="-25000" dirty="0" err="1">
                <a:solidFill>
                  <a:schemeClr val="tx2"/>
                </a:solidFill>
              </a:rPr>
              <a:t>n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dirty="0"/>
              <a:t>j is uniquely determined by k</a:t>
            </a:r>
          </a:p>
          <a:p>
            <a:pPr lvl="1"/>
            <a:r>
              <a:rPr lang="en-US" dirty="0"/>
              <a:t>Given any </a:t>
            </a:r>
            <a:r>
              <a:rPr lang="en-US" dirty="0" err="1"/>
              <a:t>i</a:t>
            </a:r>
            <a:r>
              <a:rPr lang="en-US" dirty="0"/>
              <a:t>, k and j are uniquely determined</a:t>
            </a:r>
          </a:p>
          <a:p>
            <a:r>
              <a:rPr lang="en-US" dirty="0"/>
              <a:t>Algorithm: </a:t>
            </a:r>
          </a:p>
          <a:p>
            <a:pPr lvl="1"/>
            <a:r>
              <a:rPr lang="en-US" dirty="0"/>
              <a:t>Compute such indices k and j for all </a:t>
            </a:r>
            <a:r>
              <a:rPr lang="en-US" dirty="0" err="1"/>
              <a:t>i</a:t>
            </a:r>
            <a:r>
              <a:rPr lang="en-US" dirty="0"/>
              <a:t> = 1, 2, …, n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O(n) time</a:t>
            </a:r>
            <a:r>
              <a:rPr lang="en-US" dirty="0"/>
              <a:t>, based on some monotonicity properties: as </a:t>
            </a:r>
            <a:r>
              <a:rPr lang="en-US" dirty="0" err="1"/>
              <a:t>i</a:t>
            </a:r>
            <a:r>
              <a:rPr lang="en-US" dirty="0"/>
              <a:t> increases, both k and j increases</a:t>
            </a:r>
          </a:p>
          <a:p>
            <a:pPr lvl="1"/>
            <a:r>
              <a:rPr lang="en-US" dirty="0"/>
              <a:t>Define the candidate radius: r = (</a:t>
            </a:r>
            <a:r>
              <a:rPr lang="en-US" dirty="0" err="1"/>
              <a:t>d</a:t>
            </a:r>
            <a:r>
              <a:rPr lang="en-US" baseline="-25000" dirty="0" err="1"/>
              <a:t>P</a:t>
            </a:r>
            <a:r>
              <a:rPr lang="en-US" dirty="0"/>
              <a:t>(v</a:t>
            </a:r>
            <a:r>
              <a:rPr lang="en-US" baseline="-25000" dirty="0"/>
              <a:t>1</a:t>
            </a:r>
            <a:r>
              <a:rPr lang="en-US" dirty="0"/>
              <a:t>,v</a:t>
            </a:r>
            <a:r>
              <a:rPr lang="en-US" baseline="-25000" dirty="0"/>
              <a:t>i</a:t>
            </a:r>
            <a:r>
              <a:rPr lang="en-US" dirty="0"/>
              <a:t>) + </a:t>
            </a:r>
            <a:r>
              <a:rPr lang="en-US" dirty="0">
                <a:solidFill>
                  <a:srgbClr val="FF0000"/>
                </a:solidFill>
              </a:rPr>
              <a:t>|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| </a:t>
            </a:r>
            <a:r>
              <a:rPr lang="en-US" dirty="0"/>
              <a:t>+ </a:t>
            </a:r>
            <a:r>
              <a:rPr lang="en-US" dirty="0" err="1"/>
              <a:t>d</a:t>
            </a:r>
            <a:r>
              <a:rPr lang="en-US" baseline="-25000" dirty="0" err="1"/>
              <a:t>P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 err="1"/>
              <a:t>,v</a:t>
            </a:r>
            <a:r>
              <a:rPr lang="en-US" baseline="-25000" dirty="0" err="1"/>
              <a:t>n</a:t>
            </a:r>
            <a:r>
              <a:rPr lang="en-US" dirty="0"/>
              <a:t>))/2</a:t>
            </a:r>
          </a:p>
          <a:p>
            <a:pPr lvl="1"/>
            <a:r>
              <a:rPr lang="en-US" dirty="0"/>
              <a:t>Among all indices </a:t>
            </a:r>
            <a:r>
              <a:rPr lang="en-US" dirty="0" err="1"/>
              <a:t>i</a:t>
            </a:r>
            <a:r>
              <a:rPr lang="en-US" dirty="0"/>
              <a:t> with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&lt; r </a:t>
            </a:r>
            <a:r>
              <a:rPr lang="en-US" dirty="0"/>
              <a:t>and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dirty="0" err="1">
                <a:solidFill>
                  <a:srgbClr val="FF0000"/>
                </a:solidFill>
              </a:rPr>
              <a:t>,v</a:t>
            </a:r>
            <a:r>
              <a:rPr lang="en-US" baseline="-25000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&lt; r, </a:t>
            </a:r>
            <a:r>
              <a:rPr lang="en-US" dirty="0">
                <a:solidFill>
                  <a:schemeClr val="tx1"/>
                </a:solidFill>
              </a:rPr>
              <a:t>return the one of </a:t>
            </a:r>
            <a:r>
              <a:rPr lang="en-US" dirty="0">
                <a:solidFill>
                  <a:srgbClr val="FF0000"/>
                </a:solidFill>
              </a:rPr>
              <a:t>minimum r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5ED37B9-BA25-4ADE-950C-BCA592BAB5DC}"/>
              </a:ext>
            </a:extLst>
          </p:cNvPr>
          <p:cNvSpPr txBox="1"/>
          <p:nvPr/>
        </p:nvSpPr>
        <p:spPr>
          <a:xfrm>
            <a:off x="11651016" y="418667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D6B10940-A159-4755-8781-A354B513AEA0}"/>
              </a:ext>
            </a:extLst>
          </p:cNvPr>
          <p:cNvSpPr/>
          <p:nvPr/>
        </p:nvSpPr>
        <p:spPr bwMode="auto">
          <a:xfrm>
            <a:off x="6939673" y="4061606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2C8C845-C0E0-4151-82A3-349681B64479}"/>
              </a:ext>
            </a:extLst>
          </p:cNvPr>
          <p:cNvCxnSpPr/>
          <p:nvPr/>
        </p:nvCxnSpPr>
        <p:spPr bwMode="auto">
          <a:xfrm flipV="1">
            <a:off x="7115500" y="4245500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xmlns="" id="{2EE75F49-39D8-4729-BA9C-9BD9CFB1F6D2}"/>
              </a:ext>
            </a:extLst>
          </p:cNvPr>
          <p:cNvSpPr/>
          <p:nvPr/>
        </p:nvSpPr>
        <p:spPr bwMode="auto">
          <a:xfrm>
            <a:off x="11727236" y="420810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F6F4C1B3-6F8F-4D30-B5D2-194C7058AFF9}"/>
              </a:ext>
            </a:extLst>
          </p:cNvPr>
          <p:cNvSpPr/>
          <p:nvPr/>
        </p:nvSpPr>
        <p:spPr bwMode="auto">
          <a:xfrm>
            <a:off x="7081345" y="422053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E40B3C9D-0692-441F-881A-71C4D694F0F1}"/>
              </a:ext>
            </a:extLst>
          </p:cNvPr>
          <p:cNvSpPr/>
          <p:nvPr/>
        </p:nvSpPr>
        <p:spPr bwMode="auto">
          <a:xfrm>
            <a:off x="7935710" y="422516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D7D08713-9C83-4806-ABDB-C1B4BF994713}"/>
              </a:ext>
            </a:extLst>
          </p:cNvPr>
          <p:cNvSpPr/>
          <p:nvPr/>
        </p:nvSpPr>
        <p:spPr bwMode="auto">
          <a:xfrm>
            <a:off x="10535753" y="422055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F3A4156-A842-4274-AE10-5F1BBB97878E}"/>
              </a:ext>
            </a:extLst>
          </p:cNvPr>
          <p:cNvSpPr txBox="1"/>
          <p:nvPr/>
        </p:nvSpPr>
        <p:spPr>
          <a:xfrm>
            <a:off x="6938427" y="422516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E19DE77-935A-4D3E-9430-0D523EFD7FDF}"/>
              </a:ext>
            </a:extLst>
          </p:cNvPr>
          <p:cNvSpPr txBox="1"/>
          <p:nvPr/>
        </p:nvSpPr>
        <p:spPr>
          <a:xfrm>
            <a:off x="7798096" y="42422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CBF706B-F7C8-4239-861F-A530A2E8BE78}"/>
              </a:ext>
            </a:extLst>
          </p:cNvPr>
          <p:cNvSpPr txBox="1"/>
          <p:nvPr/>
        </p:nvSpPr>
        <p:spPr>
          <a:xfrm>
            <a:off x="10435342" y="420810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14" name="Freeform 39">
            <a:extLst>
              <a:ext uri="{FF2B5EF4-FFF2-40B4-BE49-F238E27FC236}">
                <a16:creationId xmlns:a16="http://schemas.microsoft.com/office/drawing/2014/main" xmlns="" id="{B475B913-B0A0-46E0-B145-C6F8E78DCC6E}"/>
              </a:ext>
            </a:extLst>
          </p:cNvPr>
          <p:cNvSpPr/>
          <p:nvPr/>
        </p:nvSpPr>
        <p:spPr bwMode="auto">
          <a:xfrm>
            <a:off x="7974481" y="3751862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40">
            <a:extLst>
              <a:ext uri="{FF2B5EF4-FFF2-40B4-BE49-F238E27FC236}">
                <a16:creationId xmlns:a16="http://schemas.microsoft.com/office/drawing/2014/main" xmlns="" id="{2FCF709B-6A10-4206-A663-FBEA0146D8C8}"/>
              </a:ext>
            </a:extLst>
          </p:cNvPr>
          <p:cNvSpPr/>
          <p:nvPr/>
        </p:nvSpPr>
        <p:spPr bwMode="auto">
          <a:xfrm>
            <a:off x="7969865" y="3770381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0D6E7E44-1234-49E3-9F49-D3087A15FBE7}"/>
              </a:ext>
            </a:extLst>
          </p:cNvPr>
          <p:cNvSpPr/>
          <p:nvPr/>
        </p:nvSpPr>
        <p:spPr bwMode="auto">
          <a:xfrm>
            <a:off x="7124736" y="4236467"/>
            <a:ext cx="849745" cy="18473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745" h="18473">
                <a:moveTo>
                  <a:pt x="0" y="18473"/>
                </a:moveTo>
                <a:lnTo>
                  <a:pt x="849745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0338A6CB-E67D-45BA-B07F-8D1895ED891F}"/>
              </a:ext>
            </a:extLst>
          </p:cNvPr>
          <p:cNvSpPr/>
          <p:nvPr/>
        </p:nvSpPr>
        <p:spPr bwMode="auto">
          <a:xfrm>
            <a:off x="11654815" y="4109061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reeform 46">
            <a:extLst>
              <a:ext uri="{FF2B5EF4-FFF2-40B4-BE49-F238E27FC236}">
                <a16:creationId xmlns:a16="http://schemas.microsoft.com/office/drawing/2014/main" xmlns="" id="{1081933D-2523-4ADC-B59E-7ECAB9CB6286}"/>
              </a:ext>
            </a:extLst>
          </p:cNvPr>
          <p:cNvSpPr/>
          <p:nvPr/>
        </p:nvSpPr>
        <p:spPr bwMode="auto">
          <a:xfrm>
            <a:off x="9053740" y="3756402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AD82263F-A63E-477A-A511-6C918CA655B6}"/>
              </a:ext>
            </a:extLst>
          </p:cNvPr>
          <p:cNvSpPr/>
          <p:nvPr/>
        </p:nvSpPr>
        <p:spPr bwMode="auto">
          <a:xfrm>
            <a:off x="9029727" y="3693933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Freeform 47">
            <a:extLst>
              <a:ext uri="{FF2B5EF4-FFF2-40B4-BE49-F238E27FC236}">
                <a16:creationId xmlns:a16="http://schemas.microsoft.com/office/drawing/2014/main" xmlns="" id="{EC3B5BAA-E211-4C8E-A12C-5C382898E7F0}"/>
              </a:ext>
            </a:extLst>
          </p:cNvPr>
          <p:cNvSpPr/>
          <p:nvPr/>
        </p:nvSpPr>
        <p:spPr bwMode="auto">
          <a:xfrm>
            <a:off x="10578438" y="4245737"/>
            <a:ext cx="1191491" cy="18472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491" h="18472">
                <a:moveTo>
                  <a:pt x="0" y="0"/>
                </a:moveTo>
                <a:lnTo>
                  <a:pt x="1191491" y="9236"/>
                </a:lnTo>
                <a:lnTo>
                  <a:pt x="1191491" y="9236"/>
                </a:lnTo>
                <a:lnTo>
                  <a:pt x="1173018" y="18472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9DA0DCA8-6699-4AA0-BBAB-5F02F17FF242}"/>
              </a:ext>
            </a:extLst>
          </p:cNvPr>
          <p:cNvSpPr/>
          <p:nvPr/>
        </p:nvSpPr>
        <p:spPr bwMode="auto">
          <a:xfrm>
            <a:off x="9575466" y="421651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2893D01-E968-45AB-B314-A86BEAFAE0EF}"/>
              </a:ext>
            </a:extLst>
          </p:cNvPr>
          <p:cNvSpPr txBox="1"/>
          <p:nvPr/>
        </p:nvSpPr>
        <p:spPr>
          <a:xfrm>
            <a:off x="9488202" y="422889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23" name="Freeform 44">
            <a:extLst>
              <a:ext uri="{FF2B5EF4-FFF2-40B4-BE49-F238E27FC236}">
                <a16:creationId xmlns:a16="http://schemas.microsoft.com/office/drawing/2014/main" xmlns="" id="{8765D153-AFD5-4DEA-92DD-66955AC425F3}"/>
              </a:ext>
            </a:extLst>
          </p:cNvPr>
          <p:cNvSpPr/>
          <p:nvPr/>
        </p:nvSpPr>
        <p:spPr bwMode="auto">
          <a:xfrm>
            <a:off x="7108333" y="4244403"/>
            <a:ext cx="849745" cy="18473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745" h="18473">
                <a:moveTo>
                  <a:pt x="0" y="18473"/>
                </a:moveTo>
                <a:lnTo>
                  <a:pt x="849745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3D5F782D-ADAB-4A45-87C7-578564F438EE}"/>
              </a:ext>
            </a:extLst>
          </p:cNvPr>
          <p:cNvCxnSpPr>
            <a:cxnSpLocks/>
          </p:cNvCxnSpPr>
          <p:nvPr/>
        </p:nvCxnSpPr>
        <p:spPr bwMode="auto">
          <a:xfrm>
            <a:off x="7979490" y="4250672"/>
            <a:ext cx="158025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225D9FEA-1732-4BFC-B06E-F966905B8848}"/>
              </a:ext>
            </a:extLst>
          </p:cNvPr>
          <p:cNvSpPr/>
          <p:nvPr/>
        </p:nvSpPr>
        <p:spPr bwMode="auto">
          <a:xfrm>
            <a:off x="9634888" y="4251848"/>
            <a:ext cx="933651" cy="9625"/>
          </a:xfrm>
          <a:custGeom>
            <a:avLst/>
            <a:gdLst>
              <a:gd name="connsiteX0" fmla="*/ 0 w 933651"/>
              <a:gd name="connsiteY0" fmla="*/ 0 h 9625"/>
              <a:gd name="connsiteX1" fmla="*/ 933651 w 933651"/>
              <a:gd name="connsiteY1" fmla="*/ 9625 h 9625"/>
              <a:gd name="connsiteX2" fmla="*/ 933651 w 933651"/>
              <a:gd name="connsiteY2" fmla="*/ 9625 h 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651" h="9625">
                <a:moveTo>
                  <a:pt x="0" y="0"/>
                </a:moveTo>
                <a:lnTo>
                  <a:pt x="933651" y="9625"/>
                </a:lnTo>
                <a:lnTo>
                  <a:pt x="933651" y="962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0EB255E-9811-487A-9628-7E298BFD4EA6}"/>
              </a:ext>
            </a:extLst>
          </p:cNvPr>
          <p:cNvSpPr txBox="1"/>
          <p:nvPr/>
        </p:nvSpPr>
        <p:spPr>
          <a:xfrm>
            <a:off x="8826218" y="3357183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935A1C29-34D1-4B2A-BB2C-7B827704539D}"/>
              </a:ext>
            </a:extLst>
          </p:cNvPr>
          <p:cNvSpPr/>
          <p:nvPr/>
        </p:nvSpPr>
        <p:spPr bwMode="auto">
          <a:xfrm>
            <a:off x="10615985" y="4258961"/>
            <a:ext cx="1145406" cy="0"/>
          </a:xfrm>
          <a:custGeom>
            <a:avLst/>
            <a:gdLst>
              <a:gd name="connsiteX0" fmla="*/ 0 w 1145406"/>
              <a:gd name="connsiteY0" fmla="*/ 0 h 0"/>
              <a:gd name="connsiteX1" fmla="*/ 1145406 w 1145406"/>
              <a:gd name="connsiteY1" fmla="*/ 0 h 0"/>
              <a:gd name="connsiteX2" fmla="*/ 1145406 w 114540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5406">
                <a:moveTo>
                  <a:pt x="0" y="0"/>
                </a:moveTo>
                <a:lnTo>
                  <a:pt x="1145406" y="0"/>
                </a:lnTo>
                <a:lnTo>
                  <a:pt x="1145406" y="0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2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3" grpId="1" animBg="1"/>
      <p:bldP spid="29" grpId="0" animBg="1"/>
      <p:bldP spid="29" grpId="1" animBg="1"/>
      <p:bldP spid="33" grpId="0" animBg="1"/>
      <p:bldP spid="3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EEB386-C2B8-49DE-A26D-71C4CB56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v</a:t>
            </a:r>
            <a:r>
              <a:rPr lang="en-US" baseline="-25000" dirty="0"/>
              <a:t>1</a:t>
            </a:r>
            <a:r>
              <a:rPr lang="en-US" dirty="0"/>
              <a:t> is a farthest vertex and another one is between v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8D2B48-6875-445B-AE20-3741FC22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2454311"/>
          </a:xfrm>
        </p:spPr>
        <p:txBody>
          <a:bodyPr/>
          <a:lstStyle/>
          <a:p>
            <a:r>
              <a:rPr lang="en-US" dirty="0"/>
              <a:t>Observation:</a:t>
            </a:r>
          </a:p>
          <a:p>
            <a:pPr lvl="1"/>
            <a:r>
              <a:rPr lang="en-US" dirty="0"/>
              <a:t>Let k be the </a:t>
            </a:r>
            <a:r>
              <a:rPr lang="en-US" dirty="0">
                <a:solidFill>
                  <a:srgbClr val="FF0000"/>
                </a:solidFill>
              </a:rPr>
              <a:t>smallest index </a:t>
            </a:r>
            <a:r>
              <a:rPr lang="en-US" dirty="0"/>
              <a:t>with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&lt; </a:t>
            </a:r>
            <a:r>
              <a:rPr lang="en-US" dirty="0" err="1">
                <a:solidFill>
                  <a:schemeClr val="tx2"/>
                </a:solidFill>
              </a:rPr>
              <a:t>d</a:t>
            </a:r>
            <a:r>
              <a:rPr lang="en-US" baseline="-25000" dirty="0" err="1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v</a:t>
            </a:r>
            <a:r>
              <a:rPr lang="en-US" baseline="-25000" dirty="0" err="1">
                <a:solidFill>
                  <a:schemeClr val="tx2"/>
                </a:solidFill>
              </a:rPr>
              <a:t>i</a:t>
            </a:r>
            <a:r>
              <a:rPr lang="en-US" dirty="0" err="1">
                <a:solidFill>
                  <a:schemeClr val="tx2"/>
                </a:solidFill>
              </a:rPr>
              <a:t>,v</a:t>
            </a:r>
            <a:r>
              <a:rPr lang="en-US" baseline="-25000" dirty="0" err="1">
                <a:solidFill>
                  <a:schemeClr val="tx2"/>
                </a:solidFill>
              </a:rPr>
              <a:t>k</a:t>
            </a:r>
            <a:r>
              <a:rPr lang="en-US" dirty="0">
                <a:solidFill>
                  <a:schemeClr val="tx2"/>
                </a:solidFill>
              </a:rPr>
              <a:t>), </a:t>
            </a:r>
            <a:r>
              <a:rPr lang="en-US" dirty="0"/>
              <a:t>and such k must exist in [</a:t>
            </a:r>
            <a:r>
              <a:rPr lang="en-US" dirty="0" err="1"/>
              <a:t>i,j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Given any </a:t>
            </a:r>
            <a:r>
              <a:rPr lang="en-US" dirty="0" err="1"/>
              <a:t>i</a:t>
            </a:r>
            <a:r>
              <a:rPr lang="en-US" dirty="0"/>
              <a:t>, k is uniquely determined</a:t>
            </a:r>
          </a:p>
          <a:p>
            <a:pPr lvl="1"/>
            <a:r>
              <a:rPr lang="en-US" dirty="0"/>
              <a:t>k = b</a:t>
            </a:r>
          </a:p>
          <a:p>
            <a:pPr lvl="1"/>
            <a:r>
              <a:rPr lang="en-US" dirty="0"/>
              <a:t>j is the </a:t>
            </a:r>
            <a:r>
              <a:rPr lang="en-US" dirty="0">
                <a:solidFill>
                  <a:srgbClr val="FF0000"/>
                </a:solidFill>
              </a:rPr>
              <a:t>smallest</a:t>
            </a:r>
            <a:r>
              <a:rPr lang="en-US" dirty="0"/>
              <a:t> index with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k</a:t>
            </a:r>
            <a:r>
              <a:rPr lang="en-US" dirty="0" err="1">
                <a:solidFill>
                  <a:srgbClr val="FF0000"/>
                </a:solidFill>
              </a:rPr>
              <a:t>,v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b="1" dirty="0">
                <a:solidFill>
                  <a:srgbClr val="00B050"/>
                </a:solidFill>
              </a:rPr>
              <a:t>&gt;</a:t>
            </a:r>
            <a:r>
              <a:rPr lang="en-US" dirty="0"/>
              <a:t> </a:t>
            </a:r>
            <a:r>
              <a:rPr lang="en-US" dirty="0" err="1">
                <a:solidFill>
                  <a:schemeClr val="tx2"/>
                </a:solidFill>
              </a:rPr>
              <a:t>d</a:t>
            </a:r>
            <a:r>
              <a:rPr lang="en-US" baseline="-25000" dirty="0" err="1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v</a:t>
            </a:r>
            <a:r>
              <a:rPr lang="en-US" baseline="-25000" dirty="0" err="1">
                <a:solidFill>
                  <a:schemeClr val="tx2"/>
                </a:solidFill>
              </a:rPr>
              <a:t>j</a:t>
            </a:r>
            <a:r>
              <a:rPr lang="en-US" dirty="0" err="1">
                <a:solidFill>
                  <a:schemeClr val="tx2"/>
                </a:solidFill>
              </a:rPr>
              <a:t>,v</a:t>
            </a:r>
            <a:r>
              <a:rPr lang="en-US" baseline="-25000" dirty="0" err="1">
                <a:solidFill>
                  <a:schemeClr val="tx2"/>
                </a:solidFill>
              </a:rPr>
              <a:t>n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dirty="0"/>
              <a:t>j is uniquely determined by k</a:t>
            </a:r>
          </a:p>
          <a:p>
            <a:pPr lvl="1"/>
            <a:r>
              <a:rPr lang="en-US" dirty="0"/>
              <a:t>Given any </a:t>
            </a:r>
            <a:r>
              <a:rPr lang="en-US" dirty="0" err="1"/>
              <a:t>i</a:t>
            </a:r>
            <a:r>
              <a:rPr lang="en-US" dirty="0"/>
              <a:t>, k and j are uniquely determined</a:t>
            </a:r>
          </a:p>
          <a:p>
            <a:r>
              <a:rPr lang="en-US" dirty="0"/>
              <a:t>Algorithm: </a:t>
            </a:r>
          </a:p>
          <a:p>
            <a:pPr lvl="1"/>
            <a:r>
              <a:rPr lang="en-US" dirty="0"/>
              <a:t>Compute such indices k and j for all </a:t>
            </a:r>
            <a:r>
              <a:rPr lang="en-US" dirty="0" err="1"/>
              <a:t>i</a:t>
            </a:r>
            <a:r>
              <a:rPr lang="en-US" dirty="0"/>
              <a:t> = 1, 2, …, n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O(n) time</a:t>
            </a:r>
            <a:r>
              <a:rPr lang="en-US" dirty="0"/>
              <a:t>, based on some monotonicity properties</a:t>
            </a:r>
          </a:p>
          <a:p>
            <a:pPr lvl="1"/>
            <a:r>
              <a:rPr lang="en-US" dirty="0"/>
              <a:t>Define: r = (</a:t>
            </a:r>
            <a:r>
              <a:rPr lang="en-US" dirty="0" err="1"/>
              <a:t>d</a:t>
            </a:r>
            <a:r>
              <a:rPr lang="en-US" baseline="-25000" dirty="0" err="1"/>
              <a:t>P</a:t>
            </a:r>
            <a:r>
              <a:rPr lang="en-US" dirty="0"/>
              <a:t>(v</a:t>
            </a:r>
            <a:r>
              <a:rPr lang="en-US" baseline="-25000" dirty="0"/>
              <a:t>1</a:t>
            </a:r>
            <a:r>
              <a:rPr lang="en-US" dirty="0"/>
              <a:t>,v</a:t>
            </a:r>
            <a:r>
              <a:rPr lang="en-US" baseline="-25000" dirty="0"/>
              <a:t>i</a:t>
            </a:r>
            <a:r>
              <a:rPr lang="en-US" dirty="0"/>
              <a:t>) + |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/>
              <a:t>| + </a:t>
            </a:r>
            <a:r>
              <a:rPr lang="en-US" dirty="0" err="1"/>
              <a:t>d</a:t>
            </a:r>
            <a:r>
              <a:rPr lang="en-US" baseline="-25000" dirty="0" err="1"/>
              <a:t>P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 err="1"/>
              <a:t>,v</a:t>
            </a:r>
            <a:r>
              <a:rPr lang="en-US" baseline="-25000" dirty="0" err="1"/>
              <a:t>k</a:t>
            </a:r>
            <a:r>
              <a:rPr lang="en-US" dirty="0"/>
              <a:t>))/2</a:t>
            </a:r>
          </a:p>
          <a:p>
            <a:pPr lvl="1"/>
            <a:r>
              <a:rPr lang="en-US" dirty="0"/>
              <a:t>Among all indices </a:t>
            </a:r>
            <a:r>
              <a:rPr lang="en-US" dirty="0" err="1"/>
              <a:t>i</a:t>
            </a:r>
            <a:r>
              <a:rPr lang="en-US" dirty="0"/>
              <a:t> with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&lt; r </a:t>
            </a:r>
            <a:r>
              <a:rPr lang="en-US" dirty="0"/>
              <a:t>and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dirty="0" err="1">
                <a:solidFill>
                  <a:srgbClr val="FF0000"/>
                </a:solidFill>
              </a:rPr>
              <a:t>,v</a:t>
            </a:r>
            <a:r>
              <a:rPr lang="en-US" baseline="-25000" dirty="0" err="1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) &lt; r, </a:t>
            </a:r>
            <a:r>
              <a:rPr lang="en-US" dirty="0">
                <a:solidFill>
                  <a:schemeClr val="tx1"/>
                </a:solidFill>
              </a:rPr>
              <a:t>return the one of </a:t>
            </a:r>
            <a:r>
              <a:rPr lang="en-US" dirty="0">
                <a:solidFill>
                  <a:srgbClr val="FF0000"/>
                </a:solidFill>
              </a:rPr>
              <a:t>minimum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/>
          </a:p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0EB255E-9811-487A-9628-7E298BFD4EA6}"/>
              </a:ext>
            </a:extLst>
          </p:cNvPr>
          <p:cNvSpPr txBox="1"/>
          <p:nvPr/>
        </p:nvSpPr>
        <p:spPr>
          <a:xfrm>
            <a:off x="8710714" y="391735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5E6CF40-B9CB-4D45-B10A-6F12D36CB03B}"/>
              </a:ext>
            </a:extLst>
          </p:cNvPr>
          <p:cNvSpPr txBox="1"/>
          <p:nvPr/>
        </p:nvSpPr>
        <p:spPr>
          <a:xfrm>
            <a:off x="11538236" y="471978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5FE98EC6-8E6C-4132-8546-52B2AF0E5141}"/>
              </a:ext>
            </a:extLst>
          </p:cNvPr>
          <p:cNvSpPr/>
          <p:nvPr/>
        </p:nvSpPr>
        <p:spPr bwMode="auto">
          <a:xfrm>
            <a:off x="6842611" y="4573290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C2438735-4E81-414B-A0BF-950004C389C8}"/>
              </a:ext>
            </a:extLst>
          </p:cNvPr>
          <p:cNvCxnSpPr/>
          <p:nvPr/>
        </p:nvCxnSpPr>
        <p:spPr bwMode="auto">
          <a:xfrm flipV="1">
            <a:off x="7018438" y="4757184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94274A7D-6A44-4106-A248-A78BED27E610}"/>
              </a:ext>
            </a:extLst>
          </p:cNvPr>
          <p:cNvSpPr/>
          <p:nvPr/>
        </p:nvSpPr>
        <p:spPr bwMode="auto">
          <a:xfrm>
            <a:off x="11630174" y="471978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CFEC4D6E-07ED-43EE-825E-EDFD6E2E8E9A}"/>
              </a:ext>
            </a:extLst>
          </p:cNvPr>
          <p:cNvSpPr/>
          <p:nvPr/>
        </p:nvSpPr>
        <p:spPr bwMode="auto">
          <a:xfrm>
            <a:off x="6984283" y="473222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1059BC9D-D42A-449D-9437-A0D9B868F205}"/>
              </a:ext>
            </a:extLst>
          </p:cNvPr>
          <p:cNvSpPr/>
          <p:nvPr/>
        </p:nvSpPr>
        <p:spPr bwMode="auto">
          <a:xfrm>
            <a:off x="7838648" y="473684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646CDB69-CB36-4C53-9218-D37A2A8B17A0}"/>
              </a:ext>
            </a:extLst>
          </p:cNvPr>
          <p:cNvSpPr/>
          <p:nvPr/>
        </p:nvSpPr>
        <p:spPr bwMode="auto">
          <a:xfrm>
            <a:off x="10438691" y="473223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EF325CFB-193A-41B9-AF45-4C1EA750539B}"/>
              </a:ext>
            </a:extLst>
          </p:cNvPr>
          <p:cNvSpPr txBox="1"/>
          <p:nvPr/>
        </p:nvSpPr>
        <p:spPr>
          <a:xfrm>
            <a:off x="6783285" y="470182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32471F9-2E4B-4801-9500-66DA55E5088B}"/>
              </a:ext>
            </a:extLst>
          </p:cNvPr>
          <p:cNvSpPr txBox="1"/>
          <p:nvPr/>
        </p:nvSpPr>
        <p:spPr>
          <a:xfrm>
            <a:off x="7701034" y="475394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4005B9E7-57D5-4172-8278-4172F5C1D6BB}"/>
              </a:ext>
            </a:extLst>
          </p:cNvPr>
          <p:cNvSpPr txBox="1"/>
          <p:nvPr/>
        </p:nvSpPr>
        <p:spPr>
          <a:xfrm>
            <a:off x="10338280" y="471978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44" name="Freeform 59">
            <a:extLst>
              <a:ext uri="{FF2B5EF4-FFF2-40B4-BE49-F238E27FC236}">
                <a16:creationId xmlns:a16="http://schemas.microsoft.com/office/drawing/2014/main" xmlns="" id="{FB07B0B0-E737-407A-950F-82E43012AFC7}"/>
              </a:ext>
            </a:extLst>
          </p:cNvPr>
          <p:cNvSpPr/>
          <p:nvPr/>
        </p:nvSpPr>
        <p:spPr bwMode="auto">
          <a:xfrm>
            <a:off x="7877419" y="4263546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60">
            <a:extLst>
              <a:ext uri="{FF2B5EF4-FFF2-40B4-BE49-F238E27FC236}">
                <a16:creationId xmlns:a16="http://schemas.microsoft.com/office/drawing/2014/main" xmlns="" id="{0D655B0D-1F22-4AE8-BA39-A6BA9636DF8E}"/>
              </a:ext>
            </a:extLst>
          </p:cNvPr>
          <p:cNvSpPr/>
          <p:nvPr/>
        </p:nvSpPr>
        <p:spPr bwMode="auto">
          <a:xfrm>
            <a:off x="7872803" y="4282065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61">
            <a:extLst>
              <a:ext uri="{FF2B5EF4-FFF2-40B4-BE49-F238E27FC236}">
                <a16:creationId xmlns:a16="http://schemas.microsoft.com/office/drawing/2014/main" xmlns="" id="{5A49EC15-77EE-4679-A0D7-0B1D286C47BB}"/>
              </a:ext>
            </a:extLst>
          </p:cNvPr>
          <p:cNvSpPr/>
          <p:nvPr/>
        </p:nvSpPr>
        <p:spPr bwMode="auto">
          <a:xfrm>
            <a:off x="7027674" y="4748151"/>
            <a:ext cx="849745" cy="18473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745" h="18473">
                <a:moveTo>
                  <a:pt x="0" y="18473"/>
                </a:moveTo>
                <a:lnTo>
                  <a:pt x="849745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xmlns="" id="{423815D8-AABC-49D7-9EDC-3A4CF7FA36BB}"/>
              </a:ext>
            </a:extLst>
          </p:cNvPr>
          <p:cNvSpPr/>
          <p:nvPr/>
        </p:nvSpPr>
        <p:spPr bwMode="auto">
          <a:xfrm>
            <a:off x="9121187" y="4579779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Freeform 63">
            <a:extLst>
              <a:ext uri="{FF2B5EF4-FFF2-40B4-BE49-F238E27FC236}">
                <a16:creationId xmlns:a16="http://schemas.microsoft.com/office/drawing/2014/main" xmlns="" id="{186F0E45-50B6-41A4-8A06-4FA955D35AC8}"/>
              </a:ext>
            </a:extLst>
          </p:cNvPr>
          <p:cNvSpPr/>
          <p:nvPr/>
        </p:nvSpPr>
        <p:spPr bwMode="auto">
          <a:xfrm>
            <a:off x="8956678" y="4268086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41048636-D929-46B3-927C-E3B772498062}"/>
              </a:ext>
            </a:extLst>
          </p:cNvPr>
          <p:cNvSpPr/>
          <p:nvPr/>
        </p:nvSpPr>
        <p:spPr bwMode="auto">
          <a:xfrm>
            <a:off x="8932665" y="4205617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Freeform 65">
            <a:extLst>
              <a:ext uri="{FF2B5EF4-FFF2-40B4-BE49-F238E27FC236}">
                <a16:creationId xmlns:a16="http://schemas.microsoft.com/office/drawing/2014/main" xmlns="" id="{59F8BE33-F3AD-4052-A15F-0AC8D305D29B}"/>
              </a:ext>
            </a:extLst>
          </p:cNvPr>
          <p:cNvSpPr/>
          <p:nvPr/>
        </p:nvSpPr>
        <p:spPr bwMode="auto">
          <a:xfrm>
            <a:off x="9281347" y="4758146"/>
            <a:ext cx="1191491" cy="18472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491" h="18472">
                <a:moveTo>
                  <a:pt x="0" y="0"/>
                </a:moveTo>
                <a:lnTo>
                  <a:pt x="1191491" y="9236"/>
                </a:lnTo>
                <a:lnTo>
                  <a:pt x="1191491" y="9236"/>
                </a:lnTo>
                <a:lnTo>
                  <a:pt x="1173018" y="18472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D32426CB-9D53-433A-8385-380291832FF9}"/>
              </a:ext>
            </a:extLst>
          </p:cNvPr>
          <p:cNvSpPr/>
          <p:nvPr/>
        </p:nvSpPr>
        <p:spPr bwMode="auto">
          <a:xfrm>
            <a:off x="9242304" y="471566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AA7E9735-41C6-4381-B07B-B7E1B68CC0F6}"/>
              </a:ext>
            </a:extLst>
          </p:cNvPr>
          <p:cNvSpPr txBox="1"/>
          <p:nvPr/>
        </p:nvSpPr>
        <p:spPr>
          <a:xfrm>
            <a:off x="9255720" y="469836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b</a:t>
            </a:r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EA4D3CC9-AE7A-4B72-A4AD-9F183485072D}"/>
              </a:ext>
            </a:extLst>
          </p:cNvPr>
          <p:cNvSpPr txBox="1"/>
          <p:nvPr/>
        </p:nvSpPr>
        <p:spPr>
          <a:xfrm>
            <a:off x="8795775" y="467152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k</a:t>
            </a:r>
            <a:endParaRPr lang="en-US" dirty="0"/>
          </a:p>
        </p:txBody>
      </p:sp>
      <p:sp>
        <p:nvSpPr>
          <p:cNvPr id="54" name="Freeform 44">
            <a:extLst>
              <a:ext uri="{FF2B5EF4-FFF2-40B4-BE49-F238E27FC236}">
                <a16:creationId xmlns:a16="http://schemas.microsoft.com/office/drawing/2014/main" xmlns="" id="{5F02BE45-C690-4135-9680-47AABEE78F70}"/>
              </a:ext>
            </a:extLst>
          </p:cNvPr>
          <p:cNvSpPr/>
          <p:nvPr/>
        </p:nvSpPr>
        <p:spPr bwMode="auto">
          <a:xfrm>
            <a:off x="7021482" y="4756527"/>
            <a:ext cx="849745" cy="18473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745" h="18473">
                <a:moveTo>
                  <a:pt x="0" y="18473"/>
                </a:moveTo>
                <a:lnTo>
                  <a:pt x="849745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F2AF2899-F409-428F-9345-7090F29E1C5A}"/>
              </a:ext>
            </a:extLst>
          </p:cNvPr>
          <p:cNvCxnSpPr>
            <a:cxnSpLocks/>
          </p:cNvCxnSpPr>
          <p:nvPr/>
        </p:nvCxnSpPr>
        <p:spPr bwMode="auto">
          <a:xfrm>
            <a:off x="7892639" y="4762796"/>
            <a:ext cx="110373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D6083A08-D28E-4E15-A584-9F4AAD86E018}"/>
              </a:ext>
            </a:extLst>
          </p:cNvPr>
          <p:cNvSpPr/>
          <p:nvPr/>
        </p:nvSpPr>
        <p:spPr bwMode="auto">
          <a:xfrm>
            <a:off x="8970623" y="471932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E75A2011-28C2-4A06-B3CA-868C1EEF4EF9}"/>
              </a:ext>
            </a:extLst>
          </p:cNvPr>
          <p:cNvSpPr txBox="1"/>
          <p:nvPr/>
        </p:nvSpPr>
        <p:spPr>
          <a:xfrm>
            <a:off x="8950205" y="470508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k</a:t>
            </a:r>
            <a:r>
              <a:rPr lang="en-US" dirty="0"/>
              <a:t>=</a:t>
            </a:r>
            <a:r>
              <a:rPr lang="en-US" dirty="0" err="1"/>
              <a:t>v</a:t>
            </a:r>
            <a:r>
              <a:rPr lang="en-US" baseline="-25000" dirty="0" err="1"/>
              <a:t>b</a:t>
            </a:r>
            <a:endParaRPr lang="en-US" dirty="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xmlns="" id="{5603F5D6-F7B5-49BA-B07B-5A4A689062E5}"/>
              </a:ext>
            </a:extLst>
          </p:cNvPr>
          <p:cNvSpPr/>
          <p:nvPr/>
        </p:nvSpPr>
        <p:spPr bwMode="auto">
          <a:xfrm>
            <a:off x="9278754" y="4754880"/>
            <a:ext cx="1203158" cy="0"/>
          </a:xfrm>
          <a:custGeom>
            <a:avLst/>
            <a:gdLst>
              <a:gd name="connsiteX0" fmla="*/ 0 w 1203158"/>
              <a:gd name="connsiteY0" fmla="*/ 0 h 0"/>
              <a:gd name="connsiteX1" fmla="*/ 1203158 w 120315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03158">
                <a:moveTo>
                  <a:pt x="0" y="0"/>
                </a:moveTo>
                <a:lnTo>
                  <a:pt x="120315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xmlns="" id="{E56D3849-5947-46D4-AF6D-2AA98794AE93}"/>
              </a:ext>
            </a:extLst>
          </p:cNvPr>
          <p:cNvSpPr/>
          <p:nvPr/>
        </p:nvSpPr>
        <p:spPr bwMode="auto">
          <a:xfrm>
            <a:off x="10510787" y="4754880"/>
            <a:ext cx="1164657" cy="9625"/>
          </a:xfrm>
          <a:custGeom>
            <a:avLst/>
            <a:gdLst>
              <a:gd name="connsiteX0" fmla="*/ 0 w 1164657"/>
              <a:gd name="connsiteY0" fmla="*/ 0 h 9625"/>
              <a:gd name="connsiteX1" fmla="*/ 1164657 w 1164657"/>
              <a:gd name="connsiteY1" fmla="*/ 9625 h 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64657" h="9625">
                <a:moveTo>
                  <a:pt x="0" y="0"/>
                </a:moveTo>
                <a:lnTo>
                  <a:pt x="1164657" y="9625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3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3" grpId="1"/>
      <p:bldP spid="54" grpId="0" animBg="1"/>
      <p:bldP spid="54" grpId="1" animBg="1"/>
      <p:bldP spid="57" grpId="0" animBg="1"/>
      <p:bldP spid="57" grpId="1" animBg="1"/>
      <p:bldP spid="58" grpId="0"/>
      <p:bldP spid="61" grpId="0" animBg="1"/>
      <p:bldP spid="61" grpId="1" animBg="1"/>
      <p:bldP spid="62" grpId="0" animBg="1"/>
      <p:bldP spid="6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EEB386-C2B8-49DE-A26D-71C4CB56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3: both farthest vertices are between v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8D2B48-6875-445B-AE20-3741FC22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63040"/>
            <a:ext cx="11219800" cy="2454311"/>
          </a:xfrm>
        </p:spPr>
        <p:txBody>
          <a:bodyPr/>
          <a:lstStyle/>
          <a:p>
            <a:r>
              <a:rPr lang="en-US" dirty="0"/>
              <a:t>Observation:</a:t>
            </a:r>
          </a:p>
          <a:p>
            <a:pPr lvl="1"/>
            <a:r>
              <a:rPr lang="en-US" dirty="0"/>
              <a:t>b = a+1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is the </a:t>
            </a:r>
            <a:r>
              <a:rPr lang="en-US" dirty="0">
                <a:solidFill>
                  <a:srgbClr val="FF0000"/>
                </a:solidFill>
              </a:rPr>
              <a:t>largest index </a:t>
            </a:r>
            <a:r>
              <a:rPr lang="en-US" dirty="0"/>
              <a:t>in [1,a] with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&lt; </a:t>
            </a:r>
            <a:r>
              <a:rPr lang="en-US" dirty="0" err="1">
                <a:solidFill>
                  <a:schemeClr val="tx2"/>
                </a:solidFill>
              </a:rPr>
              <a:t>d</a:t>
            </a:r>
            <a:r>
              <a:rPr lang="en-US" baseline="-25000" dirty="0" err="1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v</a:t>
            </a:r>
            <a:r>
              <a:rPr lang="en-US" baseline="-25000" dirty="0" err="1">
                <a:solidFill>
                  <a:schemeClr val="tx2"/>
                </a:solidFill>
              </a:rPr>
              <a:t>i</a:t>
            </a:r>
            <a:r>
              <a:rPr lang="en-US" dirty="0" err="1">
                <a:solidFill>
                  <a:schemeClr val="tx2"/>
                </a:solidFill>
              </a:rPr>
              <a:t>,v</a:t>
            </a:r>
            <a:r>
              <a:rPr lang="en-US" baseline="-25000" dirty="0" err="1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)</a:t>
            </a:r>
            <a:endParaRPr lang="en-US" dirty="0"/>
          </a:p>
          <a:p>
            <a:pPr lvl="2"/>
            <a:r>
              <a:rPr lang="en-US" dirty="0"/>
              <a:t>Given any a, </a:t>
            </a:r>
            <a:r>
              <a:rPr lang="en-US" dirty="0" err="1"/>
              <a:t>i</a:t>
            </a:r>
            <a:r>
              <a:rPr lang="en-US" dirty="0"/>
              <a:t> is uniquely determined</a:t>
            </a:r>
          </a:p>
          <a:p>
            <a:pPr lvl="1"/>
            <a:r>
              <a:rPr lang="en-US" dirty="0"/>
              <a:t>j is the </a:t>
            </a:r>
            <a:r>
              <a:rPr lang="en-US" dirty="0">
                <a:solidFill>
                  <a:srgbClr val="FF0000"/>
                </a:solidFill>
              </a:rPr>
              <a:t>smallest</a:t>
            </a:r>
            <a:r>
              <a:rPr lang="en-US" dirty="0"/>
              <a:t> index in [</a:t>
            </a:r>
            <a:r>
              <a:rPr lang="en-US" dirty="0" err="1"/>
              <a:t>b,n</a:t>
            </a:r>
            <a:r>
              <a:rPr lang="en-US" dirty="0"/>
              <a:t>] with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dirty="0" err="1">
                <a:solidFill>
                  <a:srgbClr val="FF0000"/>
                </a:solidFill>
              </a:rPr>
              <a:t>,v</a:t>
            </a:r>
            <a:r>
              <a:rPr lang="en-US" baseline="-25000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&lt;</a:t>
            </a:r>
            <a:r>
              <a:rPr lang="en-US" dirty="0"/>
              <a:t> </a:t>
            </a:r>
            <a:r>
              <a:rPr lang="en-US" dirty="0" err="1">
                <a:solidFill>
                  <a:schemeClr val="tx2"/>
                </a:solidFill>
              </a:rPr>
              <a:t>d</a:t>
            </a:r>
            <a:r>
              <a:rPr lang="en-US" baseline="-25000" dirty="0" err="1">
                <a:solidFill>
                  <a:schemeClr val="tx2"/>
                </a:solidFill>
              </a:rPr>
              <a:t>P</a:t>
            </a: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v</a:t>
            </a:r>
            <a:r>
              <a:rPr lang="en-US" baseline="-25000" dirty="0" err="1">
                <a:solidFill>
                  <a:schemeClr val="tx2"/>
                </a:solidFill>
              </a:rPr>
              <a:t>b</a:t>
            </a:r>
            <a:r>
              <a:rPr lang="en-US" dirty="0" err="1">
                <a:solidFill>
                  <a:schemeClr val="tx2"/>
                </a:solidFill>
              </a:rPr>
              <a:t>,v</a:t>
            </a:r>
            <a:r>
              <a:rPr lang="en-US" baseline="-25000" dirty="0" err="1">
                <a:solidFill>
                  <a:schemeClr val="tx2"/>
                </a:solidFill>
              </a:rPr>
              <a:t>j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dirty="0"/>
              <a:t>j is uniquely determined by b</a:t>
            </a:r>
          </a:p>
          <a:p>
            <a:pPr lvl="1"/>
            <a:r>
              <a:rPr lang="en-US" dirty="0"/>
              <a:t>Given a, the indices </a:t>
            </a:r>
            <a:r>
              <a:rPr lang="en-US" dirty="0" err="1"/>
              <a:t>i</a:t>
            </a:r>
            <a:r>
              <a:rPr lang="en-US" dirty="0"/>
              <a:t> and j are uniquely determined</a:t>
            </a:r>
          </a:p>
          <a:p>
            <a:r>
              <a:rPr lang="en-US" dirty="0"/>
              <a:t>Algorithm: </a:t>
            </a:r>
          </a:p>
          <a:p>
            <a:pPr lvl="1"/>
            <a:r>
              <a:rPr lang="en-US" dirty="0"/>
              <a:t>Compute such indices </a:t>
            </a:r>
            <a:r>
              <a:rPr lang="en-US" dirty="0" err="1"/>
              <a:t>i</a:t>
            </a:r>
            <a:r>
              <a:rPr lang="en-US" dirty="0"/>
              <a:t> and j for all a = 1, 2, …, n - 1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O(n) time</a:t>
            </a:r>
            <a:r>
              <a:rPr lang="en-US" dirty="0"/>
              <a:t>, based on some monotonicity properties</a:t>
            </a:r>
          </a:p>
          <a:p>
            <a:pPr lvl="1"/>
            <a:r>
              <a:rPr lang="en-US" dirty="0"/>
              <a:t>Define: r = (</a:t>
            </a:r>
            <a:r>
              <a:rPr lang="en-US" dirty="0" err="1"/>
              <a:t>d</a:t>
            </a:r>
            <a:r>
              <a:rPr lang="en-US" baseline="-25000" dirty="0" err="1"/>
              <a:t>P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 err="1"/>
              <a:t>,v</a:t>
            </a:r>
            <a:r>
              <a:rPr lang="en-US" baseline="-25000" dirty="0" err="1"/>
              <a:t>a</a:t>
            </a:r>
            <a:r>
              <a:rPr lang="en-US" dirty="0"/>
              <a:t>) + |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/>
              <a:t>| + </a:t>
            </a:r>
            <a:r>
              <a:rPr lang="en-US" dirty="0" err="1"/>
              <a:t>d</a:t>
            </a:r>
            <a:r>
              <a:rPr lang="en-US" baseline="-25000" dirty="0" err="1"/>
              <a:t>P</a:t>
            </a:r>
            <a:r>
              <a:rPr lang="en-US" dirty="0"/>
              <a:t>(v</a:t>
            </a:r>
            <a:r>
              <a:rPr lang="en-US" baseline="-25000" dirty="0"/>
              <a:t>j</a:t>
            </a:r>
            <a:r>
              <a:rPr lang="en-US" dirty="0"/>
              <a:t>,v</a:t>
            </a:r>
            <a:r>
              <a:rPr lang="en-US" baseline="-25000" dirty="0"/>
              <a:t>a+1</a:t>
            </a:r>
            <a:r>
              <a:rPr lang="en-US" dirty="0"/>
              <a:t>))/2</a:t>
            </a:r>
          </a:p>
          <a:p>
            <a:pPr lvl="1"/>
            <a:r>
              <a:rPr lang="en-US" dirty="0"/>
              <a:t>Among all indices </a:t>
            </a:r>
            <a:r>
              <a:rPr lang="en-US" dirty="0" err="1"/>
              <a:t>i</a:t>
            </a:r>
            <a:r>
              <a:rPr lang="en-US" dirty="0"/>
              <a:t> with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,v</a:t>
            </a:r>
            <a:r>
              <a:rPr lang="en-US" baseline="-25000" dirty="0" err="1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) &lt; r </a:t>
            </a:r>
            <a:r>
              <a:rPr lang="en-US" dirty="0"/>
              <a:t>and </a:t>
            </a:r>
            <a:r>
              <a:rPr lang="en-US" dirty="0" err="1">
                <a:solidFill>
                  <a:srgbClr val="FF0000"/>
                </a:solidFill>
              </a:rPr>
              <a:t>d</a:t>
            </a:r>
            <a:r>
              <a:rPr lang="en-US" baseline="-25000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(v</a:t>
            </a:r>
            <a:r>
              <a:rPr lang="en-US" baseline="-25000" dirty="0">
                <a:solidFill>
                  <a:srgbClr val="FF0000"/>
                </a:solidFill>
              </a:rPr>
              <a:t>a+1</a:t>
            </a:r>
            <a:r>
              <a:rPr lang="en-US" dirty="0">
                <a:solidFill>
                  <a:srgbClr val="FF0000"/>
                </a:solidFill>
              </a:rPr>
              <a:t>,v</a:t>
            </a:r>
            <a:r>
              <a:rPr lang="en-US" baseline="-25000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) &lt; r, </a:t>
            </a:r>
            <a:r>
              <a:rPr lang="en-US" dirty="0">
                <a:solidFill>
                  <a:schemeClr val="tx1"/>
                </a:solidFill>
              </a:rPr>
              <a:t>return the one of </a:t>
            </a:r>
            <a:r>
              <a:rPr lang="en-US" dirty="0">
                <a:solidFill>
                  <a:srgbClr val="FF0000"/>
                </a:solidFill>
              </a:rPr>
              <a:t>minimum r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E6C19E7-165F-4E61-926A-0F72A979D414}"/>
              </a:ext>
            </a:extLst>
          </p:cNvPr>
          <p:cNvSpPr txBox="1"/>
          <p:nvPr/>
        </p:nvSpPr>
        <p:spPr>
          <a:xfrm>
            <a:off x="11829400" y="454343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9F7B8310-A6B6-493E-BD4D-60EC34A7B167}"/>
              </a:ext>
            </a:extLst>
          </p:cNvPr>
          <p:cNvCxnSpPr>
            <a:cxnSpLocks/>
          </p:cNvCxnSpPr>
          <p:nvPr/>
        </p:nvCxnSpPr>
        <p:spPr bwMode="auto">
          <a:xfrm>
            <a:off x="7725698" y="4593270"/>
            <a:ext cx="4220783" cy="944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52B3B76C-EA82-4DCB-8DF0-AEF2A1D229A1}"/>
              </a:ext>
            </a:extLst>
          </p:cNvPr>
          <p:cNvSpPr/>
          <p:nvPr/>
        </p:nvSpPr>
        <p:spPr bwMode="auto">
          <a:xfrm>
            <a:off x="11905620" y="456485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3A2DEF82-5487-49F7-8FC4-999886E21AF1}"/>
              </a:ext>
            </a:extLst>
          </p:cNvPr>
          <p:cNvSpPr/>
          <p:nvPr/>
        </p:nvSpPr>
        <p:spPr bwMode="auto">
          <a:xfrm>
            <a:off x="7691543" y="455586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A57CDB18-9A4B-4BCA-8243-7F74FC65B089}"/>
              </a:ext>
            </a:extLst>
          </p:cNvPr>
          <p:cNvSpPr/>
          <p:nvPr/>
        </p:nvSpPr>
        <p:spPr bwMode="auto">
          <a:xfrm>
            <a:off x="8545908" y="456048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xmlns="" id="{853758FA-5FE6-4F18-9082-EBFFA5CF8F74}"/>
              </a:ext>
            </a:extLst>
          </p:cNvPr>
          <p:cNvSpPr/>
          <p:nvPr/>
        </p:nvSpPr>
        <p:spPr bwMode="auto">
          <a:xfrm>
            <a:off x="11145951" y="455587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47697B62-F46C-4BB7-8C2D-99854EDDFCB6}"/>
              </a:ext>
            </a:extLst>
          </p:cNvPr>
          <p:cNvSpPr txBox="1"/>
          <p:nvPr/>
        </p:nvSpPr>
        <p:spPr>
          <a:xfrm>
            <a:off x="7490545" y="45254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27D08CA0-CDEE-4BF1-9114-E89D55B3E739}"/>
              </a:ext>
            </a:extLst>
          </p:cNvPr>
          <p:cNvSpPr txBox="1"/>
          <p:nvPr/>
        </p:nvSpPr>
        <p:spPr>
          <a:xfrm>
            <a:off x="8408294" y="45775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987AEEFB-2F6C-4C91-AF1E-0B0FDD4CFE87}"/>
              </a:ext>
            </a:extLst>
          </p:cNvPr>
          <p:cNvSpPr txBox="1"/>
          <p:nvPr/>
        </p:nvSpPr>
        <p:spPr>
          <a:xfrm>
            <a:off x="11045540" y="454343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67" name="Freeform 99">
            <a:extLst>
              <a:ext uri="{FF2B5EF4-FFF2-40B4-BE49-F238E27FC236}">
                <a16:creationId xmlns:a16="http://schemas.microsoft.com/office/drawing/2014/main" xmlns="" id="{77ED5950-51EB-48D7-ACED-43C3C5254F23}"/>
              </a:ext>
            </a:extLst>
          </p:cNvPr>
          <p:cNvSpPr/>
          <p:nvPr/>
        </p:nvSpPr>
        <p:spPr bwMode="auto">
          <a:xfrm>
            <a:off x="8584679" y="4087188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100">
            <a:extLst>
              <a:ext uri="{FF2B5EF4-FFF2-40B4-BE49-F238E27FC236}">
                <a16:creationId xmlns:a16="http://schemas.microsoft.com/office/drawing/2014/main" xmlns="" id="{E03E54AC-3834-498D-84B7-641254C472B9}"/>
              </a:ext>
            </a:extLst>
          </p:cNvPr>
          <p:cNvSpPr/>
          <p:nvPr/>
        </p:nvSpPr>
        <p:spPr bwMode="auto">
          <a:xfrm>
            <a:off x="8580063" y="4105707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477AEE6B-3AB6-431B-A6B9-F52540017D0B}"/>
              </a:ext>
            </a:extLst>
          </p:cNvPr>
          <p:cNvSpPr/>
          <p:nvPr/>
        </p:nvSpPr>
        <p:spPr bwMode="auto">
          <a:xfrm>
            <a:off x="10236562" y="4396932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Freeform 103">
            <a:extLst>
              <a:ext uri="{FF2B5EF4-FFF2-40B4-BE49-F238E27FC236}">
                <a16:creationId xmlns:a16="http://schemas.microsoft.com/office/drawing/2014/main" xmlns="" id="{11F12DF5-E4D1-4959-B2BE-BE8F5036FCA2}"/>
              </a:ext>
            </a:extLst>
          </p:cNvPr>
          <p:cNvSpPr/>
          <p:nvPr/>
        </p:nvSpPr>
        <p:spPr bwMode="auto">
          <a:xfrm>
            <a:off x="9663938" y="4091728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FD8129A6-CC4C-4473-B0A6-A638021FFD2D}"/>
              </a:ext>
            </a:extLst>
          </p:cNvPr>
          <p:cNvSpPr/>
          <p:nvPr/>
        </p:nvSpPr>
        <p:spPr bwMode="auto">
          <a:xfrm>
            <a:off x="9639925" y="4029259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Freeform 105">
            <a:extLst>
              <a:ext uri="{FF2B5EF4-FFF2-40B4-BE49-F238E27FC236}">
                <a16:creationId xmlns:a16="http://schemas.microsoft.com/office/drawing/2014/main" xmlns="" id="{BA3D76E8-9E09-4B91-A4D9-47C7FEE11C28}"/>
              </a:ext>
            </a:extLst>
          </p:cNvPr>
          <p:cNvSpPr/>
          <p:nvPr/>
        </p:nvSpPr>
        <p:spPr bwMode="auto">
          <a:xfrm>
            <a:off x="10404245" y="4591024"/>
            <a:ext cx="775854" cy="9236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  <a:gd name="connsiteX0" fmla="*/ 0 w 775854"/>
              <a:gd name="connsiteY0" fmla="*/ 0 h 9236"/>
              <a:gd name="connsiteX1" fmla="*/ 775854 w 775854"/>
              <a:gd name="connsiteY1" fmla="*/ 0 h 9236"/>
              <a:gd name="connsiteX2" fmla="*/ 775854 w 775854"/>
              <a:gd name="connsiteY2" fmla="*/ 0 h 9236"/>
              <a:gd name="connsiteX3" fmla="*/ 757381 w 775854"/>
              <a:gd name="connsiteY3" fmla="*/ 9236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854" h="9236">
                <a:moveTo>
                  <a:pt x="0" y="0"/>
                </a:moveTo>
                <a:lnTo>
                  <a:pt x="775854" y="0"/>
                </a:lnTo>
                <a:lnTo>
                  <a:pt x="775854" y="0"/>
                </a:lnTo>
                <a:lnTo>
                  <a:pt x="757381" y="9236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5B242BA8-2CCE-48FB-872E-85DFB94C7262}"/>
              </a:ext>
            </a:extLst>
          </p:cNvPr>
          <p:cNvSpPr/>
          <p:nvPr/>
        </p:nvSpPr>
        <p:spPr bwMode="auto">
          <a:xfrm>
            <a:off x="10357679" y="453281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5B0C1CAA-42EF-4131-8F6F-51045BD636CA}"/>
              </a:ext>
            </a:extLst>
          </p:cNvPr>
          <p:cNvSpPr/>
          <p:nvPr/>
        </p:nvSpPr>
        <p:spPr bwMode="auto">
          <a:xfrm>
            <a:off x="9764047" y="4418653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5AA1226B-877C-423D-9F43-BF35EFF68A84}"/>
              </a:ext>
            </a:extLst>
          </p:cNvPr>
          <p:cNvSpPr/>
          <p:nvPr/>
        </p:nvSpPr>
        <p:spPr bwMode="auto">
          <a:xfrm>
            <a:off x="9875346" y="455184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37592D2-A2FB-41D2-9B26-87DBABDADFEA}"/>
              </a:ext>
            </a:extLst>
          </p:cNvPr>
          <p:cNvSpPr txBox="1"/>
          <p:nvPr/>
        </p:nvSpPr>
        <p:spPr>
          <a:xfrm>
            <a:off x="9639925" y="369271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xmlns="" id="{16DD159C-5263-4E77-BBF1-824A15FD7210}"/>
              </a:ext>
            </a:extLst>
          </p:cNvPr>
          <p:cNvSpPr/>
          <p:nvPr/>
        </p:nvSpPr>
        <p:spPr bwMode="auto">
          <a:xfrm>
            <a:off x="8584412" y="4581625"/>
            <a:ext cx="1309036" cy="9625"/>
          </a:xfrm>
          <a:custGeom>
            <a:avLst/>
            <a:gdLst>
              <a:gd name="connsiteX0" fmla="*/ 0 w 1309036"/>
              <a:gd name="connsiteY0" fmla="*/ 9625 h 9625"/>
              <a:gd name="connsiteX1" fmla="*/ 1309036 w 1309036"/>
              <a:gd name="connsiteY1" fmla="*/ 0 h 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9036" h="9625">
                <a:moveTo>
                  <a:pt x="0" y="9625"/>
                </a:moveTo>
                <a:lnTo>
                  <a:pt x="13090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DB73C2A-A990-42B3-B784-935AC9D39DB3}"/>
              </a:ext>
            </a:extLst>
          </p:cNvPr>
          <p:cNvSpPr txBox="1"/>
          <p:nvPr/>
        </p:nvSpPr>
        <p:spPr>
          <a:xfrm>
            <a:off x="9760234" y="459251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a</a:t>
            </a:r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EF4ABCB1-C169-4FC1-9C35-EAB33B9F0EF8}"/>
              </a:ext>
            </a:extLst>
          </p:cNvPr>
          <p:cNvSpPr txBox="1"/>
          <p:nvPr/>
        </p:nvSpPr>
        <p:spPr>
          <a:xfrm>
            <a:off x="10259080" y="458451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b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A7642557-38D1-45EE-BE1C-F46E3EB63F29}"/>
              </a:ext>
            </a:extLst>
          </p:cNvPr>
          <p:cNvSpPr/>
          <p:nvPr/>
        </p:nvSpPr>
        <p:spPr bwMode="auto">
          <a:xfrm>
            <a:off x="7748337" y="4591251"/>
            <a:ext cx="837398" cy="0"/>
          </a:xfrm>
          <a:custGeom>
            <a:avLst/>
            <a:gdLst>
              <a:gd name="connsiteX0" fmla="*/ 0 w 837398"/>
              <a:gd name="connsiteY0" fmla="*/ 0 h 0"/>
              <a:gd name="connsiteX1" fmla="*/ 837398 w 83739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7398">
                <a:moveTo>
                  <a:pt x="0" y="0"/>
                </a:moveTo>
                <a:lnTo>
                  <a:pt x="83739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ABBF083E-680C-49BB-ABFD-CD791CAFC695}"/>
              </a:ext>
            </a:extLst>
          </p:cNvPr>
          <p:cNvSpPr/>
          <p:nvPr/>
        </p:nvSpPr>
        <p:spPr bwMode="auto">
          <a:xfrm>
            <a:off x="8585735" y="4591251"/>
            <a:ext cx="1328286" cy="0"/>
          </a:xfrm>
          <a:custGeom>
            <a:avLst/>
            <a:gdLst>
              <a:gd name="connsiteX0" fmla="*/ 0 w 1328286"/>
              <a:gd name="connsiteY0" fmla="*/ 0 h 0"/>
              <a:gd name="connsiteX1" fmla="*/ 1328286 w 13282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8286">
                <a:moveTo>
                  <a:pt x="0" y="0"/>
                </a:moveTo>
                <a:lnTo>
                  <a:pt x="1328286" y="0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1883C02E-766E-41AC-B0B5-BE0D6AB3A665}"/>
              </a:ext>
            </a:extLst>
          </p:cNvPr>
          <p:cNvSpPr/>
          <p:nvPr/>
        </p:nvSpPr>
        <p:spPr bwMode="auto">
          <a:xfrm>
            <a:off x="11203806" y="4591251"/>
            <a:ext cx="741146" cy="9625"/>
          </a:xfrm>
          <a:custGeom>
            <a:avLst/>
            <a:gdLst>
              <a:gd name="connsiteX0" fmla="*/ 0 w 741146"/>
              <a:gd name="connsiteY0" fmla="*/ 0 h 9625"/>
              <a:gd name="connsiteX1" fmla="*/ 741146 w 741146"/>
              <a:gd name="connsiteY1" fmla="*/ 9625 h 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1146" h="9625">
                <a:moveTo>
                  <a:pt x="0" y="0"/>
                </a:moveTo>
                <a:lnTo>
                  <a:pt x="741146" y="962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78E1CC98-CA57-45C2-A8BF-BD38ED868254}"/>
              </a:ext>
            </a:extLst>
          </p:cNvPr>
          <p:cNvSpPr/>
          <p:nvPr/>
        </p:nvSpPr>
        <p:spPr bwMode="auto">
          <a:xfrm>
            <a:off x="10404909" y="4572000"/>
            <a:ext cx="760396" cy="19251"/>
          </a:xfrm>
          <a:custGeom>
            <a:avLst/>
            <a:gdLst>
              <a:gd name="connsiteX0" fmla="*/ 0 w 760396"/>
              <a:gd name="connsiteY0" fmla="*/ 0 h 19251"/>
              <a:gd name="connsiteX1" fmla="*/ 760396 w 760396"/>
              <a:gd name="connsiteY1" fmla="*/ 19251 h 1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0396" h="19251">
                <a:moveTo>
                  <a:pt x="0" y="0"/>
                </a:moveTo>
                <a:lnTo>
                  <a:pt x="760396" y="19251"/>
                </a:lnTo>
              </a:path>
            </a:pathLst>
          </a:custGeom>
          <a:noFill/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2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1402728" cy="4600876"/>
          </a:xfrm>
        </p:spPr>
        <p:txBody>
          <a:bodyPr/>
          <a:lstStyle/>
          <a:p>
            <a:r>
              <a:rPr lang="en-US" dirty="0"/>
              <a:t>A constant number of configurations</a:t>
            </a:r>
          </a:p>
          <a:p>
            <a:r>
              <a:rPr lang="en-US" dirty="0"/>
              <a:t>For each configuration, compute in O(n) time the best solution as a </a:t>
            </a:r>
            <a:r>
              <a:rPr lang="en-US" dirty="0">
                <a:solidFill>
                  <a:srgbClr val="FF0000"/>
                </a:solidFill>
              </a:rPr>
              <a:t>candidate</a:t>
            </a:r>
            <a:r>
              <a:rPr lang="en-US" dirty="0"/>
              <a:t> (a candidate center and a candidate radius)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If an optimal solution of the problem belongs to that configuration, then our solution is also an optimal solution</a:t>
            </a:r>
          </a:p>
          <a:p>
            <a:pPr lvl="1"/>
            <a:r>
              <a:rPr lang="en-US" dirty="0"/>
              <a:t>The solution is also </a:t>
            </a:r>
            <a:r>
              <a:rPr lang="en-US" dirty="0">
                <a:solidFill>
                  <a:srgbClr val="FF0000"/>
                </a:solidFill>
              </a:rPr>
              <a:t>feasible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If we place a point c at the candidate center, then the longest distance from c to all vertices is equal to the candidate radius</a:t>
            </a:r>
          </a:p>
          <a:p>
            <a:r>
              <a:rPr lang="en-US" dirty="0"/>
              <a:t>Among all O(1) candidate solutions, return the one with minimum radius</a:t>
            </a:r>
          </a:p>
          <a:p>
            <a:r>
              <a:rPr lang="en-US" dirty="0"/>
              <a:t>Total time: O(n)</a:t>
            </a:r>
          </a:p>
        </p:txBody>
      </p:sp>
    </p:spTree>
    <p:extLst>
      <p:ext uri="{BB962C8B-B14F-4D97-AF65-F5344CB8AC3E}">
        <p14:creationId xmlns:p14="http://schemas.microsoft.com/office/powerpoint/2010/main" val="31751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 bwMode="auto">
          <a:xfrm>
            <a:off x="6905897" y="5286103"/>
            <a:ext cx="2708366" cy="844731"/>
          </a:xfrm>
          <a:custGeom>
            <a:avLst/>
            <a:gdLst>
              <a:gd name="connsiteX0" fmla="*/ 0 w 2708366"/>
              <a:gd name="connsiteY0" fmla="*/ 0 h 844731"/>
              <a:gd name="connsiteX1" fmla="*/ 1497874 w 2708366"/>
              <a:gd name="connsiteY1" fmla="*/ 844731 h 844731"/>
              <a:gd name="connsiteX2" fmla="*/ 2708366 w 2708366"/>
              <a:gd name="connsiteY2" fmla="*/ 78377 h 844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8366" h="844731">
                <a:moveTo>
                  <a:pt x="0" y="0"/>
                </a:moveTo>
                <a:lnTo>
                  <a:pt x="1497874" y="844731"/>
                </a:lnTo>
                <a:lnTo>
                  <a:pt x="2708366" y="78377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6002264" y="5033555"/>
            <a:ext cx="4511040" cy="1079862"/>
          </a:xfrm>
          <a:custGeom>
            <a:avLst/>
            <a:gdLst>
              <a:gd name="connsiteX0" fmla="*/ 0 w 4511040"/>
              <a:gd name="connsiteY0" fmla="*/ 174171 h 609600"/>
              <a:gd name="connsiteX1" fmla="*/ 679268 w 4511040"/>
              <a:gd name="connsiteY1" fmla="*/ 339634 h 609600"/>
              <a:gd name="connsiteX2" fmla="*/ 1471748 w 4511040"/>
              <a:gd name="connsiteY2" fmla="*/ 357051 h 609600"/>
              <a:gd name="connsiteX3" fmla="*/ 2403566 w 4511040"/>
              <a:gd name="connsiteY3" fmla="*/ 609600 h 609600"/>
              <a:gd name="connsiteX4" fmla="*/ 2804160 w 4511040"/>
              <a:gd name="connsiteY4" fmla="*/ 17417 h 609600"/>
              <a:gd name="connsiteX5" fmla="*/ 3631474 w 4511040"/>
              <a:gd name="connsiteY5" fmla="*/ 330926 h 609600"/>
              <a:gd name="connsiteX6" fmla="*/ 4511040 w 4511040"/>
              <a:gd name="connsiteY6" fmla="*/ 0 h 609600"/>
              <a:gd name="connsiteX0" fmla="*/ 0 w 4511040"/>
              <a:gd name="connsiteY0" fmla="*/ 174171 h 931817"/>
              <a:gd name="connsiteX1" fmla="*/ 679268 w 4511040"/>
              <a:gd name="connsiteY1" fmla="*/ 339634 h 931817"/>
              <a:gd name="connsiteX2" fmla="*/ 1358537 w 4511040"/>
              <a:gd name="connsiteY2" fmla="*/ 931817 h 931817"/>
              <a:gd name="connsiteX3" fmla="*/ 2403566 w 4511040"/>
              <a:gd name="connsiteY3" fmla="*/ 609600 h 931817"/>
              <a:gd name="connsiteX4" fmla="*/ 2804160 w 4511040"/>
              <a:gd name="connsiteY4" fmla="*/ 17417 h 931817"/>
              <a:gd name="connsiteX5" fmla="*/ 3631474 w 4511040"/>
              <a:gd name="connsiteY5" fmla="*/ 330926 h 931817"/>
              <a:gd name="connsiteX6" fmla="*/ 4511040 w 4511040"/>
              <a:gd name="connsiteY6" fmla="*/ 0 h 931817"/>
              <a:gd name="connsiteX0" fmla="*/ 0 w 4511040"/>
              <a:gd name="connsiteY0" fmla="*/ 174171 h 1001485"/>
              <a:gd name="connsiteX1" fmla="*/ 679268 w 4511040"/>
              <a:gd name="connsiteY1" fmla="*/ 339634 h 1001485"/>
              <a:gd name="connsiteX2" fmla="*/ 1358537 w 4511040"/>
              <a:gd name="connsiteY2" fmla="*/ 931817 h 1001485"/>
              <a:gd name="connsiteX3" fmla="*/ 2394857 w 4511040"/>
              <a:gd name="connsiteY3" fmla="*/ 1001485 h 1001485"/>
              <a:gd name="connsiteX4" fmla="*/ 2804160 w 4511040"/>
              <a:gd name="connsiteY4" fmla="*/ 17417 h 1001485"/>
              <a:gd name="connsiteX5" fmla="*/ 3631474 w 4511040"/>
              <a:gd name="connsiteY5" fmla="*/ 330926 h 1001485"/>
              <a:gd name="connsiteX6" fmla="*/ 4511040 w 4511040"/>
              <a:gd name="connsiteY6" fmla="*/ 0 h 1001485"/>
              <a:gd name="connsiteX0" fmla="*/ 0 w 4511040"/>
              <a:gd name="connsiteY0" fmla="*/ 174171 h 1001485"/>
              <a:gd name="connsiteX1" fmla="*/ 679268 w 4511040"/>
              <a:gd name="connsiteY1" fmla="*/ 339634 h 1001485"/>
              <a:gd name="connsiteX2" fmla="*/ 1358537 w 4511040"/>
              <a:gd name="connsiteY2" fmla="*/ 931817 h 1001485"/>
              <a:gd name="connsiteX3" fmla="*/ 2394857 w 4511040"/>
              <a:gd name="connsiteY3" fmla="*/ 1001485 h 1001485"/>
              <a:gd name="connsiteX4" fmla="*/ 3361509 w 4511040"/>
              <a:gd name="connsiteY4" fmla="*/ 862149 h 1001485"/>
              <a:gd name="connsiteX5" fmla="*/ 3631474 w 4511040"/>
              <a:gd name="connsiteY5" fmla="*/ 330926 h 1001485"/>
              <a:gd name="connsiteX6" fmla="*/ 4511040 w 4511040"/>
              <a:gd name="connsiteY6" fmla="*/ 0 h 1001485"/>
              <a:gd name="connsiteX0" fmla="*/ 0 w 4511040"/>
              <a:gd name="connsiteY0" fmla="*/ 174171 h 1079862"/>
              <a:gd name="connsiteX1" fmla="*/ 679268 w 4511040"/>
              <a:gd name="connsiteY1" fmla="*/ 339634 h 1079862"/>
              <a:gd name="connsiteX2" fmla="*/ 1358537 w 4511040"/>
              <a:gd name="connsiteY2" fmla="*/ 931817 h 1079862"/>
              <a:gd name="connsiteX3" fmla="*/ 2368731 w 4511040"/>
              <a:gd name="connsiteY3" fmla="*/ 1079862 h 1079862"/>
              <a:gd name="connsiteX4" fmla="*/ 3361509 w 4511040"/>
              <a:gd name="connsiteY4" fmla="*/ 862149 h 1079862"/>
              <a:gd name="connsiteX5" fmla="*/ 3631474 w 4511040"/>
              <a:gd name="connsiteY5" fmla="*/ 330926 h 1079862"/>
              <a:gd name="connsiteX6" fmla="*/ 4511040 w 4511040"/>
              <a:gd name="connsiteY6" fmla="*/ 0 h 1079862"/>
              <a:gd name="connsiteX0" fmla="*/ 0 w 4511040"/>
              <a:gd name="connsiteY0" fmla="*/ 174171 h 1079862"/>
              <a:gd name="connsiteX1" fmla="*/ 914399 w 4511040"/>
              <a:gd name="connsiteY1" fmla="*/ 269965 h 1079862"/>
              <a:gd name="connsiteX2" fmla="*/ 1358537 w 4511040"/>
              <a:gd name="connsiteY2" fmla="*/ 931817 h 1079862"/>
              <a:gd name="connsiteX3" fmla="*/ 2368731 w 4511040"/>
              <a:gd name="connsiteY3" fmla="*/ 1079862 h 1079862"/>
              <a:gd name="connsiteX4" fmla="*/ 3361509 w 4511040"/>
              <a:gd name="connsiteY4" fmla="*/ 862149 h 1079862"/>
              <a:gd name="connsiteX5" fmla="*/ 3631474 w 4511040"/>
              <a:gd name="connsiteY5" fmla="*/ 330926 h 1079862"/>
              <a:gd name="connsiteX6" fmla="*/ 4511040 w 4511040"/>
              <a:gd name="connsiteY6" fmla="*/ 0 h 107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1040" h="1079862">
                <a:moveTo>
                  <a:pt x="0" y="174171"/>
                </a:moveTo>
                <a:lnTo>
                  <a:pt x="914399" y="269965"/>
                </a:lnTo>
                <a:lnTo>
                  <a:pt x="1358537" y="931817"/>
                </a:lnTo>
                <a:lnTo>
                  <a:pt x="2368731" y="1079862"/>
                </a:lnTo>
                <a:lnTo>
                  <a:pt x="3361509" y="862149"/>
                </a:lnTo>
                <a:lnTo>
                  <a:pt x="3631474" y="330926"/>
                </a:lnTo>
                <a:lnTo>
                  <a:pt x="4511040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path graph in a metric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9040"/>
            <a:ext cx="11101754" cy="2023766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P: </a:t>
            </a:r>
            <a:r>
              <a:rPr lang="en-US" altLang="zh-CN" dirty="0">
                <a:ea typeface="宋体" charset="-122"/>
              </a:rPr>
              <a:t>a path graph of n vertices v</a:t>
            </a:r>
            <a:r>
              <a:rPr lang="en-US" altLang="zh-CN" baseline="-25000" dirty="0">
                <a:ea typeface="宋体" charset="-122"/>
              </a:rPr>
              <a:t>1</a:t>
            </a:r>
            <a:r>
              <a:rPr lang="en-US" altLang="zh-CN" dirty="0">
                <a:ea typeface="宋体" charset="-122"/>
              </a:rPr>
              <a:t>, v</a:t>
            </a:r>
            <a:r>
              <a:rPr lang="en-US" altLang="zh-CN" baseline="-25000" dirty="0">
                <a:ea typeface="宋体" charset="-122"/>
              </a:rPr>
              <a:t>2</a:t>
            </a:r>
            <a:r>
              <a:rPr lang="en-US" altLang="zh-CN" dirty="0">
                <a:ea typeface="宋体" charset="-122"/>
              </a:rPr>
              <a:t>, …, </a:t>
            </a:r>
            <a:r>
              <a:rPr lang="en-US" altLang="zh-CN" dirty="0" err="1">
                <a:ea typeface="宋体" charset="-122"/>
              </a:rPr>
              <a:t>v</a:t>
            </a:r>
            <a:r>
              <a:rPr lang="en-US" altLang="zh-CN" baseline="-25000" dirty="0" err="1">
                <a:ea typeface="宋体" charset="-122"/>
              </a:rPr>
              <a:t>n</a:t>
            </a:r>
            <a:endParaRPr lang="en-US" altLang="zh-CN" dirty="0">
              <a:ea typeface="宋体" charset="-122"/>
            </a:endParaRPr>
          </a:p>
          <a:p>
            <a:r>
              <a:rPr lang="en-US" dirty="0">
                <a:ea typeface="宋体" charset="-122"/>
              </a:rPr>
              <a:t>Assume all vertices are in a metric space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宋体" charset="-122"/>
              </a:rPr>
              <a:t>|</a:t>
            </a:r>
            <a:r>
              <a:rPr lang="en-US" dirty="0" err="1">
                <a:solidFill>
                  <a:srgbClr val="FF0000"/>
                </a:solidFill>
                <a:ea typeface="宋体" charset="-122"/>
              </a:rPr>
              <a:t>v</a:t>
            </a:r>
            <a:r>
              <a:rPr lang="en-US" baseline="-25000" dirty="0" err="1">
                <a:solidFill>
                  <a:srgbClr val="FF0000"/>
                </a:solidFill>
                <a:ea typeface="宋体" charset="-122"/>
              </a:rPr>
              <a:t>i</a:t>
            </a:r>
            <a:r>
              <a:rPr lang="en-US" dirty="0" err="1">
                <a:solidFill>
                  <a:srgbClr val="FF0000"/>
                </a:solidFill>
                <a:ea typeface="宋体" charset="-122"/>
              </a:rPr>
              <a:t>v</a:t>
            </a:r>
            <a:r>
              <a:rPr lang="en-US" baseline="-25000" dirty="0" err="1">
                <a:solidFill>
                  <a:srgbClr val="FF0000"/>
                </a:solidFill>
                <a:ea typeface="宋体" charset="-122"/>
              </a:rPr>
              <a:t>j</a:t>
            </a:r>
            <a:r>
              <a:rPr lang="en-US" dirty="0">
                <a:solidFill>
                  <a:srgbClr val="FF0000"/>
                </a:solidFill>
                <a:ea typeface="宋体" charset="-122"/>
              </a:rPr>
              <a:t>|: </a:t>
            </a:r>
            <a:r>
              <a:rPr lang="en-US" dirty="0">
                <a:solidFill>
                  <a:schemeClr val="tx1"/>
                </a:solidFill>
                <a:ea typeface="宋体" charset="-122"/>
              </a:rPr>
              <a:t>the </a:t>
            </a:r>
            <a:r>
              <a:rPr lang="en-US" dirty="0" smtClean="0">
                <a:solidFill>
                  <a:schemeClr val="tx1"/>
                </a:solidFill>
                <a:ea typeface="宋体" charset="-122"/>
              </a:rPr>
              <a:t>distance of </a:t>
            </a:r>
            <a:r>
              <a:rPr lang="en-US" dirty="0">
                <a:solidFill>
                  <a:schemeClr val="tx1"/>
                </a:solidFill>
                <a:ea typeface="宋体" charset="-122"/>
              </a:rPr>
              <a:t>every two vertices v</a:t>
            </a:r>
            <a:r>
              <a:rPr lang="en-US" baseline="-25000" dirty="0">
                <a:solidFill>
                  <a:schemeClr val="tx1"/>
                </a:solidFill>
                <a:ea typeface="宋体" charset="-122"/>
              </a:rPr>
              <a:t>i</a:t>
            </a:r>
            <a:r>
              <a:rPr lang="en-US" dirty="0">
                <a:solidFill>
                  <a:schemeClr val="tx1"/>
                </a:solidFill>
                <a:ea typeface="宋体" charset="-122"/>
              </a:rPr>
              <a:t> and </a:t>
            </a:r>
            <a:r>
              <a:rPr lang="en-US" dirty="0" err="1">
                <a:solidFill>
                  <a:schemeClr val="tx1"/>
                </a:solidFill>
                <a:ea typeface="宋体" charset="-122"/>
              </a:rPr>
              <a:t>v</a:t>
            </a:r>
            <a:r>
              <a:rPr lang="en-US" baseline="-25000" dirty="0" err="1">
                <a:solidFill>
                  <a:schemeClr val="tx1"/>
                </a:solidFill>
                <a:ea typeface="宋体" charset="-122"/>
              </a:rPr>
              <a:t>j</a:t>
            </a:r>
            <a:endParaRPr lang="en-US" dirty="0">
              <a:solidFill>
                <a:schemeClr val="tx1"/>
              </a:solidFill>
              <a:ea typeface="宋体" charset="-122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ea typeface="宋体" charset="-122"/>
              </a:rPr>
              <a:t>Triangle inequality</a:t>
            </a:r>
            <a:r>
              <a:rPr lang="en-US" dirty="0">
                <a:ea typeface="宋体" charset="-122"/>
              </a:rPr>
              <a:t>: |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i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j</a:t>
            </a:r>
            <a:r>
              <a:rPr lang="en-US" dirty="0">
                <a:ea typeface="宋体" charset="-122"/>
              </a:rPr>
              <a:t>| + |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j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k</a:t>
            </a:r>
            <a:r>
              <a:rPr lang="en-US" dirty="0">
                <a:ea typeface="宋体" charset="-122"/>
              </a:rPr>
              <a:t>| </a:t>
            </a:r>
            <a:r>
              <a:rPr lang="en-US" dirty="0" smtClean="0">
                <a:ea typeface="宋体" charset="-122"/>
              </a:rPr>
              <a:t>≥ </a:t>
            </a:r>
            <a:r>
              <a:rPr lang="en-US" dirty="0">
                <a:ea typeface="宋体" charset="-122"/>
              </a:rPr>
              <a:t>|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i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k</a:t>
            </a:r>
            <a:r>
              <a:rPr lang="en-US" dirty="0">
                <a:ea typeface="宋体" charset="-122"/>
              </a:rPr>
              <a:t>|, for any three vertices v</a:t>
            </a:r>
            <a:r>
              <a:rPr lang="en-US" baseline="-25000" dirty="0">
                <a:ea typeface="宋体" charset="-122"/>
              </a:rPr>
              <a:t>i</a:t>
            </a:r>
            <a:r>
              <a:rPr lang="en-US" dirty="0">
                <a:ea typeface="宋体" charset="-122"/>
              </a:rPr>
              <a:t>, 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j</a:t>
            </a:r>
            <a:r>
              <a:rPr lang="en-US" dirty="0">
                <a:ea typeface="宋体" charset="-122"/>
              </a:rPr>
              <a:t>, 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k</a:t>
            </a:r>
            <a:r>
              <a:rPr lang="en-US" dirty="0">
                <a:ea typeface="宋体" charset="-122"/>
              </a:rPr>
              <a:t> </a:t>
            </a:r>
          </a:p>
          <a:p>
            <a:r>
              <a:rPr lang="en-US" dirty="0">
                <a:ea typeface="宋体" charset="-122"/>
              </a:rPr>
              <a:t>What is the </a:t>
            </a:r>
            <a:r>
              <a:rPr lang="en-US" dirty="0">
                <a:solidFill>
                  <a:srgbClr val="FF0000"/>
                </a:solidFill>
                <a:ea typeface="宋体" charset="-122"/>
              </a:rPr>
              <a:t>center</a:t>
            </a:r>
            <a:r>
              <a:rPr lang="en-US" dirty="0"/>
              <a:t> of P?</a:t>
            </a:r>
          </a:p>
          <a:p>
            <a:pPr lvl="1"/>
            <a:r>
              <a:rPr lang="en-US" dirty="0">
                <a:ea typeface="宋体" charset="-122"/>
              </a:rPr>
              <a:t>A point </a:t>
            </a:r>
            <a:r>
              <a:rPr lang="en-US" dirty="0">
                <a:solidFill>
                  <a:srgbClr val="FF0000"/>
                </a:solidFill>
                <a:ea typeface="宋体" charset="-122"/>
              </a:rPr>
              <a:t>c</a:t>
            </a:r>
            <a:r>
              <a:rPr lang="en-US" dirty="0">
                <a:ea typeface="宋体" charset="-122"/>
              </a:rPr>
              <a:t> in P that minimizes the maximum </a:t>
            </a:r>
            <a:r>
              <a:rPr lang="en-US" dirty="0" smtClean="0">
                <a:ea typeface="宋体" charset="-122"/>
              </a:rPr>
              <a:t>distance in P from </a:t>
            </a:r>
            <a:r>
              <a:rPr lang="en-US" dirty="0">
                <a:ea typeface="宋体" charset="-122"/>
              </a:rPr>
              <a:t>c to all vertices of P</a:t>
            </a:r>
          </a:p>
          <a:p>
            <a:pPr lvl="2"/>
            <a:r>
              <a:rPr lang="en-US" dirty="0">
                <a:ea typeface="宋体" charset="-122"/>
              </a:rPr>
              <a:t>A point </a:t>
            </a:r>
            <a:r>
              <a:rPr lang="en-US" dirty="0">
                <a:solidFill>
                  <a:srgbClr val="FF0000"/>
                </a:solidFill>
                <a:ea typeface="宋体" charset="-122"/>
              </a:rPr>
              <a:t>c</a:t>
            </a:r>
            <a:r>
              <a:rPr lang="en-US" dirty="0">
                <a:ea typeface="宋体" charset="-122"/>
              </a:rPr>
              <a:t> whose </a:t>
            </a:r>
            <a:r>
              <a:rPr lang="en-US" dirty="0" smtClean="0">
                <a:ea typeface="宋体" charset="-122"/>
              </a:rPr>
              <a:t>distances in P </a:t>
            </a:r>
            <a:r>
              <a:rPr lang="en-US" dirty="0">
                <a:ea typeface="宋体" charset="-122"/>
              </a:rPr>
              <a:t>from v</a:t>
            </a:r>
            <a:r>
              <a:rPr lang="en-US" baseline="-25000" dirty="0">
                <a:ea typeface="宋体" charset="-122"/>
              </a:rPr>
              <a:t>1</a:t>
            </a:r>
            <a:r>
              <a:rPr lang="en-US" dirty="0">
                <a:ea typeface="宋体" charset="-122"/>
              </a:rPr>
              <a:t> and 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n</a:t>
            </a:r>
            <a:r>
              <a:rPr lang="en-US" baseline="30000" dirty="0">
                <a:ea typeface="宋体" charset="-122"/>
              </a:rPr>
              <a:t> </a:t>
            </a:r>
            <a:r>
              <a:rPr lang="en-US" dirty="0">
                <a:ea typeface="宋体" charset="-122"/>
              </a:rPr>
              <a:t>are equal</a:t>
            </a:r>
          </a:p>
          <a:p>
            <a:pPr lvl="1"/>
            <a:r>
              <a:rPr lang="en-US" dirty="0">
                <a:ea typeface="宋体" charset="-122"/>
              </a:rPr>
              <a:t>Maybe in the </a:t>
            </a:r>
            <a:r>
              <a:rPr lang="en-US" dirty="0">
                <a:solidFill>
                  <a:srgbClr val="FF0000"/>
                </a:solidFill>
                <a:ea typeface="宋体" charset="-122"/>
              </a:rPr>
              <a:t>interior </a:t>
            </a:r>
            <a:r>
              <a:rPr lang="en-US" dirty="0">
                <a:ea typeface="宋体" charset="-122"/>
              </a:rPr>
              <a:t>of an edge</a:t>
            </a:r>
          </a:p>
          <a:p>
            <a:r>
              <a:rPr lang="en-US" dirty="0">
                <a:ea typeface="宋体" charset="-122"/>
              </a:rPr>
              <a:t>What is the </a:t>
            </a:r>
            <a:r>
              <a:rPr lang="en-US" dirty="0">
                <a:solidFill>
                  <a:srgbClr val="FF0000"/>
                </a:solidFill>
                <a:ea typeface="宋体" charset="-122"/>
              </a:rPr>
              <a:t>radius</a:t>
            </a:r>
            <a:r>
              <a:rPr lang="en-US" dirty="0">
                <a:ea typeface="宋体" charset="-122"/>
              </a:rPr>
              <a:t> of P?</a:t>
            </a:r>
          </a:p>
          <a:p>
            <a:pPr lvl="1"/>
            <a:r>
              <a:rPr lang="en-US" dirty="0">
                <a:ea typeface="宋体" charset="-122"/>
              </a:rPr>
              <a:t>The longest distance from c to all vertices</a:t>
            </a:r>
          </a:p>
          <a:p>
            <a:pPr lvl="1"/>
            <a:r>
              <a:rPr lang="en-US" dirty="0">
                <a:ea typeface="宋体" charset="-122"/>
              </a:rPr>
              <a:t>The distance from c to v</a:t>
            </a:r>
            <a:r>
              <a:rPr lang="en-US" baseline="-25000" dirty="0">
                <a:ea typeface="宋体" charset="-122"/>
              </a:rPr>
              <a:t>1</a:t>
            </a:r>
            <a:r>
              <a:rPr lang="en-US" dirty="0">
                <a:ea typeface="宋体" charset="-122"/>
              </a:rPr>
              <a:t> or 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n</a:t>
            </a:r>
            <a:r>
              <a:rPr lang="en-US" dirty="0">
                <a:ea typeface="宋体" charset="-122"/>
              </a:rPr>
              <a:t> </a:t>
            </a:r>
          </a:p>
          <a:p>
            <a:pPr lvl="1"/>
            <a:r>
              <a:rPr lang="en-US" dirty="0">
                <a:ea typeface="宋体" charset="-122"/>
              </a:rPr>
              <a:t>Half of the </a:t>
            </a:r>
            <a:r>
              <a:rPr lang="en-US" dirty="0" smtClean="0">
                <a:ea typeface="宋体" charset="-122"/>
              </a:rPr>
              <a:t>total length </a:t>
            </a:r>
            <a:r>
              <a:rPr lang="en-US" dirty="0">
                <a:ea typeface="宋体" charset="-122"/>
              </a:rPr>
              <a:t>of P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 bwMode="auto">
          <a:xfrm>
            <a:off x="5968882" y="516554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878929" y="524963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327421" y="592889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8350678" y="607558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9312976" y="585187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9596002" y="531793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488631" y="500007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61673" y="500825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697629" y="528378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513304" y="484888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07842" y="577456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076484" y="604153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145126" y="585187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596002" y="529763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6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6932023" y="5294811"/>
            <a:ext cx="2699657" cy="60960"/>
          </a:xfrm>
          <a:custGeom>
            <a:avLst/>
            <a:gdLst>
              <a:gd name="connsiteX0" fmla="*/ 0 w 2699657"/>
              <a:gd name="connsiteY0" fmla="*/ 0 h 60960"/>
              <a:gd name="connsiteX1" fmla="*/ 2699657 w 2699657"/>
              <a:gd name="connsiteY1" fmla="*/ 60960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99657" h="60960">
                <a:moveTo>
                  <a:pt x="0" y="0"/>
                </a:moveTo>
                <a:lnTo>
                  <a:pt x="2699657" y="6096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069485" y="4703111"/>
            <a:ext cx="2337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ea typeface="宋体" charset="-122"/>
              </a:rPr>
              <a:t>|v</a:t>
            </a:r>
            <a:r>
              <a:rPr lang="en-US" sz="2000" baseline="-25000" dirty="0">
                <a:solidFill>
                  <a:srgbClr val="00B050"/>
                </a:solidFill>
                <a:ea typeface="宋体" charset="-122"/>
              </a:rPr>
              <a:t>2</a:t>
            </a:r>
            <a:r>
              <a:rPr lang="en-US" sz="2000" dirty="0">
                <a:solidFill>
                  <a:srgbClr val="00B050"/>
                </a:solidFill>
                <a:ea typeface="宋体" charset="-122"/>
              </a:rPr>
              <a:t>v</a:t>
            </a:r>
            <a:r>
              <a:rPr lang="en-US" sz="2000" baseline="-25000" dirty="0">
                <a:solidFill>
                  <a:srgbClr val="00B050"/>
                </a:solidFill>
                <a:ea typeface="宋体" charset="-122"/>
              </a:rPr>
              <a:t>4</a:t>
            </a:r>
            <a:r>
              <a:rPr lang="en-US" sz="2000" dirty="0">
                <a:solidFill>
                  <a:srgbClr val="00B050"/>
                </a:solidFill>
                <a:ea typeface="宋体" charset="-122"/>
              </a:rPr>
              <a:t>| </a:t>
            </a:r>
            <a:r>
              <a:rPr lang="en-US" sz="2000" dirty="0">
                <a:ea typeface="宋体" charset="-122"/>
              </a:rPr>
              <a:t>+ </a:t>
            </a:r>
            <a:r>
              <a:rPr lang="en-US" sz="2000" dirty="0">
                <a:solidFill>
                  <a:srgbClr val="00B050"/>
                </a:solidFill>
                <a:ea typeface="宋体" charset="-122"/>
              </a:rPr>
              <a:t>|v</a:t>
            </a:r>
            <a:r>
              <a:rPr lang="en-US" sz="2000" baseline="-25000" dirty="0">
                <a:solidFill>
                  <a:srgbClr val="00B050"/>
                </a:solidFill>
                <a:ea typeface="宋体" charset="-122"/>
              </a:rPr>
              <a:t>4</a:t>
            </a:r>
            <a:r>
              <a:rPr lang="en-US" sz="2000" dirty="0">
                <a:solidFill>
                  <a:srgbClr val="00B050"/>
                </a:solidFill>
                <a:ea typeface="宋体" charset="-122"/>
              </a:rPr>
              <a:t>v</a:t>
            </a:r>
            <a:r>
              <a:rPr lang="en-US" sz="2000" baseline="-25000" dirty="0">
                <a:solidFill>
                  <a:srgbClr val="00B050"/>
                </a:solidFill>
                <a:ea typeface="宋体" charset="-122"/>
              </a:rPr>
              <a:t>6</a:t>
            </a:r>
            <a:r>
              <a:rPr lang="en-US" sz="2000" dirty="0">
                <a:solidFill>
                  <a:srgbClr val="00B050"/>
                </a:solidFill>
                <a:ea typeface="宋体" charset="-122"/>
              </a:rPr>
              <a:t>| </a:t>
            </a:r>
            <a:r>
              <a:rPr lang="en-US" sz="2000" dirty="0">
                <a:ea typeface="宋体" charset="-122"/>
              </a:rPr>
              <a:t>≥ </a:t>
            </a:r>
            <a:r>
              <a:rPr lang="en-US" sz="2000" dirty="0">
                <a:solidFill>
                  <a:srgbClr val="FFC000"/>
                </a:solidFill>
                <a:ea typeface="宋体" charset="-122"/>
              </a:rPr>
              <a:t>|v</a:t>
            </a:r>
            <a:r>
              <a:rPr lang="en-US" sz="2000" baseline="-25000" dirty="0">
                <a:solidFill>
                  <a:srgbClr val="FFC000"/>
                </a:solidFill>
                <a:ea typeface="宋体" charset="-122"/>
              </a:rPr>
              <a:t>2</a:t>
            </a:r>
            <a:r>
              <a:rPr lang="en-US" sz="2000" dirty="0">
                <a:solidFill>
                  <a:srgbClr val="FFC000"/>
                </a:solidFill>
                <a:ea typeface="宋体" charset="-122"/>
              </a:rPr>
              <a:t>v</a:t>
            </a:r>
            <a:r>
              <a:rPr lang="en-US" sz="2000" baseline="-25000" dirty="0">
                <a:solidFill>
                  <a:srgbClr val="FFC000"/>
                </a:solidFill>
                <a:ea typeface="宋体" charset="-122"/>
              </a:rPr>
              <a:t>6</a:t>
            </a:r>
            <a:r>
              <a:rPr lang="en-US" sz="2000" dirty="0">
                <a:solidFill>
                  <a:srgbClr val="FFC000"/>
                </a:solidFill>
                <a:ea typeface="宋体" charset="-122"/>
              </a:rPr>
              <a:t>|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66636" y="5575512"/>
            <a:ext cx="120681" cy="120681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1305" y="5579197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6026331" y="5207726"/>
            <a:ext cx="1097280" cy="418011"/>
          </a:xfrm>
          <a:custGeom>
            <a:avLst/>
            <a:gdLst>
              <a:gd name="connsiteX0" fmla="*/ 1097280 w 1097280"/>
              <a:gd name="connsiteY0" fmla="*/ 418011 h 418011"/>
              <a:gd name="connsiteX1" fmla="*/ 896983 w 1097280"/>
              <a:gd name="connsiteY1" fmla="*/ 104503 h 418011"/>
              <a:gd name="connsiteX2" fmla="*/ 0 w 1097280"/>
              <a:gd name="connsiteY2" fmla="*/ 0 h 418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280" h="418011">
                <a:moveTo>
                  <a:pt x="1097280" y="418011"/>
                </a:moveTo>
                <a:lnTo>
                  <a:pt x="896983" y="104503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22" grpId="0" animBg="1"/>
      <p:bldP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650" y="2019300"/>
            <a:ext cx="10498667" cy="1143000"/>
          </a:xfrm>
        </p:spPr>
        <p:txBody>
          <a:bodyPr/>
          <a:lstStyle/>
          <a:p>
            <a:pPr algn="ctr"/>
            <a:r>
              <a:rPr lang="en-US" dirty="0"/>
              <a:t>Thank you for your attention!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8671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6905625" y="5295900"/>
            <a:ext cx="2466975" cy="600075"/>
          </a:xfrm>
          <a:custGeom>
            <a:avLst/>
            <a:gdLst>
              <a:gd name="connsiteX0" fmla="*/ 0 w 2466975"/>
              <a:gd name="connsiteY0" fmla="*/ 0 h 600075"/>
              <a:gd name="connsiteX1" fmla="*/ 2466975 w 2466975"/>
              <a:gd name="connsiteY1" fmla="*/ 590550 h 600075"/>
              <a:gd name="connsiteX2" fmla="*/ 2457450 w 2466975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6975" h="600075">
                <a:moveTo>
                  <a:pt x="0" y="0"/>
                </a:moveTo>
                <a:lnTo>
                  <a:pt x="2466975" y="590550"/>
                </a:lnTo>
                <a:lnTo>
                  <a:pt x="2457450" y="6000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6002264" y="5033555"/>
            <a:ext cx="4511040" cy="1079862"/>
          </a:xfrm>
          <a:custGeom>
            <a:avLst/>
            <a:gdLst>
              <a:gd name="connsiteX0" fmla="*/ 0 w 4511040"/>
              <a:gd name="connsiteY0" fmla="*/ 174171 h 609600"/>
              <a:gd name="connsiteX1" fmla="*/ 679268 w 4511040"/>
              <a:gd name="connsiteY1" fmla="*/ 339634 h 609600"/>
              <a:gd name="connsiteX2" fmla="*/ 1471748 w 4511040"/>
              <a:gd name="connsiteY2" fmla="*/ 357051 h 609600"/>
              <a:gd name="connsiteX3" fmla="*/ 2403566 w 4511040"/>
              <a:gd name="connsiteY3" fmla="*/ 609600 h 609600"/>
              <a:gd name="connsiteX4" fmla="*/ 2804160 w 4511040"/>
              <a:gd name="connsiteY4" fmla="*/ 17417 h 609600"/>
              <a:gd name="connsiteX5" fmla="*/ 3631474 w 4511040"/>
              <a:gd name="connsiteY5" fmla="*/ 330926 h 609600"/>
              <a:gd name="connsiteX6" fmla="*/ 4511040 w 4511040"/>
              <a:gd name="connsiteY6" fmla="*/ 0 h 609600"/>
              <a:gd name="connsiteX0" fmla="*/ 0 w 4511040"/>
              <a:gd name="connsiteY0" fmla="*/ 174171 h 931817"/>
              <a:gd name="connsiteX1" fmla="*/ 679268 w 4511040"/>
              <a:gd name="connsiteY1" fmla="*/ 339634 h 931817"/>
              <a:gd name="connsiteX2" fmla="*/ 1358537 w 4511040"/>
              <a:gd name="connsiteY2" fmla="*/ 931817 h 931817"/>
              <a:gd name="connsiteX3" fmla="*/ 2403566 w 4511040"/>
              <a:gd name="connsiteY3" fmla="*/ 609600 h 931817"/>
              <a:gd name="connsiteX4" fmla="*/ 2804160 w 4511040"/>
              <a:gd name="connsiteY4" fmla="*/ 17417 h 931817"/>
              <a:gd name="connsiteX5" fmla="*/ 3631474 w 4511040"/>
              <a:gd name="connsiteY5" fmla="*/ 330926 h 931817"/>
              <a:gd name="connsiteX6" fmla="*/ 4511040 w 4511040"/>
              <a:gd name="connsiteY6" fmla="*/ 0 h 931817"/>
              <a:gd name="connsiteX0" fmla="*/ 0 w 4511040"/>
              <a:gd name="connsiteY0" fmla="*/ 174171 h 1001485"/>
              <a:gd name="connsiteX1" fmla="*/ 679268 w 4511040"/>
              <a:gd name="connsiteY1" fmla="*/ 339634 h 1001485"/>
              <a:gd name="connsiteX2" fmla="*/ 1358537 w 4511040"/>
              <a:gd name="connsiteY2" fmla="*/ 931817 h 1001485"/>
              <a:gd name="connsiteX3" fmla="*/ 2394857 w 4511040"/>
              <a:gd name="connsiteY3" fmla="*/ 1001485 h 1001485"/>
              <a:gd name="connsiteX4" fmla="*/ 2804160 w 4511040"/>
              <a:gd name="connsiteY4" fmla="*/ 17417 h 1001485"/>
              <a:gd name="connsiteX5" fmla="*/ 3631474 w 4511040"/>
              <a:gd name="connsiteY5" fmla="*/ 330926 h 1001485"/>
              <a:gd name="connsiteX6" fmla="*/ 4511040 w 4511040"/>
              <a:gd name="connsiteY6" fmla="*/ 0 h 1001485"/>
              <a:gd name="connsiteX0" fmla="*/ 0 w 4511040"/>
              <a:gd name="connsiteY0" fmla="*/ 174171 h 1001485"/>
              <a:gd name="connsiteX1" fmla="*/ 679268 w 4511040"/>
              <a:gd name="connsiteY1" fmla="*/ 339634 h 1001485"/>
              <a:gd name="connsiteX2" fmla="*/ 1358537 w 4511040"/>
              <a:gd name="connsiteY2" fmla="*/ 931817 h 1001485"/>
              <a:gd name="connsiteX3" fmla="*/ 2394857 w 4511040"/>
              <a:gd name="connsiteY3" fmla="*/ 1001485 h 1001485"/>
              <a:gd name="connsiteX4" fmla="*/ 3361509 w 4511040"/>
              <a:gd name="connsiteY4" fmla="*/ 862149 h 1001485"/>
              <a:gd name="connsiteX5" fmla="*/ 3631474 w 4511040"/>
              <a:gd name="connsiteY5" fmla="*/ 330926 h 1001485"/>
              <a:gd name="connsiteX6" fmla="*/ 4511040 w 4511040"/>
              <a:gd name="connsiteY6" fmla="*/ 0 h 1001485"/>
              <a:gd name="connsiteX0" fmla="*/ 0 w 4511040"/>
              <a:gd name="connsiteY0" fmla="*/ 174171 h 1079862"/>
              <a:gd name="connsiteX1" fmla="*/ 679268 w 4511040"/>
              <a:gd name="connsiteY1" fmla="*/ 339634 h 1079862"/>
              <a:gd name="connsiteX2" fmla="*/ 1358537 w 4511040"/>
              <a:gd name="connsiteY2" fmla="*/ 931817 h 1079862"/>
              <a:gd name="connsiteX3" fmla="*/ 2368731 w 4511040"/>
              <a:gd name="connsiteY3" fmla="*/ 1079862 h 1079862"/>
              <a:gd name="connsiteX4" fmla="*/ 3361509 w 4511040"/>
              <a:gd name="connsiteY4" fmla="*/ 862149 h 1079862"/>
              <a:gd name="connsiteX5" fmla="*/ 3631474 w 4511040"/>
              <a:gd name="connsiteY5" fmla="*/ 330926 h 1079862"/>
              <a:gd name="connsiteX6" fmla="*/ 4511040 w 4511040"/>
              <a:gd name="connsiteY6" fmla="*/ 0 h 1079862"/>
              <a:gd name="connsiteX0" fmla="*/ 0 w 4511040"/>
              <a:gd name="connsiteY0" fmla="*/ 174171 h 1079862"/>
              <a:gd name="connsiteX1" fmla="*/ 914399 w 4511040"/>
              <a:gd name="connsiteY1" fmla="*/ 269965 h 1079862"/>
              <a:gd name="connsiteX2" fmla="*/ 1358537 w 4511040"/>
              <a:gd name="connsiteY2" fmla="*/ 931817 h 1079862"/>
              <a:gd name="connsiteX3" fmla="*/ 2368731 w 4511040"/>
              <a:gd name="connsiteY3" fmla="*/ 1079862 h 1079862"/>
              <a:gd name="connsiteX4" fmla="*/ 3361509 w 4511040"/>
              <a:gd name="connsiteY4" fmla="*/ 862149 h 1079862"/>
              <a:gd name="connsiteX5" fmla="*/ 3631474 w 4511040"/>
              <a:gd name="connsiteY5" fmla="*/ 330926 h 1079862"/>
              <a:gd name="connsiteX6" fmla="*/ 4511040 w 4511040"/>
              <a:gd name="connsiteY6" fmla="*/ 0 h 107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1040" h="1079862">
                <a:moveTo>
                  <a:pt x="0" y="174171"/>
                </a:moveTo>
                <a:lnTo>
                  <a:pt x="914399" y="269965"/>
                </a:lnTo>
                <a:lnTo>
                  <a:pt x="1358537" y="931817"/>
                </a:lnTo>
                <a:lnTo>
                  <a:pt x="2368731" y="1079862"/>
                </a:lnTo>
                <a:lnTo>
                  <a:pt x="3361509" y="862149"/>
                </a:lnTo>
                <a:lnTo>
                  <a:pt x="3631474" y="330926"/>
                </a:lnTo>
                <a:lnTo>
                  <a:pt x="4511040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radius-optimally augmenting path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753817" cy="2065252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Add an edge e(</a:t>
            </a:r>
            <a:r>
              <a:rPr lang="en-US" altLang="zh-CN" dirty="0" err="1">
                <a:ea typeface="宋体" charset="-122"/>
              </a:rPr>
              <a:t>v</a:t>
            </a:r>
            <a:r>
              <a:rPr lang="en-US" altLang="zh-CN" baseline="-25000" dirty="0" err="1">
                <a:ea typeface="宋体" charset="-122"/>
              </a:rPr>
              <a:t>i</a:t>
            </a:r>
            <a:r>
              <a:rPr lang="en-US" altLang="zh-CN" dirty="0" err="1">
                <a:ea typeface="宋体" charset="-122"/>
              </a:rPr>
              <a:t>,v</a:t>
            </a:r>
            <a:r>
              <a:rPr lang="en-US" altLang="zh-CN" baseline="-25000" dirty="0" err="1">
                <a:ea typeface="宋体" charset="-122"/>
              </a:rPr>
              <a:t>j</a:t>
            </a:r>
            <a:r>
              <a:rPr lang="en-US" altLang="zh-CN" dirty="0">
                <a:ea typeface="宋体" charset="-122"/>
              </a:rPr>
              <a:t>) to connect two vertices v</a:t>
            </a:r>
            <a:r>
              <a:rPr lang="en-US" altLang="zh-CN" baseline="-25000" dirty="0">
                <a:ea typeface="宋体" charset="-122"/>
              </a:rPr>
              <a:t>i</a:t>
            </a:r>
            <a:r>
              <a:rPr lang="en-US" altLang="zh-CN" dirty="0">
                <a:ea typeface="宋体" charset="-122"/>
              </a:rPr>
              <a:t> and </a:t>
            </a:r>
            <a:r>
              <a:rPr lang="en-US" altLang="zh-CN" dirty="0" err="1">
                <a:ea typeface="宋体" charset="-122"/>
              </a:rPr>
              <a:t>v</a:t>
            </a:r>
            <a:r>
              <a:rPr lang="en-US" altLang="zh-CN" baseline="-25000" dirty="0" err="1">
                <a:ea typeface="宋体" charset="-122"/>
              </a:rPr>
              <a:t>j</a:t>
            </a:r>
            <a:r>
              <a:rPr lang="en-US" altLang="zh-CN" dirty="0">
                <a:ea typeface="宋体" charset="-122"/>
              </a:rPr>
              <a:t>, so that the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radius </a:t>
            </a:r>
            <a:r>
              <a:rPr lang="en-US" altLang="zh-CN" dirty="0">
                <a:ea typeface="宋体" charset="-122"/>
              </a:rPr>
              <a:t>of the new graph is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</a:rPr>
              <a:t>minimized</a:t>
            </a:r>
          </a:p>
          <a:p>
            <a:pPr lvl="1"/>
            <a:r>
              <a:rPr lang="en-US" dirty="0">
                <a:ea typeface="宋体" charset="-122"/>
              </a:rPr>
              <a:t>The length of </a:t>
            </a:r>
            <a:r>
              <a:rPr lang="en-US" altLang="zh-CN" dirty="0">
                <a:ea typeface="宋体" charset="-122"/>
              </a:rPr>
              <a:t>e(</a:t>
            </a:r>
            <a:r>
              <a:rPr lang="en-US" altLang="zh-CN" dirty="0" err="1">
                <a:ea typeface="宋体" charset="-122"/>
              </a:rPr>
              <a:t>v</a:t>
            </a:r>
            <a:r>
              <a:rPr lang="en-US" altLang="zh-CN" baseline="-25000" dirty="0" err="1">
                <a:ea typeface="宋体" charset="-122"/>
              </a:rPr>
              <a:t>i</a:t>
            </a:r>
            <a:r>
              <a:rPr lang="en-US" altLang="zh-CN" dirty="0" err="1">
                <a:ea typeface="宋体" charset="-122"/>
              </a:rPr>
              <a:t>,v</a:t>
            </a:r>
            <a:r>
              <a:rPr lang="en-US" altLang="zh-CN" baseline="-25000" dirty="0" err="1">
                <a:ea typeface="宋体" charset="-122"/>
              </a:rPr>
              <a:t>j</a:t>
            </a:r>
            <a:r>
              <a:rPr lang="en-US" altLang="zh-CN" dirty="0">
                <a:ea typeface="宋体" charset="-122"/>
              </a:rPr>
              <a:t>) </a:t>
            </a:r>
            <a:r>
              <a:rPr lang="en-US" dirty="0">
                <a:ea typeface="宋体" charset="-122"/>
              </a:rPr>
              <a:t>is |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i</a:t>
            </a:r>
            <a:r>
              <a:rPr lang="en-US" dirty="0" err="1">
                <a:ea typeface="宋体" charset="-122"/>
              </a:rPr>
              <a:t>v</a:t>
            </a:r>
            <a:r>
              <a:rPr lang="en-US" baseline="-25000" dirty="0" err="1">
                <a:ea typeface="宋体" charset="-122"/>
              </a:rPr>
              <a:t>j</a:t>
            </a:r>
            <a:r>
              <a:rPr lang="en-US" dirty="0">
                <a:ea typeface="宋体" charset="-122"/>
              </a:rPr>
              <a:t>|, which can be obtained in O(1) time</a:t>
            </a:r>
          </a:p>
          <a:p>
            <a:r>
              <a:rPr lang="en-US" dirty="0">
                <a:ea typeface="宋体" charset="-122"/>
              </a:rPr>
              <a:t>Where is the center and what is the radius of the new graph?</a:t>
            </a:r>
          </a:p>
          <a:p>
            <a:endParaRPr lang="en-US" dirty="0">
              <a:ea typeface="宋体" charset="-122"/>
            </a:endParaRPr>
          </a:p>
          <a:p>
            <a:r>
              <a:rPr lang="en-US" dirty="0">
                <a:ea typeface="宋体" charset="-122"/>
              </a:rPr>
              <a:t>Previous work</a:t>
            </a:r>
          </a:p>
          <a:p>
            <a:pPr lvl="1"/>
            <a:r>
              <a:rPr lang="en-US" dirty="0">
                <a:ea typeface="宋体" charset="-122"/>
              </a:rPr>
              <a:t>None</a:t>
            </a:r>
          </a:p>
          <a:p>
            <a:r>
              <a:rPr lang="en-US" dirty="0">
                <a:ea typeface="宋体" charset="-122"/>
              </a:rPr>
              <a:t>A straightforward solution</a:t>
            </a:r>
          </a:p>
          <a:p>
            <a:pPr lvl="1"/>
            <a:r>
              <a:rPr lang="en-US" dirty="0">
                <a:ea typeface="宋体" charset="-122"/>
              </a:rPr>
              <a:t>Try all O(n</a:t>
            </a:r>
            <a:r>
              <a:rPr lang="en-US" baseline="30000" dirty="0">
                <a:ea typeface="宋体" charset="-122"/>
              </a:rPr>
              <a:t>2</a:t>
            </a:r>
            <a:r>
              <a:rPr lang="en-US" dirty="0">
                <a:ea typeface="宋体" charset="-122"/>
              </a:rPr>
              <a:t>) possible new edges</a:t>
            </a:r>
          </a:p>
          <a:p>
            <a:r>
              <a:rPr lang="en-US" dirty="0">
                <a:ea typeface="宋体" charset="-122"/>
              </a:rPr>
              <a:t>Our result</a:t>
            </a:r>
          </a:p>
          <a:p>
            <a:pPr lvl="1"/>
            <a:r>
              <a:rPr lang="en-US" dirty="0">
                <a:solidFill>
                  <a:srgbClr val="FF0000"/>
                </a:solidFill>
                <a:ea typeface="宋体" charset="-122"/>
              </a:rPr>
              <a:t>O(n) </a:t>
            </a:r>
            <a:r>
              <a:rPr lang="en-US" dirty="0">
                <a:ea typeface="宋体" charset="-122"/>
              </a:rPr>
              <a:t>time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 bwMode="auto">
          <a:xfrm>
            <a:off x="5968882" y="516554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878929" y="524963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327421" y="592889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8350678" y="607558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9312976" y="585187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9596002" y="531793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488631" y="500007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23467" y="519969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697629" y="528378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513304" y="484888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07842" y="577456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076484" y="604153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145126" y="585187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596002" y="529763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6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9442983" y="5577415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05591" y="5549792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843331" y="5033554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0373717" y="4861332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6012873" y="5200073"/>
            <a:ext cx="3482109" cy="683491"/>
          </a:xfrm>
          <a:custGeom>
            <a:avLst/>
            <a:gdLst>
              <a:gd name="connsiteX0" fmla="*/ 0 w 3482109"/>
              <a:gd name="connsiteY0" fmla="*/ 0 h 683491"/>
              <a:gd name="connsiteX1" fmla="*/ 914400 w 3482109"/>
              <a:gd name="connsiteY1" fmla="*/ 101600 h 683491"/>
              <a:gd name="connsiteX2" fmla="*/ 3352800 w 3482109"/>
              <a:gd name="connsiteY2" fmla="*/ 683491 h 683491"/>
              <a:gd name="connsiteX3" fmla="*/ 3482109 w 3482109"/>
              <a:gd name="connsiteY3" fmla="*/ 443345 h 68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2109" h="683491">
                <a:moveTo>
                  <a:pt x="0" y="0"/>
                </a:moveTo>
                <a:lnTo>
                  <a:pt x="914400" y="101600"/>
                </a:lnTo>
                <a:lnTo>
                  <a:pt x="3352800" y="683491"/>
                </a:lnTo>
                <a:lnTo>
                  <a:pt x="3482109" y="443345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 bwMode="auto">
          <a:xfrm>
            <a:off x="8115782" y="5538640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73586" y="519646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7215853" y="5826869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0380925" y="4861331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6893781" y="5287617"/>
            <a:ext cx="2592125" cy="683813"/>
          </a:xfrm>
          <a:custGeom>
            <a:avLst/>
            <a:gdLst>
              <a:gd name="connsiteX0" fmla="*/ 2592125 w 2592125"/>
              <a:gd name="connsiteY0" fmla="*/ 381663 h 683813"/>
              <a:gd name="connsiteX1" fmla="*/ 2472856 w 2592125"/>
              <a:gd name="connsiteY1" fmla="*/ 604300 h 683813"/>
              <a:gd name="connsiteX2" fmla="*/ 0 w 2592125"/>
              <a:gd name="connsiteY2" fmla="*/ 0 h 683813"/>
              <a:gd name="connsiteX3" fmla="*/ 461176 w 2592125"/>
              <a:gd name="connsiteY3" fmla="*/ 683813 h 68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2125" h="683813">
                <a:moveTo>
                  <a:pt x="2592125" y="381663"/>
                </a:moveTo>
                <a:lnTo>
                  <a:pt x="2472856" y="604300"/>
                </a:lnTo>
                <a:lnTo>
                  <a:pt x="0" y="0"/>
                </a:lnTo>
                <a:lnTo>
                  <a:pt x="461176" y="683813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3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4" grpId="1" animBg="1"/>
      <p:bldP spid="5" grpId="0"/>
      <p:bldP spid="5" grpId="1"/>
      <p:bldP spid="6" grpId="0" animBg="1"/>
      <p:bldP spid="6" grpId="1" animBg="1"/>
      <p:bldP spid="31" grpId="0" animBg="1"/>
      <p:bldP spid="31" grpId="1" animBg="1"/>
      <p:bldP spid="21" grpId="0" animBg="1"/>
      <p:bldP spid="21" grpId="1" animBg="1"/>
      <p:bldP spid="32" grpId="0" animBg="1"/>
      <p:bldP spid="33" grpId="0"/>
      <p:bldP spid="34" grpId="0" animBg="1"/>
      <p:bldP spid="34" grpId="1" animBg="1"/>
      <p:bldP spid="35" grpId="0" animBg="1"/>
      <p:bldP spid="35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 – minimizing the diameter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O(n log</a:t>
            </a:r>
            <a:r>
              <a:rPr lang="en-US" baseline="30000" dirty="0"/>
              <a:t>3 </a:t>
            </a:r>
            <a:r>
              <a:rPr lang="en-US" dirty="0"/>
              <a:t>n) time, </a:t>
            </a:r>
            <a:r>
              <a:rPr lang="en-US" dirty="0" err="1">
                <a:ea typeface="宋体" charset="-122"/>
              </a:rPr>
              <a:t>Große</a:t>
            </a:r>
            <a:r>
              <a:rPr lang="en-US" dirty="0">
                <a:ea typeface="宋体" charset="-122"/>
              </a:rPr>
              <a:t> et al., </a:t>
            </a:r>
            <a:r>
              <a:rPr lang="en-US" dirty="0" smtClean="0">
                <a:ea typeface="宋体" charset="-122"/>
              </a:rPr>
              <a:t>2015</a:t>
            </a:r>
            <a:endParaRPr lang="en-US" dirty="0">
              <a:ea typeface="宋体" charset="-122"/>
            </a:endParaRPr>
          </a:p>
          <a:p>
            <a:r>
              <a:rPr lang="en-US" dirty="0">
                <a:ea typeface="宋体" charset="-122"/>
              </a:rPr>
              <a:t>O(n log n) time, </a:t>
            </a:r>
            <a:r>
              <a:rPr lang="en-US" dirty="0" smtClean="0">
                <a:ea typeface="宋体" charset="-122"/>
              </a:rPr>
              <a:t>Wang, 2017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P is in the </a:t>
            </a:r>
            <a:r>
              <a:rPr lang="en-US" dirty="0">
                <a:solidFill>
                  <a:srgbClr val="FF0000"/>
                </a:solidFill>
              </a:rPr>
              <a:t>Euclidean plane R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O(n) time,  De </a:t>
            </a:r>
            <a:r>
              <a:rPr lang="en-US" dirty="0" err="1"/>
              <a:t>Carufel</a:t>
            </a:r>
            <a:r>
              <a:rPr lang="en-US" dirty="0"/>
              <a:t> et al</a:t>
            </a:r>
            <a:r>
              <a:rPr lang="en-US" dirty="0" smtClean="0"/>
              <a:t>., 2016</a:t>
            </a:r>
            <a:endParaRPr lang="en-US" dirty="0"/>
          </a:p>
          <a:p>
            <a:pPr lvl="1"/>
            <a:r>
              <a:rPr lang="en-US" dirty="0"/>
              <a:t>to minimize the </a:t>
            </a:r>
            <a:r>
              <a:rPr lang="en-US" dirty="0">
                <a:solidFill>
                  <a:srgbClr val="FF0000"/>
                </a:solidFill>
              </a:rPr>
              <a:t>continuous diameter</a:t>
            </a:r>
            <a:r>
              <a:rPr lang="en-US" dirty="0"/>
              <a:t>, defined with respect to all points of </a:t>
            </a:r>
            <a:r>
              <a:rPr lang="en-US" dirty="0" smtClean="0"/>
              <a:t>the graph, </a:t>
            </a:r>
            <a:r>
              <a:rPr lang="en-US" dirty="0"/>
              <a:t>not just the vertices</a:t>
            </a:r>
          </a:p>
          <a:p>
            <a:r>
              <a:rPr lang="en-US" dirty="0"/>
              <a:t>For a </a:t>
            </a:r>
            <a:r>
              <a:rPr lang="en-US" dirty="0">
                <a:solidFill>
                  <a:srgbClr val="FF0000"/>
                </a:solidFill>
              </a:rPr>
              <a:t>geometric tree </a:t>
            </a:r>
            <a:r>
              <a:rPr lang="en-US" dirty="0"/>
              <a:t>T of n vertices embedded in the </a:t>
            </a:r>
            <a:r>
              <a:rPr lang="en-US" dirty="0">
                <a:solidFill>
                  <a:srgbClr val="FF0000"/>
                </a:solidFill>
              </a:rPr>
              <a:t>Euclidean plane R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O(n log n) time for </a:t>
            </a:r>
            <a:r>
              <a:rPr lang="en-US" dirty="0">
                <a:solidFill>
                  <a:srgbClr val="FF0000"/>
                </a:solidFill>
              </a:rPr>
              <a:t>continuous diameter</a:t>
            </a:r>
            <a:r>
              <a:rPr lang="en-US" dirty="0"/>
              <a:t>, De </a:t>
            </a:r>
            <a:r>
              <a:rPr lang="en-US" dirty="0" err="1"/>
              <a:t>Carufel</a:t>
            </a:r>
            <a:r>
              <a:rPr lang="en-US" dirty="0"/>
              <a:t> et al</a:t>
            </a:r>
            <a:r>
              <a:rPr lang="en-US" dirty="0" smtClean="0"/>
              <a:t>., 2017</a:t>
            </a:r>
          </a:p>
          <a:p>
            <a:r>
              <a:rPr lang="en-US" dirty="0"/>
              <a:t>For a tree T in a metric space, minimize the </a:t>
            </a:r>
            <a:r>
              <a:rPr lang="en-US" dirty="0">
                <a:solidFill>
                  <a:srgbClr val="00B050"/>
                </a:solidFill>
              </a:rPr>
              <a:t>discrete diameter</a:t>
            </a:r>
          </a:p>
          <a:p>
            <a:pPr lvl="1"/>
            <a:r>
              <a:rPr lang="en-US" dirty="0">
                <a:ea typeface="宋体" charset="-122"/>
              </a:rPr>
              <a:t>O(n</a:t>
            </a:r>
            <a:r>
              <a:rPr lang="en-US" baseline="30000" dirty="0">
                <a:ea typeface="宋体" charset="-122"/>
              </a:rPr>
              <a:t>2</a:t>
            </a:r>
            <a:r>
              <a:rPr lang="en-US" dirty="0">
                <a:ea typeface="宋体" charset="-122"/>
              </a:rPr>
              <a:t> log n) time, </a:t>
            </a:r>
            <a:r>
              <a:rPr lang="en-US" dirty="0" err="1">
                <a:ea typeface="宋体" charset="-122"/>
              </a:rPr>
              <a:t>Große</a:t>
            </a:r>
            <a:r>
              <a:rPr lang="en-US" dirty="0">
                <a:ea typeface="宋体" charset="-122"/>
              </a:rPr>
              <a:t> et al., </a:t>
            </a:r>
            <a:r>
              <a:rPr lang="en-US" dirty="0" smtClean="0">
                <a:ea typeface="宋体" charset="-122"/>
              </a:rPr>
              <a:t>2016</a:t>
            </a:r>
            <a:endParaRPr lang="en-US" dirty="0">
              <a:ea typeface="宋体" charset="-122"/>
            </a:endParaRPr>
          </a:p>
          <a:p>
            <a:pPr lvl="1"/>
            <a:r>
              <a:rPr lang="en-US" dirty="0">
                <a:ea typeface="宋体" charset="-122"/>
              </a:rPr>
              <a:t>O(n log n) time, </a:t>
            </a:r>
            <a:r>
              <a:rPr lang="en-US" dirty="0" err="1">
                <a:ea typeface="宋体" charset="-122"/>
              </a:rPr>
              <a:t>Bil</a:t>
            </a:r>
            <a:r>
              <a:rPr lang="el-GR" dirty="0">
                <a:ea typeface="宋体" charset="-122"/>
              </a:rPr>
              <a:t>ὸ</a:t>
            </a:r>
            <a:r>
              <a:rPr lang="en-US" dirty="0" smtClean="0">
                <a:ea typeface="宋体" charset="-122"/>
              </a:rPr>
              <a:t>, </a:t>
            </a:r>
            <a:r>
              <a:rPr lang="en-US" dirty="0">
                <a:ea typeface="宋体" charset="-122"/>
              </a:rPr>
              <a:t>2018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70982" y="1681018"/>
            <a:ext cx="3103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discrete diameter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7047345" y="1754909"/>
            <a:ext cx="914400" cy="22167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6363855" y="1973405"/>
            <a:ext cx="1607127" cy="2248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9800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 – minimizing the diameter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 general tree T, minimize the </a:t>
            </a:r>
            <a:r>
              <a:rPr lang="en-US" dirty="0">
                <a:solidFill>
                  <a:srgbClr val="00B050"/>
                </a:solidFill>
              </a:rPr>
              <a:t>discrete diameter</a:t>
            </a:r>
          </a:p>
          <a:p>
            <a:pPr lvl="1"/>
            <a:r>
              <a:rPr lang="en-US" dirty="0">
                <a:ea typeface="宋体" charset="-122"/>
              </a:rPr>
              <a:t>O(n</a:t>
            </a:r>
            <a:r>
              <a:rPr lang="en-US" baseline="30000" dirty="0">
                <a:ea typeface="宋体" charset="-122"/>
              </a:rPr>
              <a:t>2</a:t>
            </a:r>
            <a:r>
              <a:rPr lang="en-US" dirty="0">
                <a:ea typeface="宋体" charset="-122"/>
              </a:rPr>
              <a:t> log</a:t>
            </a:r>
            <a:r>
              <a:rPr lang="en-US" baseline="30000" dirty="0">
                <a:ea typeface="宋体" charset="-122"/>
              </a:rPr>
              <a:t>3</a:t>
            </a:r>
            <a:r>
              <a:rPr lang="en-US" dirty="0">
                <a:ea typeface="宋体" charset="-122"/>
              </a:rPr>
              <a:t> n) time, Oh and </a:t>
            </a:r>
            <a:r>
              <a:rPr lang="en-US" dirty="0" err="1">
                <a:ea typeface="宋体" charset="-122"/>
              </a:rPr>
              <a:t>Ahn</a:t>
            </a:r>
            <a:r>
              <a:rPr lang="en-US" dirty="0">
                <a:ea typeface="宋体" charset="-122"/>
              </a:rPr>
              <a:t>, </a:t>
            </a:r>
            <a:r>
              <a:rPr lang="en-US" dirty="0" smtClean="0">
                <a:ea typeface="宋体" charset="-122"/>
              </a:rPr>
              <a:t>2016</a:t>
            </a:r>
            <a:endParaRPr lang="en-US" dirty="0">
              <a:ea typeface="宋体" charset="-122"/>
            </a:endParaRPr>
          </a:p>
          <a:p>
            <a:pPr lvl="1"/>
            <a:r>
              <a:rPr lang="en-US" dirty="0">
                <a:ea typeface="宋体" charset="-122"/>
              </a:rPr>
              <a:t>O(n</a:t>
            </a:r>
            <a:r>
              <a:rPr lang="en-US" baseline="30000" dirty="0">
                <a:ea typeface="宋体" charset="-122"/>
              </a:rPr>
              <a:t>2</a:t>
            </a:r>
            <a:r>
              <a:rPr lang="en-US" dirty="0">
                <a:ea typeface="宋体" charset="-122"/>
              </a:rPr>
              <a:t>) time, </a:t>
            </a:r>
            <a:r>
              <a:rPr lang="en-US" dirty="0" err="1">
                <a:ea typeface="宋体" charset="-122"/>
              </a:rPr>
              <a:t>Bil</a:t>
            </a:r>
            <a:r>
              <a:rPr lang="el-GR" dirty="0">
                <a:ea typeface="宋体" charset="-122"/>
              </a:rPr>
              <a:t>ὸ</a:t>
            </a:r>
            <a:r>
              <a:rPr lang="en-US" dirty="0">
                <a:ea typeface="宋体" charset="-122"/>
              </a:rPr>
              <a:t>, </a:t>
            </a:r>
            <a:r>
              <a:rPr lang="en-US" dirty="0" smtClean="0">
                <a:ea typeface="宋体" charset="-122"/>
              </a:rPr>
              <a:t>2018</a:t>
            </a:r>
            <a:endParaRPr lang="en-US" dirty="0">
              <a:ea typeface="宋体" charset="-122"/>
            </a:endParaRPr>
          </a:p>
          <a:p>
            <a:pPr lvl="2"/>
            <a:r>
              <a:rPr lang="en-US" dirty="0">
                <a:ea typeface="宋体" charset="-122"/>
              </a:rPr>
              <a:t>optimal</a:t>
            </a:r>
          </a:p>
          <a:p>
            <a:r>
              <a:rPr lang="en-US" dirty="0"/>
              <a:t>For a general tree T, minimize the </a:t>
            </a:r>
            <a:r>
              <a:rPr lang="en-US" dirty="0">
                <a:solidFill>
                  <a:srgbClr val="FF0000"/>
                </a:solidFill>
              </a:rPr>
              <a:t>continuous diameter</a:t>
            </a:r>
          </a:p>
          <a:p>
            <a:pPr lvl="1"/>
            <a:r>
              <a:rPr lang="en-US" dirty="0">
                <a:ea typeface="宋体" charset="-122"/>
              </a:rPr>
              <a:t>O(n</a:t>
            </a:r>
            <a:r>
              <a:rPr lang="en-US" baseline="30000" dirty="0">
                <a:ea typeface="宋体" charset="-122"/>
              </a:rPr>
              <a:t>2</a:t>
            </a:r>
            <a:r>
              <a:rPr lang="en-US" dirty="0">
                <a:ea typeface="宋体" charset="-122"/>
              </a:rPr>
              <a:t> log</a:t>
            </a:r>
            <a:r>
              <a:rPr lang="en-US" baseline="30000" dirty="0">
                <a:ea typeface="宋体" charset="-122"/>
              </a:rPr>
              <a:t>3</a:t>
            </a:r>
            <a:r>
              <a:rPr lang="en-US" dirty="0">
                <a:ea typeface="宋体" charset="-122"/>
              </a:rPr>
              <a:t> n) time, Oh and </a:t>
            </a:r>
            <a:r>
              <a:rPr lang="en-US" dirty="0" err="1">
                <a:ea typeface="宋体" charset="-122"/>
              </a:rPr>
              <a:t>Ahn</a:t>
            </a:r>
            <a:r>
              <a:rPr lang="en-US" dirty="0">
                <a:ea typeface="宋体" charset="-122"/>
              </a:rPr>
              <a:t>, </a:t>
            </a:r>
            <a:r>
              <a:rPr lang="en-US" dirty="0" smtClean="0">
                <a:ea typeface="宋体" charset="-122"/>
              </a:rPr>
              <a:t>2016</a:t>
            </a:r>
            <a:endParaRPr lang="en-US" dirty="0">
              <a:ea typeface="宋体" charset="-122"/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3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68BB83-0D41-4368-A8CF-9D0A6CD1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572D18-279D-4A24-A8F3-4218CAB63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there is a highway that connects several cities (or a similar network)</a:t>
            </a:r>
          </a:p>
          <a:p>
            <a:r>
              <a:rPr lang="en-US" dirty="0"/>
              <a:t>We want to build a facility (such as a supply center) along the highway to provide certain service for all these cities</a:t>
            </a:r>
          </a:p>
          <a:p>
            <a:r>
              <a:rPr lang="en-US" dirty="0"/>
              <a:t>In order to reduce the transportation time, we plan to build a new highway connecting two cities such that the radius (i.e., the maximum distance from the cities to the facility located at the center) is as small as possible</a:t>
            </a:r>
          </a:p>
        </p:txBody>
      </p:sp>
      <p:sp>
        <p:nvSpPr>
          <p:cNvPr id="4" name="Freeform 6">
            <a:extLst>
              <a:ext uri="{FF2B5EF4-FFF2-40B4-BE49-F238E27FC236}">
                <a16:creationId xmlns:a16="http://schemas.microsoft.com/office/drawing/2014/main" xmlns="" id="{815138D5-3BCB-4132-9DDB-9EE58FAC77DE}"/>
              </a:ext>
            </a:extLst>
          </p:cNvPr>
          <p:cNvSpPr/>
          <p:nvPr/>
        </p:nvSpPr>
        <p:spPr bwMode="auto">
          <a:xfrm>
            <a:off x="6934788" y="5479901"/>
            <a:ext cx="2466975" cy="600075"/>
          </a:xfrm>
          <a:custGeom>
            <a:avLst/>
            <a:gdLst>
              <a:gd name="connsiteX0" fmla="*/ 0 w 2466975"/>
              <a:gd name="connsiteY0" fmla="*/ 0 h 600075"/>
              <a:gd name="connsiteX1" fmla="*/ 2466975 w 2466975"/>
              <a:gd name="connsiteY1" fmla="*/ 590550 h 600075"/>
              <a:gd name="connsiteX2" fmla="*/ 2457450 w 2466975"/>
              <a:gd name="connsiteY2" fmla="*/ 600075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6975" h="600075">
                <a:moveTo>
                  <a:pt x="0" y="0"/>
                </a:moveTo>
                <a:lnTo>
                  <a:pt x="2466975" y="590550"/>
                </a:lnTo>
                <a:lnTo>
                  <a:pt x="2457450" y="600075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22">
            <a:extLst>
              <a:ext uri="{FF2B5EF4-FFF2-40B4-BE49-F238E27FC236}">
                <a16:creationId xmlns:a16="http://schemas.microsoft.com/office/drawing/2014/main" xmlns="" id="{605A481E-8E81-4F8A-B0C8-34395F39A4E6}"/>
              </a:ext>
            </a:extLst>
          </p:cNvPr>
          <p:cNvSpPr/>
          <p:nvPr/>
        </p:nvSpPr>
        <p:spPr bwMode="auto">
          <a:xfrm>
            <a:off x="6031427" y="5217556"/>
            <a:ext cx="4511040" cy="1079862"/>
          </a:xfrm>
          <a:custGeom>
            <a:avLst/>
            <a:gdLst>
              <a:gd name="connsiteX0" fmla="*/ 0 w 4511040"/>
              <a:gd name="connsiteY0" fmla="*/ 174171 h 609600"/>
              <a:gd name="connsiteX1" fmla="*/ 679268 w 4511040"/>
              <a:gd name="connsiteY1" fmla="*/ 339634 h 609600"/>
              <a:gd name="connsiteX2" fmla="*/ 1471748 w 4511040"/>
              <a:gd name="connsiteY2" fmla="*/ 357051 h 609600"/>
              <a:gd name="connsiteX3" fmla="*/ 2403566 w 4511040"/>
              <a:gd name="connsiteY3" fmla="*/ 609600 h 609600"/>
              <a:gd name="connsiteX4" fmla="*/ 2804160 w 4511040"/>
              <a:gd name="connsiteY4" fmla="*/ 17417 h 609600"/>
              <a:gd name="connsiteX5" fmla="*/ 3631474 w 4511040"/>
              <a:gd name="connsiteY5" fmla="*/ 330926 h 609600"/>
              <a:gd name="connsiteX6" fmla="*/ 4511040 w 4511040"/>
              <a:gd name="connsiteY6" fmla="*/ 0 h 609600"/>
              <a:gd name="connsiteX0" fmla="*/ 0 w 4511040"/>
              <a:gd name="connsiteY0" fmla="*/ 174171 h 931817"/>
              <a:gd name="connsiteX1" fmla="*/ 679268 w 4511040"/>
              <a:gd name="connsiteY1" fmla="*/ 339634 h 931817"/>
              <a:gd name="connsiteX2" fmla="*/ 1358537 w 4511040"/>
              <a:gd name="connsiteY2" fmla="*/ 931817 h 931817"/>
              <a:gd name="connsiteX3" fmla="*/ 2403566 w 4511040"/>
              <a:gd name="connsiteY3" fmla="*/ 609600 h 931817"/>
              <a:gd name="connsiteX4" fmla="*/ 2804160 w 4511040"/>
              <a:gd name="connsiteY4" fmla="*/ 17417 h 931817"/>
              <a:gd name="connsiteX5" fmla="*/ 3631474 w 4511040"/>
              <a:gd name="connsiteY5" fmla="*/ 330926 h 931817"/>
              <a:gd name="connsiteX6" fmla="*/ 4511040 w 4511040"/>
              <a:gd name="connsiteY6" fmla="*/ 0 h 931817"/>
              <a:gd name="connsiteX0" fmla="*/ 0 w 4511040"/>
              <a:gd name="connsiteY0" fmla="*/ 174171 h 1001485"/>
              <a:gd name="connsiteX1" fmla="*/ 679268 w 4511040"/>
              <a:gd name="connsiteY1" fmla="*/ 339634 h 1001485"/>
              <a:gd name="connsiteX2" fmla="*/ 1358537 w 4511040"/>
              <a:gd name="connsiteY2" fmla="*/ 931817 h 1001485"/>
              <a:gd name="connsiteX3" fmla="*/ 2394857 w 4511040"/>
              <a:gd name="connsiteY3" fmla="*/ 1001485 h 1001485"/>
              <a:gd name="connsiteX4" fmla="*/ 2804160 w 4511040"/>
              <a:gd name="connsiteY4" fmla="*/ 17417 h 1001485"/>
              <a:gd name="connsiteX5" fmla="*/ 3631474 w 4511040"/>
              <a:gd name="connsiteY5" fmla="*/ 330926 h 1001485"/>
              <a:gd name="connsiteX6" fmla="*/ 4511040 w 4511040"/>
              <a:gd name="connsiteY6" fmla="*/ 0 h 1001485"/>
              <a:gd name="connsiteX0" fmla="*/ 0 w 4511040"/>
              <a:gd name="connsiteY0" fmla="*/ 174171 h 1001485"/>
              <a:gd name="connsiteX1" fmla="*/ 679268 w 4511040"/>
              <a:gd name="connsiteY1" fmla="*/ 339634 h 1001485"/>
              <a:gd name="connsiteX2" fmla="*/ 1358537 w 4511040"/>
              <a:gd name="connsiteY2" fmla="*/ 931817 h 1001485"/>
              <a:gd name="connsiteX3" fmla="*/ 2394857 w 4511040"/>
              <a:gd name="connsiteY3" fmla="*/ 1001485 h 1001485"/>
              <a:gd name="connsiteX4" fmla="*/ 3361509 w 4511040"/>
              <a:gd name="connsiteY4" fmla="*/ 862149 h 1001485"/>
              <a:gd name="connsiteX5" fmla="*/ 3631474 w 4511040"/>
              <a:gd name="connsiteY5" fmla="*/ 330926 h 1001485"/>
              <a:gd name="connsiteX6" fmla="*/ 4511040 w 4511040"/>
              <a:gd name="connsiteY6" fmla="*/ 0 h 1001485"/>
              <a:gd name="connsiteX0" fmla="*/ 0 w 4511040"/>
              <a:gd name="connsiteY0" fmla="*/ 174171 h 1079862"/>
              <a:gd name="connsiteX1" fmla="*/ 679268 w 4511040"/>
              <a:gd name="connsiteY1" fmla="*/ 339634 h 1079862"/>
              <a:gd name="connsiteX2" fmla="*/ 1358537 w 4511040"/>
              <a:gd name="connsiteY2" fmla="*/ 931817 h 1079862"/>
              <a:gd name="connsiteX3" fmla="*/ 2368731 w 4511040"/>
              <a:gd name="connsiteY3" fmla="*/ 1079862 h 1079862"/>
              <a:gd name="connsiteX4" fmla="*/ 3361509 w 4511040"/>
              <a:gd name="connsiteY4" fmla="*/ 862149 h 1079862"/>
              <a:gd name="connsiteX5" fmla="*/ 3631474 w 4511040"/>
              <a:gd name="connsiteY5" fmla="*/ 330926 h 1079862"/>
              <a:gd name="connsiteX6" fmla="*/ 4511040 w 4511040"/>
              <a:gd name="connsiteY6" fmla="*/ 0 h 1079862"/>
              <a:gd name="connsiteX0" fmla="*/ 0 w 4511040"/>
              <a:gd name="connsiteY0" fmla="*/ 174171 h 1079862"/>
              <a:gd name="connsiteX1" fmla="*/ 914399 w 4511040"/>
              <a:gd name="connsiteY1" fmla="*/ 269965 h 1079862"/>
              <a:gd name="connsiteX2" fmla="*/ 1358537 w 4511040"/>
              <a:gd name="connsiteY2" fmla="*/ 931817 h 1079862"/>
              <a:gd name="connsiteX3" fmla="*/ 2368731 w 4511040"/>
              <a:gd name="connsiteY3" fmla="*/ 1079862 h 1079862"/>
              <a:gd name="connsiteX4" fmla="*/ 3361509 w 4511040"/>
              <a:gd name="connsiteY4" fmla="*/ 862149 h 1079862"/>
              <a:gd name="connsiteX5" fmla="*/ 3631474 w 4511040"/>
              <a:gd name="connsiteY5" fmla="*/ 330926 h 1079862"/>
              <a:gd name="connsiteX6" fmla="*/ 4511040 w 4511040"/>
              <a:gd name="connsiteY6" fmla="*/ 0 h 107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1040" h="1079862">
                <a:moveTo>
                  <a:pt x="0" y="174171"/>
                </a:moveTo>
                <a:lnTo>
                  <a:pt x="914399" y="269965"/>
                </a:lnTo>
                <a:lnTo>
                  <a:pt x="1358537" y="931817"/>
                </a:lnTo>
                <a:lnTo>
                  <a:pt x="2368731" y="1079862"/>
                </a:lnTo>
                <a:lnTo>
                  <a:pt x="3361509" y="862149"/>
                </a:lnTo>
                <a:lnTo>
                  <a:pt x="3631474" y="330926"/>
                </a:lnTo>
                <a:lnTo>
                  <a:pt x="4511040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D30BF632-4C32-47A7-99E2-30B7350FBC62}"/>
              </a:ext>
            </a:extLst>
          </p:cNvPr>
          <p:cNvSpPr/>
          <p:nvPr/>
        </p:nvSpPr>
        <p:spPr bwMode="auto">
          <a:xfrm>
            <a:off x="5998045" y="534954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5EEAA5B8-F3FD-42EB-BC68-90E8F4077FBC}"/>
              </a:ext>
            </a:extLst>
          </p:cNvPr>
          <p:cNvSpPr/>
          <p:nvPr/>
        </p:nvSpPr>
        <p:spPr bwMode="auto">
          <a:xfrm>
            <a:off x="6908092" y="543363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FEE628AB-85D0-491B-8253-689BEDB0E7EA}"/>
              </a:ext>
            </a:extLst>
          </p:cNvPr>
          <p:cNvSpPr/>
          <p:nvPr/>
        </p:nvSpPr>
        <p:spPr bwMode="auto">
          <a:xfrm>
            <a:off x="7356584" y="611289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9BE06851-F41D-41DF-8697-FF9862BB361F}"/>
              </a:ext>
            </a:extLst>
          </p:cNvPr>
          <p:cNvSpPr/>
          <p:nvPr/>
        </p:nvSpPr>
        <p:spPr bwMode="auto">
          <a:xfrm>
            <a:off x="8379841" y="625959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EBEA4904-FC01-4771-B5B1-C3EA2A5F83F1}"/>
              </a:ext>
            </a:extLst>
          </p:cNvPr>
          <p:cNvSpPr/>
          <p:nvPr/>
        </p:nvSpPr>
        <p:spPr bwMode="auto">
          <a:xfrm>
            <a:off x="9342139" y="603588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E28A54F3-4A29-4863-A6F3-09B5727127D0}"/>
              </a:ext>
            </a:extLst>
          </p:cNvPr>
          <p:cNvSpPr/>
          <p:nvPr/>
        </p:nvSpPr>
        <p:spPr bwMode="auto">
          <a:xfrm>
            <a:off x="9625165" y="550193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3AF7968A-F2F4-4540-9919-B8BE84CD6244}"/>
              </a:ext>
            </a:extLst>
          </p:cNvPr>
          <p:cNvSpPr/>
          <p:nvPr/>
        </p:nvSpPr>
        <p:spPr bwMode="auto">
          <a:xfrm>
            <a:off x="10517794" y="518407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3A60526-4E4F-44FD-8427-BABC2598B2A1}"/>
              </a:ext>
            </a:extLst>
          </p:cNvPr>
          <p:cNvSpPr txBox="1"/>
          <p:nvPr/>
        </p:nvSpPr>
        <p:spPr>
          <a:xfrm>
            <a:off x="5752630" y="538369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A23451D-D634-47F0-BAD6-42EAF2045D18}"/>
              </a:ext>
            </a:extLst>
          </p:cNvPr>
          <p:cNvSpPr txBox="1"/>
          <p:nvPr/>
        </p:nvSpPr>
        <p:spPr>
          <a:xfrm>
            <a:off x="6726792" y="546778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C953C30-FD27-459C-AB7C-BD598DD563DB}"/>
              </a:ext>
            </a:extLst>
          </p:cNvPr>
          <p:cNvSpPr txBox="1"/>
          <p:nvPr/>
        </p:nvSpPr>
        <p:spPr>
          <a:xfrm>
            <a:off x="10542467" y="503288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7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E5A10C7-4E3C-400A-9DFB-1CA32C97CB53}"/>
              </a:ext>
            </a:extLst>
          </p:cNvPr>
          <p:cNvSpPr txBox="1"/>
          <p:nvPr/>
        </p:nvSpPr>
        <p:spPr>
          <a:xfrm>
            <a:off x="7037005" y="59585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B4A6461-C3E3-4776-A4DF-B3772DAEDB45}"/>
              </a:ext>
            </a:extLst>
          </p:cNvPr>
          <p:cNvSpPr txBox="1"/>
          <p:nvPr/>
        </p:nvSpPr>
        <p:spPr>
          <a:xfrm>
            <a:off x="8105647" y="622554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72C0368-5B74-44DE-AC08-8A7150C78866}"/>
              </a:ext>
            </a:extLst>
          </p:cNvPr>
          <p:cNvSpPr txBox="1"/>
          <p:nvPr/>
        </p:nvSpPr>
        <p:spPr>
          <a:xfrm>
            <a:off x="9174289" y="603588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0DD8E3B-FDF4-49F6-A699-55F6B8F4D824}"/>
              </a:ext>
            </a:extLst>
          </p:cNvPr>
          <p:cNvSpPr txBox="1"/>
          <p:nvPr/>
        </p:nvSpPr>
        <p:spPr>
          <a:xfrm>
            <a:off x="9625165" y="548163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5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>
            <a:endCxn id="34" idx="6"/>
          </p:cNvCxnSpPr>
          <p:nvPr/>
        </p:nvCxnSpPr>
        <p:spPr bwMode="auto">
          <a:xfrm flipV="1">
            <a:off x="6742545" y="4498463"/>
            <a:ext cx="3789348" cy="8863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diameter vs. the radius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9255961" cy="2677688"/>
          </a:xfrm>
        </p:spPr>
        <p:txBody>
          <a:bodyPr/>
          <a:lstStyle/>
          <a:p>
            <a:r>
              <a:rPr lang="en-US" dirty="0"/>
              <a:t>The radius of P is equal to its diameter divided by two</a:t>
            </a:r>
          </a:p>
          <a:p>
            <a:r>
              <a:rPr lang="en-US" dirty="0"/>
              <a:t>But this is usually not true if a new edge is added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r>
              <a:rPr lang="en-US" dirty="0"/>
              <a:t>Assume a new edge connects v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baseline="-25000" dirty="0"/>
          </a:p>
          <a:p>
            <a:pPr lvl="1"/>
            <a:r>
              <a:rPr lang="en-US" dirty="0"/>
              <a:t>Assume all edges have length 1 and n is even</a:t>
            </a:r>
          </a:p>
          <a:p>
            <a:r>
              <a:rPr lang="en-US" dirty="0"/>
              <a:t>The diameter is n/2</a:t>
            </a:r>
          </a:p>
          <a:p>
            <a:r>
              <a:rPr lang="en-US" dirty="0"/>
              <a:t>The radius is n/2 – 1/2</a:t>
            </a:r>
          </a:p>
          <a:p>
            <a:pPr lvl="1"/>
            <a:r>
              <a:rPr lang="en-US" dirty="0"/>
              <a:t>very close to the diameter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6722700" y="5227518"/>
            <a:ext cx="4511040" cy="1079862"/>
          </a:xfrm>
          <a:custGeom>
            <a:avLst/>
            <a:gdLst>
              <a:gd name="connsiteX0" fmla="*/ 0 w 4511040"/>
              <a:gd name="connsiteY0" fmla="*/ 174171 h 609600"/>
              <a:gd name="connsiteX1" fmla="*/ 679268 w 4511040"/>
              <a:gd name="connsiteY1" fmla="*/ 339634 h 609600"/>
              <a:gd name="connsiteX2" fmla="*/ 1471748 w 4511040"/>
              <a:gd name="connsiteY2" fmla="*/ 357051 h 609600"/>
              <a:gd name="connsiteX3" fmla="*/ 2403566 w 4511040"/>
              <a:gd name="connsiteY3" fmla="*/ 609600 h 609600"/>
              <a:gd name="connsiteX4" fmla="*/ 2804160 w 4511040"/>
              <a:gd name="connsiteY4" fmla="*/ 17417 h 609600"/>
              <a:gd name="connsiteX5" fmla="*/ 3631474 w 4511040"/>
              <a:gd name="connsiteY5" fmla="*/ 330926 h 609600"/>
              <a:gd name="connsiteX6" fmla="*/ 4511040 w 4511040"/>
              <a:gd name="connsiteY6" fmla="*/ 0 h 609600"/>
              <a:gd name="connsiteX0" fmla="*/ 0 w 4511040"/>
              <a:gd name="connsiteY0" fmla="*/ 174171 h 931817"/>
              <a:gd name="connsiteX1" fmla="*/ 679268 w 4511040"/>
              <a:gd name="connsiteY1" fmla="*/ 339634 h 931817"/>
              <a:gd name="connsiteX2" fmla="*/ 1358537 w 4511040"/>
              <a:gd name="connsiteY2" fmla="*/ 931817 h 931817"/>
              <a:gd name="connsiteX3" fmla="*/ 2403566 w 4511040"/>
              <a:gd name="connsiteY3" fmla="*/ 609600 h 931817"/>
              <a:gd name="connsiteX4" fmla="*/ 2804160 w 4511040"/>
              <a:gd name="connsiteY4" fmla="*/ 17417 h 931817"/>
              <a:gd name="connsiteX5" fmla="*/ 3631474 w 4511040"/>
              <a:gd name="connsiteY5" fmla="*/ 330926 h 931817"/>
              <a:gd name="connsiteX6" fmla="*/ 4511040 w 4511040"/>
              <a:gd name="connsiteY6" fmla="*/ 0 h 931817"/>
              <a:gd name="connsiteX0" fmla="*/ 0 w 4511040"/>
              <a:gd name="connsiteY0" fmla="*/ 174171 h 1001485"/>
              <a:gd name="connsiteX1" fmla="*/ 679268 w 4511040"/>
              <a:gd name="connsiteY1" fmla="*/ 339634 h 1001485"/>
              <a:gd name="connsiteX2" fmla="*/ 1358537 w 4511040"/>
              <a:gd name="connsiteY2" fmla="*/ 931817 h 1001485"/>
              <a:gd name="connsiteX3" fmla="*/ 2394857 w 4511040"/>
              <a:gd name="connsiteY3" fmla="*/ 1001485 h 1001485"/>
              <a:gd name="connsiteX4" fmla="*/ 2804160 w 4511040"/>
              <a:gd name="connsiteY4" fmla="*/ 17417 h 1001485"/>
              <a:gd name="connsiteX5" fmla="*/ 3631474 w 4511040"/>
              <a:gd name="connsiteY5" fmla="*/ 330926 h 1001485"/>
              <a:gd name="connsiteX6" fmla="*/ 4511040 w 4511040"/>
              <a:gd name="connsiteY6" fmla="*/ 0 h 1001485"/>
              <a:gd name="connsiteX0" fmla="*/ 0 w 4511040"/>
              <a:gd name="connsiteY0" fmla="*/ 174171 h 1001485"/>
              <a:gd name="connsiteX1" fmla="*/ 679268 w 4511040"/>
              <a:gd name="connsiteY1" fmla="*/ 339634 h 1001485"/>
              <a:gd name="connsiteX2" fmla="*/ 1358537 w 4511040"/>
              <a:gd name="connsiteY2" fmla="*/ 931817 h 1001485"/>
              <a:gd name="connsiteX3" fmla="*/ 2394857 w 4511040"/>
              <a:gd name="connsiteY3" fmla="*/ 1001485 h 1001485"/>
              <a:gd name="connsiteX4" fmla="*/ 3361509 w 4511040"/>
              <a:gd name="connsiteY4" fmla="*/ 862149 h 1001485"/>
              <a:gd name="connsiteX5" fmla="*/ 3631474 w 4511040"/>
              <a:gd name="connsiteY5" fmla="*/ 330926 h 1001485"/>
              <a:gd name="connsiteX6" fmla="*/ 4511040 w 4511040"/>
              <a:gd name="connsiteY6" fmla="*/ 0 h 1001485"/>
              <a:gd name="connsiteX0" fmla="*/ 0 w 4511040"/>
              <a:gd name="connsiteY0" fmla="*/ 174171 h 1079862"/>
              <a:gd name="connsiteX1" fmla="*/ 679268 w 4511040"/>
              <a:gd name="connsiteY1" fmla="*/ 339634 h 1079862"/>
              <a:gd name="connsiteX2" fmla="*/ 1358537 w 4511040"/>
              <a:gd name="connsiteY2" fmla="*/ 931817 h 1079862"/>
              <a:gd name="connsiteX3" fmla="*/ 2368731 w 4511040"/>
              <a:gd name="connsiteY3" fmla="*/ 1079862 h 1079862"/>
              <a:gd name="connsiteX4" fmla="*/ 3361509 w 4511040"/>
              <a:gd name="connsiteY4" fmla="*/ 862149 h 1079862"/>
              <a:gd name="connsiteX5" fmla="*/ 3631474 w 4511040"/>
              <a:gd name="connsiteY5" fmla="*/ 330926 h 1079862"/>
              <a:gd name="connsiteX6" fmla="*/ 4511040 w 4511040"/>
              <a:gd name="connsiteY6" fmla="*/ 0 h 1079862"/>
              <a:gd name="connsiteX0" fmla="*/ 0 w 4511040"/>
              <a:gd name="connsiteY0" fmla="*/ 174171 h 1079862"/>
              <a:gd name="connsiteX1" fmla="*/ 914399 w 4511040"/>
              <a:gd name="connsiteY1" fmla="*/ 269965 h 1079862"/>
              <a:gd name="connsiteX2" fmla="*/ 1358537 w 4511040"/>
              <a:gd name="connsiteY2" fmla="*/ 931817 h 1079862"/>
              <a:gd name="connsiteX3" fmla="*/ 2368731 w 4511040"/>
              <a:gd name="connsiteY3" fmla="*/ 1079862 h 1079862"/>
              <a:gd name="connsiteX4" fmla="*/ 3361509 w 4511040"/>
              <a:gd name="connsiteY4" fmla="*/ 862149 h 1079862"/>
              <a:gd name="connsiteX5" fmla="*/ 3631474 w 4511040"/>
              <a:gd name="connsiteY5" fmla="*/ 330926 h 1079862"/>
              <a:gd name="connsiteX6" fmla="*/ 4511040 w 4511040"/>
              <a:gd name="connsiteY6" fmla="*/ 0 h 107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1040" h="1079862">
                <a:moveTo>
                  <a:pt x="0" y="174171"/>
                </a:moveTo>
                <a:lnTo>
                  <a:pt x="914399" y="269965"/>
                </a:lnTo>
                <a:lnTo>
                  <a:pt x="1358537" y="931817"/>
                </a:lnTo>
                <a:lnTo>
                  <a:pt x="2368731" y="1079862"/>
                </a:lnTo>
                <a:lnTo>
                  <a:pt x="3361509" y="862149"/>
                </a:lnTo>
                <a:lnTo>
                  <a:pt x="3631474" y="330926"/>
                </a:lnTo>
                <a:lnTo>
                  <a:pt x="4511040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6689318" y="535950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599365" y="544359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047857" y="612286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9071114" y="626955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033412" y="604584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0316438" y="551189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1209067" y="519403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95028" y="52583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18065" y="547774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233740" y="504285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7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28278" y="596853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865562" y="604584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316438" y="549159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6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938415" y="623050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4</a:t>
            </a:r>
            <a:endParaRPr lang="en-US" dirty="0"/>
          </a:p>
        </p:txBody>
      </p:sp>
      <p:cxnSp>
        <p:nvCxnSpPr>
          <p:cNvPr id="31" name="Straight Connector 30"/>
          <p:cNvCxnSpPr>
            <a:stCxn id="15" idx="1"/>
          </p:cNvCxnSpPr>
          <p:nvPr/>
        </p:nvCxnSpPr>
        <p:spPr bwMode="auto">
          <a:xfrm flipH="1" flipV="1">
            <a:off x="10497738" y="4510060"/>
            <a:ext cx="736002" cy="7174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0454101" y="414072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8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 bwMode="auto">
          <a:xfrm>
            <a:off x="10463583" y="446430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6724073" y="5394036"/>
            <a:ext cx="3334327" cy="923637"/>
          </a:xfrm>
          <a:custGeom>
            <a:avLst/>
            <a:gdLst>
              <a:gd name="connsiteX0" fmla="*/ 0 w 3334327"/>
              <a:gd name="connsiteY0" fmla="*/ 0 h 923637"/>
              <a:gd name="connsiteX1" fmla="*/ 923636 w 3334327"/>
              <a:gd name="connsiteY1" fmla="*/ 92364 h 923637"/>
              <a:gd name="connsiteX2" fmla="*/ 1357745 w 3334327"/>
              <a:gd name="connsiteY2" fmla="*/ 775855 h 923637"/>
              <a:gd name="connsiteX3" fmla="*/ 2401454 w 3334327"/>
              <a:gd name="connsiteY3" fmla="*/ 923637 h 923637"/>
              <a:gd name="connsiteX4" fmla="*/ 3334327 w 3334327"/>
              <a:gd name="connsiteY4" fmla="*/ 692728 h 92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4327" h="923637">
                <a:moveTo>
                  <a:pt x="0" y="0"/>
                </a:moveTo>
                <a:lnTo>
                  <a:pt x="923636" y="92364"/>
                </a:lnTo>
                <a:lnTo>
                  <a:pt x="1357745" y="775855"/>
                </a:lnTo>
                <a:lnTo>
                  <a:pt x="2401454" y="923637"/>
                </a:lnTo>
                <a:lnTo>
                  <a:pt x="3334327" y="692728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8694955" y="4838887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52759" y="4496707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43" name="Freeform 42"/>
          <p:cNvSpPr/>
          <p:nvPr/>
        </p:nvSpPr>
        <p:spPr bwMode="auto">
          <a:xfrm>
            <a:off x="8783781" y="4507345"/>
            <a:ext cx="2466109" cy="1570182"/>
          </a:xfrm>
          <a:custGeom>
            <a:avLst/>
            <a:gdLst>
              <a:gd name="connsiteX0" fmla="*/ 0 w 2484582"/>
              <a:gd name="connsiteY0" fmla="*/ 406400 h 1570182"/>
              <a:gd name="connsiteX1" fmla="*/ 1727200 w 2484582"/>
              <a:gd name="connsiteY1" fmla="*/ 0 h 1570182"/>
              <a:gd name="connsiteX2" fmla="*/ 2484582 w 2484582"/>
              <a:gd name="connsiteY2" fmla="*/ 757382 h 1570182"/>
              <a:gd name="connsiteX3" fmla="*/ 1551709 w 2484582"/>
              <a:gd name="connsiteY3" fmla="*/ 1025237 h 1570182"/>
              <a:gd name="connsiteX4" fmla="*/ 1302327 w 2484582"/>
              <a:gd name="connsiteY4" fmla="*/ 1570182 h 1570182"/>
              <a:gd name="connsiteX0" fmla="*/ 0 w 2466109"/>
              <a:gd name="connsiteY0" fmla="*/ 406400 h 1570182"/>
              <a:gd name="connsiteX1" fmla="*/ 1727200 w 2466109"/>
              <a:gd name="connsiteY1" fmla="*/ 0 h 1570182"/>
              <a:gd name="connsiteX2" fmla="*/ 2466109 w 2466109"/>
              <a:gd name="connsiteY2" fmla="*/ 738910 h 1570182"/>
              <a:gd name="connsiteX3" fmla="*/ 1551709 w 2466109"/>
              <a:gd name="connsiteY3" fmla="*/ 1025237 h 1570182"/>
              <a:gd name="connsiteX4" fmla="*/ 1302327 w 2466109"/>
              <a:gd name="connsiteY4" fmla="*/ 1570182 h 1570182"/>
              <a:gd name="connsiteX0" fmla="*/ 0 w 2466109"/>
              <a:gd name="connsiteY0" fmla="*/ 406400 h 1570182"/>
              <a:gd name="connsiteX1" fmla="*/ 1727200 w 2466109"/>
              <a:gd name="connsiteY1" fmla="*/ 0 h 1570182"/>
              <a:gd name="connsiteX2" fmla="*/ 2466109 w 2466109"/>
              <a:gd name="connsiteY2" fmla="*/ 738910 h 1570182"/>
              <a:gd name="connsiteX3" fmla="*/ 1570182 w 2466109"/>
              <a:gd name="connsiteY3" fmla="*/ 1043710 h 1570182"/>
              <a:gd name="connsiteX4" fmla="*/ 1302327 w 2466109"/>
              <a:gd name="connsiteY4" fmla="*/ 1570182 h 157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6109" h="1570182">
                <a:moveTo>
                  <a:pt x="0" y="406400"/>
                </a:moveTo>
                <a:lnTo>
                  <a:pt x="1727200" y="0"/>
                </a:lnTo>
                <a:lnTo>
                  <a:pt x="2466109" y="738910"/>
                </a:lnTo>
                <a:lnTo>
                  <a:pt x="1570182" y="1043710"/>
                </a:lnTo>
                <a:lnTo>
                  <a:pt x="1302327" y="1570182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2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2" grpId="0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our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0165"/>
            <a:ext cx="11171722" cy="1584580"/>
          </a:xfrm>
        </p:spPr>
        <p:txBody>
          <a:bodyPr/>
          <a:lstStyle/>
          <a:p>
            <a:r>
              <a:rPr lang="en-US" dirty="0"/>
              <a:t>Consider all possible </a:t>
            </a:r>
            <a:r>
              <a:rPr lang="en-US" dirty="0">
                <a:solidFill>
                  <a:srgbClr val="FF0000"/>
                </a:solidFill>
              </a:rPr>
              <a:t>configurations of </a:t>
            </a:r>
            <a:r>
              <a:rPr lang="en-US" dirty="0">
                <a:solidFill>
                  <a:schemeClr val="tx1"/>
                </a:solidFill>
              </a:rPr>
              <a:t>an optimal solution</a:t>
            </a:r>
            <a:r>
              <a:rPr lang="en-US" dirty="0"/>
              <a:t>, determined by</a:t>
            </a:r>
          </a:p>
          <a:p>
            <a:pPr lvl="1"/>
            <a:r>
              <a:rPr lang="en-US" dirty="0"/>
              <a:t>the location of </a:t>
            </a:r>
            <a:r>
              <a:rPr lang="en-US" dirty="0">
                <a:solidFill>
                  <a:schemeClr val="tx2"/>
                </a:solidFill>
              </a:rPr>
              <a:t>the center c</a:t>
            </a:r>
          </a:p>
          <a:p>
            <a:pPr lvl="1"/>
            <a:r>
              <a:rPr lang="en-US" dirty="0"/>
              <a:t>the two </a:t>
            </a:r>
            <a:r>
              <a:rPr lang="en-US" dirty="0">
                <a:solidFill>
                  <a:srgbClr val="FF0000"/>
                </a:solidFill>
              </a:rPr>
              <a:t>farthest vertices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shortest paths </a:t>
            </a:r>
            <a:r>
              <a:rPr lang="en-US" dirty="0"/>
              <a:t>from c to the two farthest vertices</a:t>
            </a:r>
          </a:p>
          <a:p>
            <a:r>
              <a:rPr lang="en-US" dirty="0"/>
              <a:t>For each configuration, there must be two farthest vertices such that the union of their shortest paths to c contains c in the interior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1715" y="471731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500372" y="4592239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85174" y="387315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V="1">
            <a:off x="676199" y="4776133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5287935" y="473873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42044" y="475117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496409" y="475579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4096452" y="475118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1046" y="472077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58795" y="477289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996041" y="473873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40" name="Freeform 39"/>
          <p:cNvSpPr/>
          <p:nvPr/>
        </p:nvSpPr>
        <p:spPr bwMode="auto">
          <a:xfrm>
            <a:off x="1535180" y="4282495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1530564" y="4301014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 bwMode="auto">
          <a:xfrm>
            <a:off x="685435" y="4767100"/>
            <a:ext cx="849745" cy="18473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745" h="18473">
                <a:moveTo>
                  <a:pt x="0" y="18473"/>
                </a:moveTo>
                <a:lnTo>
                  <a:pt x="849745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 bwMode="auto">
          <a:xfrm>
            <a:off x="5215514" y="4639694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14439" y="4287035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2590426" y="4224566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>
            <a:off x="4139835" y="4776337"/>
            <a:ext cx="1191491" cy="18472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491" h="18472">
                <a:moveTo>
                  <a:pt x="0" y="0"/>
                </a:moveTo>
                <a:lnTo>
                  <a:pt x="1191491" y="9236"/>
                </a:lnTo>
                <a:lnTo>
                  <a:pt x="1191491" y="9236"/>
                </a:lnTo>
                <a:lnTo>
                  <a:pt x="1173018" y="18472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1048872" y="474822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 bwMode="auto">
          <a:xfrm>
            <a:off x="6337529" y="4623154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422331" y="3904065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 flipV="1">
            <a:off x="6513356" y="4807048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11125092" y="476965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6479201" y="478208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7333566" y="478671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9933609" y="478209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78203" y="475169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195952" y="480380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833198" y="476965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60" name="Freeform 59"/>
          <p:cNvSpPr/>
          <p:nvPr/>
        </p:nvSpPr>
        <p:spPr bwMode="auto">
          <a:xfrm>
            <a:off x="7372337" y="4313410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 bwMode="auto">
          <a:xfrm>
            <a:off x="7367721" y="4331929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6522592" y="4798015"/>
            <a:ext cx="849745" cy="18473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745" h="18473">
                <a:moveTo>
                  <a:pt x="0" y="18473"/>
                </a:moveTo>
                <a:lnTo>
                  <a:pt x="849745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 bwMode="auto">
          <a:xfrm>
            <a:off x="8616105" y="4629643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8451596" y="4317950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8427583" y="4255481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8776265" y="4808010"/>
            <a:ext cx="1191491" cy="18472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491" h="18472">
                <a:moveTo>
                  <a:pt x="0" y="0"/>
                </a:moveTo>
                <a:lnTo>
                  <a:pt x="1191491" y="9236"/>
                </a:lnTo>
                <a:lnTo>
                  <a:pt x="1191491" y="9236"/>
                </a:lnTo>
                <a:lnTo>
                  <a:pt x="1173018" y="18472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 bwMode="auto">
          <a:xfrm>
            <a:off x="8737222" y="476552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12129" y="628068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 bwMode="auto">
          <a:xfrm flipV="1">
            <a:off x="676613" y="6339508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5288349" y="630211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642458" y="631454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1496823" y="631917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96866" y="631455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1460" y="628415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359209" y="633626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996455" y="630211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80" name="Freeform 79"/>
          <p:cNvSpPr/>
          <p:nvPr/>
        </p:nvSpPr>
        <p:spPr bwMode="auto">
          <a:xfrm>
            <a:off x="1535594" y="5845870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 bwMode="auto">
          <a:xfrm>
            <a:off x="1530978" y="5864389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 bwMode="auto">
          <a:xfrm>
            <a:off x="1516780" y="6348316"/>
            <a:ext cx="637309" cy="9236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  <a:gd name="connsiteX0" fmla="*/ 0 w 637309"/>
              <a:gd name="connsiteY0" fmla="*/ 0 h 9236"/>
              <a:gd name="connsiteX1" fmla="*/ 637309 w 637309"/>
              <a:gd name="connsiteY1" fmla="*/ 9236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7309" h="9236">
                <a:moveTo>
                  <a:pt x="0" y="0"/>
                </a:moveTo>
                <a:lnTo>
                  <a:pt x="637309" y="9236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5192088" y="6171542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2614853" y="5850410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 bwMode="auto">
          <a:xfrm>
            <a:off x="2590840" y="5787941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1983509" y="6171542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2104626" y="630742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071286" y="624653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92" name="Straight Connector 91"/>
          <p:cNvCxnSpPr/>
          <p:nvPr/>
        </p:nvCxnSpPr>
        <p:spPr bwMode="auto">
          <a:xfrm flipV="1">
            <a:off x="6535770" y="6305353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Oval 92"/>
          <p:cNvSpPr/>
          <p:nvPr/>
        </p:nvSpPr>
        <p:spPr bwMode="auto">
          <a:xfrm>
            <a:off x="11147506" y="626795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6501615" y="628039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7355980" y="628501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9956023" y="628040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300617" y="624999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218366" y="630211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9855612" y="626795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100" name="Freeform 99"/>
          <p:cNvSpPr/>
          <p:nvPr/>
        </p:nvSpPr>
        <p:spPr bwMode="auto">
          <a:xfrm>
            <a:off x="7394751" y="5811715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 bwMode="auto">
          <a:xfrm>
            <a:off x="7390135" y="5830234"/>
            <a:ext cx="1062182" cy="480291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475346"/>
              <a:gd name="connsiteY0" fmla="*/ 484605 h 484605"/>
              <a:gd name="connsiteX1" fmla="*/ 267855 w 2475346"/>
              <a:gd name="connsiteY1" fmla="*/ 198278 h 484605"/>
              <a:gd name="connsiteX2" fmla="*/ 1062182 w 2475346"/>
              <a:gd name="connsiteY2" fmla="*/ 4314 h 484605"/>
              <a:gd name="connsiteX3" fmla="*/ 1930400 w 2475346"/>
              <a:gd name="connsiteY3" fmla="*/ 78205 h 484605"/>
              <a:gd name="connsiteX4" fmla="*/ 2475346 w 2475346"/>
              <a:gd name="connsiteY4" fmla="*/ 244460 h 484605"/>
              <a:gd name="connsiteX0" fmla="*/ 0 w 1930400"/>
              <a:gd name="connsiteY0" fmla="*/ 484605 h 484605"/>
              <a:gd name="connsiteX1" fmla="*/ 267855 w 1930400"/>
              <a:gd name="connsiteY1" fmla="*/ 198278 h 484605"/>
              <a:gd name="connsiteX2" fmla="*/ 1062182 w 1930400"/>
              <a:gd name="connsiteY2" fmla="*/ 4314 h 484605"/>
              <a:gd name="connsiteX3" fmla="*/ 1930400 w 1930400"/>
              <a:gd name="connsiteY3" fmla="*/ 78205 h 484605"/>
              <a:gd name="connsiteX0" fmla="*/ 0 w 1062182"/>
              <a:gd name="connsiteY0" fmla="*/ 480291 h 480291"/>
              <a:gd name="connsiteX1" fmla="*/ 267855 w 1062182"/>
              <a:gd name="connsiteY1" fmla="*/ 193964 h 480291"/>
              <a:gd name="connsiteX2" fmla="*/ 1062182 w 1062182"/>
              <a:gd name="connsiteY2" fmla="*/ 0 h 480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2182" h="480291">
                <a:moveTo>
                  <a:pt x="0" y="480291"/>
                </a:moveTo>
                <a:cubicBezTo>
                  <a:pt x="45412" y="377151"/>
                  <a:pt x="90825" y="274012"/>
                  <a:pt x="267855" y="193964"/>
                </a:cubicBezTo>
                <a:cubicBezTo>
                  <a:pt x="444885" y="113916"/>
                  <a:pt x="785091" y="20012"/>
                  <a:pt x="1062182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 bwMode="auto">
          <a:xfrm>
            <a:off x="7375937" y="6314161"/>
            <a:ext cx="637309" cy="9236"/>
          </a:xfrm>
          <a:custGeom>
            <a:avLst/>
            <a:gdLst>
              <a:gd name="connsiteX0" fmla="*/ 0 w 849745"/>
              <a:gd name="connsiteY0" fmla="*/ 18473 h 18473"/>
              <a:gd name="connsiteX1" fmla="*/ 849745 w 849745"/>
              <a:gd name="connsiteY1" fmla="*/ 0 h 18473"/>
              <a:gd name="connsiteX0" fmla="*/ 0 w 637309"/>
              <a:gd name="connsiteY0" fmla="*/ 0 h 9236"/>
              <a:gd name="connsiteX1" fmla="*/ 637309 w 637309"/>
              <a:gd name="connsiteY1" fmla="*/ 9236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37309" h="9236">
                <a:moveTo>
                  <a:pt x="0" y="0"/>
                </a:moveTo>
                <a:lnTo>
                  <a:pt x="637309" y="9236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 bwMode="auto">
          <a:xfrm>
            <a:off x="9046634" y="6121459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Freeform 103"/>
          <p:cNvSpPr/>
          <p:nvPr/>
        </p:nvSpPr>
        <p:spPr bwMode="auto">
          <a:xfrm>
            <a:off x="8474010" y="5816255"/>
            <a:ext cx="1533237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  <a:gd name="connsiteX0" fmla="*/ 0 w 2327564"/>
              <a:gd name="connsiteY0" fmla="*/ 198278 h 503078"/>
              <a:gd name="connsiteX1" fmla="*/ 794327 w 2327564"/>
              <a:gd name="connsiteY1" fmla="*/ 4314 h 503078"/>
              <a:gd name="connsiteX2" fmla="*/ 1662545 w 2327564"/>
              <a:gd name="connsiteY2" fmla="*/ 78205 h 503078"/>
              <a:gd name="connsiteX3" fmla="*/ 2207491 w 2327564"/>
              <a:gd name="connsiteY3" fmla="*/ 244460 h 503078"/>
              <a:gd name="connsiteX4" fmla="*/ 2327564 w 2327564"/>
              <a:gd name="connsiteY4" fmla="*/ 503078 h 503078"/>
              <a:gd name="connsiteX0" fmla="*/ 0 w 1533237"/>
              <a:gd name="connsiteY0" fmla="*/ 4314 h 503078"/>
              <a:gd name="connsiteX1" fmla="*/ 868218 w 1533237"/>
              <a:gd name="connsiteY1" fmla="*/ 78205 h 503078"/>
              <a:gd name="connsiteX2" fmla="*/ 1413164 w 1533237"/>
              <a:gd name="connsiteY2" fmla="*/ 244460 h 503078"/>
              <a:gd name="connsiteX3" fmla="*/ 1533237 w 1533237"/>
              <a:gd name="connsiteY3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237" h="503078">
                <a:moveTo>
                  <a:pt x="0" y="4314"/>
                </a:moveTo>
                <a:cubicBezTo>
                  <a:pt x="277091" y="-15698"/>
                  <a:pt x="632691" y="38181"/>
                  <a:pt x="868218" y="78205"/>
                </a:cubicBezTo>
                <a:cubicBezTo>
                  <a:pt x="1103745" y="118229"/>
                  <a:pt x="1302328" y="173648"/>
                  <a:pt x="1413164" y="244460"/>
                </a:cubicBezTo>
                <a:cubicBezTo>
                  <a:pt x="1524000" y="315272"/>
                  <a:pt x="1528618" y="409175"/>
                  <a:pt x="1533237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 bwMode="auto">
          <a:xfrm>
            <a:off x="8449997" y="5753786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6" name="Freeform 105"/>
          <p:cNvSpPr/>
          <p:nvPr/>
        </p:nvSpPr>
        <p:spPr bwMode="auto">
          <a:xfrm>
            <a:off x="9214317" y="6315551"/>
            <a:ext cx="775854" cy="9236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  <a:gd name="connsiteX0" fmla="*/ 0 w 775854"/>
              <a:gd name="connsiteY0" fmla="*/ 0 h 9236"/>
              <a:gd name="connsiteX1" fmla="*/ 775854 w 775854"/>
              <a:gd name="connsiteY1" fmla="*/ 0 h 9236"/>
              <a:gd name="connsiteX2" fmla="*/ 775854 w 775854"/>
              <a:gd name="connsiteY2" fmla="*/ 0 h 9236"/>
              <a:gd name="connsiteX3" fmla="*/ 757381 w 775854"/>
              <a:gd name="connsiteY3" fmla="*/ 9236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854" h="9236">
                <a:moveTo>
                  <a:pt x="0" y="0"/>
                </a:moveTo>
                <a:lnTo>
                  <a:pt x="775854" y="0"/>
                </a:lnTo>
                <a:lnTo>
                  <a:pt x="775854" y="0"/>
                </a:lnTo>
                <a:lnTo>
                  <a:pt x="757381" y="9236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 bwMode="auto">
          <a:xfrm>
            <a:off x="9167751" y="625734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7842666" y="6137387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7963783" y="627327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Freeform 109"/>
          <p:cNvSpPr/>
          <p:nvPr/>
        </p:nvSpPr>
        <p:spPr bwMode="auto">
          <a:xfrm>
            <a:off x="4126736" y="6323320"/>
            <a:ext cx="1191491" cy="18472"/>
          </a:xfrm>
          <a:custGeom>
            <a:avLst/>
            <a:gdLst>
              <a:gd name="connsiteX0" fmla="*/ 0 w 1191491"/>
              <a:gd name="connsiteY0" fmla="*/ 0 h 18472"/>
              <a:gd name="connsiteX1" fmla="*/ 1191491 w 1191491"/>
              <a:gd name="connsiteY1" fmla="*/ 9236 h 18472"/>
              <a:gd name="connsiteX2" fmla="*/ 1191491 w 1191491"/>
              <a:gd name="connsiteY2" fmla="*/ 9236 h 18472"/>
              <a:gd name="connsiteX3" fmla="*/ 1173018 w 1191491"/>
              <a:gd name="connsiteY3" fmla="*/ 18472 h 1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491" h="18472">
                <a:moveTo>
                  <a:pt x="0" y="0"/>
                </a:moveTo>
                <a:lnTo>
                  <a:pt x="1191491" y="9236"/>
                </a:lnTo>
                <a:lnTo>
                  <a:pt x="1191491" y="9236"/>
                </a:lnTo>
                <a:lnTo>
                  <a:pt x="1173018" y="18472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2575921" y="5441145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449997" y="541723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096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 animBg="1"/>
      <p:bldP spid="26" grpId="0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 animBg="1"/>
      <p:bldP spid="41" grpId="0" animBg="1"/>
      <p:bldP spid="45" grpId="0" animBg="1"/>
      <p:bldP spid="46" grpId="0" animBg="1"/>
      <p:bldP spid="47" grpId="0" animBg="1"/>
      <p:bldP spid="25" grpId="0" animBg="1"/>
      <p:bldP spid="48" grpId="0" animBg="1"/>
      <p:bldP spid="49" grpId="0"/>
      <p:bldP spid="50" grpId="0" animBg="1"/>
      <p:bldP spid="51" grpId="0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70" grpId="0"/>
      <p:bldP spid="73" grpId="0" animBg="1"/>
      <p:bldP spid="74" grpId="0" animBg="1"/>
      <p:bldP spid="75" grpId="0" animBg="1"/>
      <p:bldP spid="76" grpId="0" animBg="1"/>
      <p:bldP spid="77" grpId="0"/>
      <p:bldP spid="78" grpId="0"/>
      <p:bldP spid="79" grpId="0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9" grpId="0" animBg="1"/>
      <p:bldP spid="90" grpId="0" animBg="1"/>
      <p:bldP spid="91" grpId="0"/>
      <p:bldP spid="93" grpId="0" animBg="1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/>
      <p:bldP spid="1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539" y="125133"/>
            <a:ext cx="10363200" cy="1143000"/>
          </a:xfrm>
        </p:spPr>
        <p:txBody>
          <a:bodyPr/>
          <a:lstStyle/>
          <a:p>
            <a:r>
              <a:rPr lang="en-US" dirty="0"/>
              <a:t>Other configurations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8539" y="198844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803023" y="2047266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5414759" y="200987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68868" y="202230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2214355" y="202692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814398" y="202231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7870" y="199190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76741" y="204402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713987" y="200987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2253126" y="1553628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657284" y="1891910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73298" y="1650134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316846" y="1887627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2248510" y="1556631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 bwMode="auto">
          <a:xfrm>
            <a:off x="812800" y="2053273"/>
            <a:ext cx="1431636" cy="0"/>
          </a:xfrm>
          <a:custGeom>
            <a:avLst/>
            <a:gdLst>
              <a:gd name="connsiteX0" fmla="*/ 0 w 1431636"/>
              <a:gd name="connsiteY0" fmla="*/ 0 h 0"/>
              <a:gd name="connsiteX1" fmla="*/ 1431636 w 1431636"/>
              <a:gd name="connsiteY1" fmla="*/ 0 h 0"/>
              <a:gd name="connsiteX2" fmla="*/ 1431636 w 14316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636">
                <a:moveTo>
                  <a:pt x="0" y="0"/>
                </a:moveTo>
                <a:lnTo>
                  <a:pt x="1431636" y="0"/>
                </a:lnTo>
                <a:lnTo>
                  <a:pt x="14316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 bwMode="auto">
          <a:xfrm>
            <a:off x="1773298" y="1986682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4858327" y="2034801"/>
            <a:ext cx="581891" cy="9236"/>
          </a:xfrm>
          <a:custGeom>
            <a:avLst/>
            <a:gdLst>
              <a:gd name="connsiteX0" fmla="*/ 0 w 581891"/>
              <a:gd name="connsiteY0" fmla="*/ 9236 h 9236"/>
              <a:gd name="connsiteX1" fmla="*/ 581891 w 581891"/>
              <a:gd name="connsiteY1" fmla="*/ 0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891" h="9236">
                <a:moveTo>
                  <a:pt x="0" y="9236"/>
                </a:moveTo>
                <a:lnTo>
                  <a:pt x="581891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0970265" y="193860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6434749" y="1997428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11046485" y="196003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6400594" y="197246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846081" y="197709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10446124" y="197247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99596" y="194207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708467" y="199418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345713" y="196003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57" name="Freeform 56"/>
          <p:cNvSpPr/>
          <p:nvPr/>
        </p:nvSpPr>
        <p:spPr bwMode="auto">
          <a:xfrm>
            <a:off x="7884852" y="1503790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 bwMode="auto">
          <a:xfrm>
            <a:off x="6289010" y="1842072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05024" y="160029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9728336" y="1863395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7880236" y="1506793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 bwMode="auto">
          <a:xfrm>
            <a:off x="6444526" y="2003435"/>
            <a:ext cx="1431636" cy="0"/>
          </a:xfrm>
          <a:custGeom>
            <a:avLst/>
            <a:gdLst>
              <a:gd name="connsiteX0" fmla="*/ 0 w 1431636"/>
              <a:gd name="connsiteY0" fmla="*/ 0 h 0"/>
              <a:gd name="connsiteX1" fmla="*/ 1431636 w 1431636"/>
              <a:gd name="connsiteY1" fmla="*/ 0 h 0"/>
              <a:gd name="connsiteX2" fmla="*/ 1431636 w 14316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636">
                <a:moveTo>
                  <a:pt x="0" y="0"/>
                </a:moveTo>
                <a:lnTo>
                  <a:pt x="1431636" y="0"/>
                </a:lnTo>
                <a:lnTo>
                  <a:pt x="14316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 bwMode="auto">
          <a:xfrm>
            <a:off x="7405024" y="1936844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9879959" y="2005253"/>
            <a:ext cx="581891" cy="9236"/>
          </a:xfrm>
          <a:custGeom>
            <a:avLst/>
            <a:gdLst>
              <a:gd name="connsiteX0" fmla="*/ 0 w 581891"/>
              <a:gd name="connsiteY0" fmla="*/ 9236 h 9236"/>
              <a:gd name="connsiteX1" fmla="*/ 581891 w 581891"/>
              <a:gd name="connsiteY1" fmla="*/ 0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1891" h="9236">
                <a:moveTo>
                  <a:pt x="0" y="9236"/>
                </a:moveTo>
                <a:lnTo>
                  <a:pt x="581891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 bwMode="auto">
          <a:xfrm>
            <a:off x="9851275" y="195569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52937" y="316349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67" name="Straight Connector 66"/>
          <p:cNvCxnSpPr/>
          <p:nvPr/>
        </p:nvCxnSpPr>
        <p:spPr bwMode="auto">
          <a:xfrm flipV="1">
            <a:off x="817421" y="3222318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Oval 67"/>
          <p:cNvSpPr/>
          <p:nvPr/>
        </p:nvSpPr>
        <p:spPr bwMode="auto">
          <a:xfrm>
            <a:off x="5429157" y="318492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783266" y="319735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2228753" y="320198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4828796" y="319736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82268" y="316696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091139" y="321907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728385" y="318492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75" name="Freeform 74"/>
          <p:cNvSpPr/>
          <p:nvPr/>
        </p:nvSpPr>
        <p:spPr bwMode="auto">
          <a:xfrm>
            <a:off x="2267524" y="2728680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 bwMode="auto">
          <a:xfrm>
            <a:off x="671682" y="3066962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787696" y="282518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78" name="Oval 77"/>
          <p:cNvSpPr/>
          <p:nvPr/>
        </p:nvSpPr>
        <p:spPr bwMode="auto">
          <a:xfrm>
            <a:off x="4111008" y="3088285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827198" y="3228325"/>
            <a:ext cx="1431636" cy="0"/>
          </a:xfrm>
          <a:custGeom>
            <a:avLst/>
            <a:gdLst>
              <a:gd name="connsiteX0" fmla="*/ 0 w 1431636"/>
              <a:gd name="connsiteY0" fmla="*/ 0 h 0"/>
              <a:gd name="connsiteX1" fmla="*/ 1431636 w 1431636"/>
              <a:gd name="connsiteY1" fmla="*/ 0 h 0"/>
              <a:gd name="connsiteX2" fmla="*/ 1431636 w 1431636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1636">
                <a:moveTo>
                  <a:pt x="0" y="0"/>
                </a:moveTo>
                <a:lnTo>
                  <a:pt x="1431636" y="0"/>
                </a:lnTo>
                <a:lnTo>
                  <a:pt x="1431636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 bwMode="auto">
          <a:xfrm>
            <a:off x="1787696" y="3161734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Freeform 81"/>
          <p:cNvSpPr/>
          <p:nvPr/>
        </p:nvSpPr>
        <p:spPr bwMode="auto">
          <a:xfrm>
            <a:off x="2250798" y="3221276"/>
            <a:ext cx="2004265" cy="9236"/>
          </a:xfrm>
          <a:custGeom>
            <a:avLst/>
            <a:gdLst>
              <a:gd name="connsiteX0" fmla="*/ 0 w 581891"/>
              <a:gd name="connsiteY0" fmla="*/ 9236 h 9236"/>
              <a:gd name="connsiteX1" fmla="*/ 581891 w 581891"/>
              <a:gd name="connsiteY1" fmla="*/ 0 h 9236"/>
              <a:gd name="connsiteX0" fmla="*/ 0 w 34444"/>
              <a:gd name="connsiteY0" fmla="*/ 10000 h 10000"/>
              <a:gd name="connsiteX1" fmla="*/ 34444 w 34444"/>
              <a:gd name="connsiteY1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444" h="10000">
                <a:moveTo>
                  <a:pt x="0" y="10000"/>
                </a:moveTo>
                <a:lnTo>
                  <a:pt x="34444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 bwMode="auto">
          <a:xfrm>
            <a:off x="4233947" y="318058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977833" y="313958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 bwMode="auto">
          <a:xfrm flipV="1">
            <a:off x="6442317" y="3198405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>
            <a:off x="11054053" y="316101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6408162" y="317344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7853649" y="317806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10453692" y="317345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07164" y="314304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716035" y="319516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0353281" y="316101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93" name="Freeform 92"/>
          <p:cNvSpPr/>
          <p:nvPr/>
        </p:nvSpPr>
        <p:spPr bwMode="auto">
          <a:xfrm>
            <a:off x="7892420" y="2704767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10698913" y="2784025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98" name="Oval 97"/>
          <p:cNvSpPr/>
          <p:nvPr/>
        </p:nvSpPr>
        <p:spPr bwMode="auto">
          <a:xfrm>
            <a:off x="10698913" y="3120573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442351" y="4276234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124" name="Straight Connector 123"/>
          <p:cNvCxnSpPr/>
          <p:nvPr/>
        </p:nvCxnSpPr>
        <p:spPr bwMode="auto">
          <a:xfrm flipV="1">
            <a:off x="906835" y="4335055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Oval 124"/>
          <p:cNvSpPr/>
          <p:nvPr/>
        </p:nvSpPr>
        <p:spPr bwMode="auto">
          <a:xfrm>
            <a:off x="5518571" y="429766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Oval 125"/>
          <p:cNvSpPr/>
          <p:nvPr/>
        </p:nvSpPr>
        <p:spPr bwMode="auto">
          <a:xfrm>
            <a:off x="872680" y="431009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Oval 126"/>
          <p:cNvSpPr/>
          <p:nvPr/>
        </p:nvSpPr>
        <p:spPr bwMode="auto">
          <a:xfrm>
            <a:off x="1727045" y="431471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4327088" y="431010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71682" y="4279697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1589431" y="433181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4226677" y="42976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132" name="Freeform 131"/>
          <p:cNvSpPr/>
          <p:nvPr/>
        </p:nvSpPr>
        <p:spPr bwMode="auto">
          <a:xfrm>
            <a:off x="1765816" y="3841417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 bwMode="auto">
          <a:xfrm>
            <a:off x="3702137" y="4196775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22575" y="4190267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914375" y="3939686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36" name="Freeform 135"/>
          <p:cNvSpPr/>
          <p:nvPr/>
        </p:nvSpPr>
        <p:spPr bwMode="auto">
          <a:xfrm>
            <a:off x="901089" y="4347187"/>
            <a:ext cx="2078182" cy="0"/>
          </a:xfrm>
          <a:custGeom>
            <a:avLst/>
            <a:gdLst>
              <a:gd name="connsiteX0" fmla="*/ 2078182 w 2078182"/>
              <a:gd name="connsiteY0" fmla="*/ 0 h 0"/>
              <a:gd name="connsiteX1" fmla="*/ 0 w 207818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78182">
                <a:moveTo>
                  <a:pt x="2078182" y="0"/>
                </a:move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 bwMode="auto">
          <a:xfrm>
            <a:off x="2979271" y="4347188"/>
            <a:ext cx="895853" cy="0"/>
          </a:xfrm>
          <a:custGeom>
            <a:avLst/>
            <a:gdLst>
              <a:gd name="connsiteX0" fmla="*/ 0 w 2586181"/>
              <a:gd name="connsiteY0" fmla="*/ 9237 h 9237"/>
              <a:gd name="connsiteX1" fmla="*/ 2586181 w 2586181"/>
              <a:gd name="connsiteY1" fmla="*/ 0 h 9237"/>
              <a:gd name="connsiteX0" fmla="*/ 0 w 3464"/>
              <a:gd name="connsiteY0" fmla="*/ 0 h 0"/>
              <a:gd name="connsiteX1" fmla="*/ 3464 w 346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64">
                <a:moveTo>
                  <a:pt x="0" y="0"/>
                </a:moveTo>
                <a:lnTo>
                  <a:pt x="3464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 bwMode="auto">
          <a:xfrm>
            <a:off x="2914375" y="4276234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3823892" y="430227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1037952" y="4306879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141" name="Straight Connector 140"/>
          <p:cNvCxnSpPr/>
          <p:nvPr/>
        </p:nvCxnSpPr>
        <p:spPr bwMode="auto">
          <a:xfrm flipV="1">
            <a:off x="6502436" y="4365700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Oval 141"/>
          <p:cNvSpPr/>
          <p:nvPr/>
        </p:nvSpPr>
        <p:spPr bwMode="auto">
          <a:xfrm>
            <a:off x="11114172" y="432830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Oval 142"/>
          <p:cNvSpPr/>
          <p:nvPr/>
        </p:nvSpPr>
        <p:spPr bwMode="auto">
          <a:xfrm>
            <a:off x="6468281" y="434073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Oval 143"/>
          <p:cNvSpPr/>
          <p:nvPr/>
        </p:nvSpPr>
        <p:spPr bwMode="auto">
          <a:xfrm>
            <a:off x="7322646" y="4345363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Oval 144"/>
          <p:cNvSpPr/>
          <p:nvPr/>
        </p:nvSpPr>
        <p:spPr bwMode="auto">
          <a:xfrm>
            <a:off x="9922689" y="434075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67283" y="431034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7185032" y="43624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9822278" y="432830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149" name="Freeform 148"/>
          <p:cNvSpPr/>
          <p:nvPr/>
        </p:nvSpPr>
        <p:spPr bwMode="auto">
          <a:xfrm>
            <a:off x="7361417" y="3872062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 bwMode="auto">
          <a:xfrm>
            <a:off x="10989394" y="4212107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Oval 150"/>
          <p:cNvSpPr/>
          <p:nvPr/>
        </p:nvSpPr>
        <p:spPr bwMode="auto">
          <a:xfrm>
            <a:off x="7698819" y="4229261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509976" y="397033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54" name="Freeform 153"/>
          <p:cNvSpPr/>
          <p:nvPr/>
        </p:nvSpPr>
        <p:spPr bwMode="auto">
          <a:xfrm>
            <a:off x="8574873" y="4377833"/>
            <a:ext cx="2539922" cy="0"/>
          </a:xfrm>
          <a:custGeom>
            <a:avLst/>
            <a:gdLst>
              <a:gd name="connsiteX0" fmla="*/ 0 w 2586181"/>
              <a:gd name="connsiteY0" fmla="*/ 9237 h 9237"/>
              <a:gd name="connsiteX1" fmla="*/ 2586181 w 2586181"/>
              <a:gd name="connsiteY1" fmla="*/ 0 h 9237"/>
              <a:gd name="connsiteX0" fmla="*/ 0 w 3464"/>
              <a:gd name="connsiteY0" fmla="*/ 0 h 0"/>
              <a:gd name="connsiteX1" fmla="*/ 3464 w 3464"/>
              <a:gd name="connsiteY1" fmla="*/ 0 h 0"/>
              <a:gd name="connsiteX0" fmla="*/ 0 w 28352"/>
              <a:gd name="connsiteY0" fmla="*/ 0 h 0"/>
              <a:gd name="connsiteX1" fmla="*/ 28352 w 28352"/>
              <a:gd name="connsiteY1" fmla="*/ -18472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352">
                <a:moveTo>
                  <a:pt x="0" y="0"/>
                </a:moveTo>
                <a:lnTo>
                  <a:pt x="28352" y="-18472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 bwMode="auto">
          <a:xfrm>
            <a:off x="8509976" y="4306879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7813862" y="4361536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Freeform 156"/>
          <p:cNvSpPr/>
          <p:nvPr/>
        </p:nvSpPr>
        <p:spPr bwMode="auto">
          <a:xfrm>
            <a:off x="7863915" y="4387578"/>
            <a:ext cx="683490" cy="9236"/>
          </a:xfrm>
          <a:custGeom>
            <a:avLst/>
            <a:gdLst>
              <a:gd name="connsiteX0" fmla="*/ 0 w 692727"/>
              <a:gd name="connsiteY0" fmla="*/ 0 h 18473"/>
              <a:gd name="connsiteX1" fmla="*/ 692727 w 692727"/>
              <a:gd name="connsiteY1" fmla="*/ 18473 h 18473"/>
              <a:gd name="connsiteX0" fmla="*/ 0 w 683490"/>
              <a:gd name="connsiteY0" fmla="*/ 9236 h 9236"/>
              <a:gd name="connsiteX1" fmla="*/ 683490 w 683490"/>
              <a:gd name="connsiteY1" fmla="*/ 0 h 9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3490" h="9236">
                <a:moveTo>
                  <a:pt x="0" y="9236"/>
                </a:moveTo>
                <a:lnTo>
                  <a:pt x="683490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5405581" y="5565285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182" name="Straight Connector 181"/>
          <p:cNvCxnSpPr/>
          <p:nvPr/>
        </p:nvCxnSpPr>
        <p:spPr bwMode="auto">
          <a:xfrm flipV="1">
            <a:off x="870065" y="5624106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Oval 182"/>
          <p:cNvSpPr/>
          <p:nvPr/>
        </p:nvSpPr>
        <p:spPr bwMode="auto">
          <a:xfrm>
            <a:off x="5481801" y="558671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" name="Oval 183"/>
          <p:cNvSpPr/>
          <p:nvPr/>
        </p:nvSpPr>
        <p:spPr bwMode="auto">
          <a:xfrm>
            <a:off x="835910" y="5599145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1690275" y="560376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6" name="Oval 185"/>
          <p:cNvSpPr/>
          <p:nvPr/>
        </p:nvSpPr>
        <p:spPr bwMode="auto">
          <a:xfrm>
            <a:off x="4290318" y="5599157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34912" y="556874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88" name="TextBox 187"/>
          <p:cNvSpPr txBox="1"/>
          <p:nvPr/>
        </p:nvSpPr>
        <p:spPr>
          <a:xfrm>
            <a:off x="1552661" y="562086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189" name="TextBox 188"/>
          <p:cNvSpPr txBox="1"/>
          <p:nvPr/>
        </p:nvSpPr>
        <p:spPr>
          <a:xfrm>
            <a:off x="4189907" y="558671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190" name="Freeform 189"/>
          <p:cNvSpPr/>
          <p:nvPr/>
        </p:nvSpPr>
        <p:spPr bwMode="auto">
          <a:xfrm>
            <a:off x="1729046" y="5130468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 bwMode="auto">
          <a:xfrm>
            <a:off x="2066448" y="5487667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850069" y="5599145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95" name="Oval 194"/>
          <p:cNvSpPr/>
          <p:nvPr/>
        </p:nvSpPr>
        <p:spPr bwMode="auto">
          <a:xfrm>
            <a:off x="3942145" y="5555780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2181491" y="561994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2826869" y="5578289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2702091" y="5449179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Freeform 199"/>
          <p:cNvSpPr/>
          <p:nvPr/>
        </p:nvSpPr>
        <p:spPr bwMode="auto">
          <a:xfrm>
            <a:off x="1719371" y="5132614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 bwMode="auto">
          <a:xfrm>
            <a:off x="2870319" y="5624560"/>
            <a:ext cx="1459329" cy="9235"/>
          </a:xfrm>
          <a:custGeom>
            <a:avLst/>
            <a:gdLst>
              <a:gd name="connsiteX0" fmla="*/ 0 w 1662546"/>
              <a:gd name="connsiteY0" fmla="*/ 9237 h 9237"/>
              <a:gd name="connsiteX1" fmla="*/ 1662546 w 1662546"/>
              <a:gd name="connsiteY1" fmla="*/ 0 h 9237"/>
              <a:gd name="connsiteX0" fmla="*/ 0 w 6833"/>
              <a:gd name="connsiteY0" fmla="*/ 10000 h 10000"/>
              <a:gd name="connsiteX1" fmla="*/ 6833 w 6833"/>
              <a:gd name="connsiteY1" fmla="*/ 0 h 10000"/>
              <a:gd name="connsiteX0" fmla="*/ 0 w 12846"/>
              <a:gd name="connsiteY0" fmla="*/ 0 h 9998"/>
              <a:gd name="connsiteX1" fmla="*/ 12846 w 12846"/>
              <a:gd name="connsiteY1" fmla="*/ 9998 h 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46" h="9998">
                <a:moveTo>
                  <a:pt x="0" y="0"/>
                </a:moveTo>
                <a:lnTo>
                  <a:pt x="12846" y="9998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 bwMode="auto">
          <a:xfrm>
            <a:off x="1711402" y="5637743"/>
            <a:ext cx="535632" cy="1"/>
          </a:xfrm>
          <a:custGeom>
            <a:avLst/>
            <a:gdLst>
              <a:gd name="connsiteX0" fmla="*/ 0 w 1662546"/>
              <a:gd name="connsiteY0" fmla="*/ 9237 h 9237"/>
              <a:gd name="connsiteX1" fmla="*/ 1662546 w 1662546"/>
              <a:gd name="connsiteY1" fmla="*/ 0 h 9237"/>
              <a:gd name="connsiteX0" fmla="*/ 0 w 6833"/>
              <a:gd name="connsiteY0" fmla="*/ 10000 h 10000"/>
              <a:gd name="connsiteX1" fmla="*/ 6833 w 6833"/>
              <a:gd name="connsiteY1" fmla="*/ 0 h 10000"/>
              <a:gd name="connsiteX0" fmla="*/ 0 w 4715"/>
              <a:gd name="connsiteY0" fmla="*/ 1 h 1"/>
              <a:gd name="connsiteX1" fmla="*/ 4715 w 4715"/>
              <a:gd name="connsiteY1" fmla="*/ 0 h 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15" h="1">
                <a:moveTo>
                  <a:pt x="0" y="1"/>
                </a:moveTo>
                <a:lnTo>
                  <a:pt x="4715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11120081" y="552270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n</a:t>
            </a:r>
            <a:endParaRPr lang="en-US" dirty="0"/>
          </a:p>
        </p:txBody>
      </p:sp>
      <p:cxnSp>
        <p:nvCxnSpPr>
          <p:cNvPr id="204" name="Straight Connector 203"/>
          <p:cNvCxnSpPr/>
          <p:nvPr/>
        </p:nvCxnSpPr>
        <p:spPr bwMode="auto">
          <a:xfrm flipV="1">
            <a:off x="6584565" y="5581529"/>
            <a:ext cx="4645891" cy="124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" name="Oval 204"/>
          <p:cNvSpPr/>
          <p:nvPr/>
        </p:nvSpPr>
        <p:spPr bwMode="auto">
          <a:xfrm>
            <a:off x="11196301" y="5544134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6550410" y="5556568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7404775" y="5561192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Oval 207"/>
          <p:cNvSpPr/>
          <p:nvPr/>
        </p:nvSpPr>
        <p:spPr bwMode="auto">
          <a:xfrm>
            <a:off x="10004818" y="555658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349412" y="5526171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10" name="TextBox 209"/>
          <p:cNvSpPr txBox="1"/>
          <p:nvPr/>
        </p:nvSpPr>
        <p:spPr>
          <a:xfrm>
            <a:off x="7267161" y="557828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9904407" y="554413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212" name="Freeform 211"/>
          <p:cNvSpPr/>
          <p:nvPr/>
        </p:nvSpPr>
        <p:spPr bwMode="auto">
          <a:xfrm>
            <a:off x="7443546" y="5087891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 bwMode="auto">
          <a:xfrm>
            <a:off x="9163135" y="5413925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7" name="Oval 216"/>
          <p:cNvSpPr/>
          <p:nvPr/>
        </p:nvSpPr>
        <p:spPr bwMode="auto">
          <a:xfrm>
            <a:off x="9278178" y="5546200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8" name="Oval 217"/>
          <p:cNvSpPr/>
          <p:nvPr/>
        </p:nvSpPr>
        <p:spPr bwMode="auto">
          <a:xfrm>
            <a:off x="9707811" y="5550051"/>
            <a:ext cx="68310" cy="6831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9" name="Oval 218"/>
          <p:cNvSpPr/>
          <p:nvPr/>
        </p:nvSpPr>
        <p:spPr bwMode="auto">
          <a:xfrm>
            <a:off x="9583033" y="5420941"/>
            <a:ext cx="317865" cy="31786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0" name="Freeform 219"/>
          <p:cNvSpPr/>
          <p:nvPr/>
        </p:nvSpPr>
        <p:spPr bwMode="auto">
          <a:xfrm>
            <a:off x="7433871" y="5090037"/>
            <a:ext cx="2595419" cy="503078"/>
          </a:xfrm>
          <a:custGeom>
            <a:avLst/>
            <a:gdLst>
              <a:gd name="connsiteX0" fmla="*/ 0 w 2595419"/>
              <a:gd name="connsiteY0" fmla="*/ 484605 h 503078"/>
              <a:gd name="connsiteX1" fmla="*/ 267855 w 2595419"/>
              <a:gd name="connsiteY1" fmla="*/ 198278 h 503078"/>
              <a:gd name="connsiteX2" fmla="*/ 1062182 w 2595419"/>
              <a:gd name="connsiteY2" fmla="*/ 4314 h 503078"/>
              <a:gd name="connsiteX3" fmla="*/ 1930400 w 2595419"/>
              <a:gd name="connsiteY3" fmla="*/ 78205 h 503078"/>
              <a:gd name="connsiteX4" fmla="*/ 2475346 w 2595419"/>
              <a:gd name="connsiteY4" fmla="*/ 244460 h 503078"/>
              <a:gd name="connsiteX5" fmla="*/ 2595419 w 2595419"/>
              <a:gd name="connsiteY5" fmla="*/ 503078 h 50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419" h="503078">
                <a:moveTo>
                  <a:pt x="0" y="484605"/>
                </a:moveTo>
                <a:cubicBezTo>
                  <a:pt x="45412" y="381465"/>
                  <a:pt x="90825" y="278326"/>
                  <a:pt x="267855" y="198278"/>
                </a:cubicBezTo>
                <a:cubicBezTo>
                  <a:pt x="444885" y="118230"/>
                  <a:pt x="785091" y="24326"/>
                  <a:pt x="1062182" y="4314"/>
                </a:cubicBezTo>
                <a:cubicBezTo>
                  <a:pt x="1339273" y="-15698"/>
                  <a:pt x="1694873" y="38181"/>
                  <a:pt x="1930400" y="78205"/>
                </a:cubicBezTo>
                <a:cubicBezTo>
                  <a:pt x="2165927" y="118229"/>
                  <a:pt x="2364510" y="173648"/>
                  <a:pt x="2475346" y="244460"/>
                </a:cubicBezTo>
                <a:cubicBezTo>
                  <a:pt x="2586182" y="315272"/>
                  <a:pt x="2590800" y="409175"/>
                  <a:pt x="2595419" y="503078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 bwMode="auto">
          <a:xfrm>
            <a:off x="7475886" y="5602658"/>
            <a:ext cx="1828762" cy="18473"/>
          </a:xfrm>
          <a:custGeom>
            <a:avLst/>
            <a:gdLst>
              <a:gd name="connsiteX0" fmla="*/ 0 w 1662546"/>
              <a:gd name="connsiteY0" fmla="*/ 9237 h 9237"/>
              <a:gd name="connsiteX1" fmla="*/ 1662546 w 1662546"/>
              <a:gd name="connsiteY1" fmla="*/ 0 h 9237"/>
              <a:gd name="connsiteX0" fmla="*/ 0 w 6833"/>
              <a:gd name="connsiteY0" fmla="*/ 10000 h 10000"/>
              <a:gd name="connsiteX1" fmla="*/ 6833 w 6833"/>
              <a:gd name="connsiteY1" fmla="*/ 0 h 10000"/>
              <a:gd name="connsiteX0" fmla="*/ 0 w 16098"/>
              <a:gd name="connsiteY0" fmla="*/ 19999 h 19999"/>
              <a:gd name="connsiteX1" fmla="*/ 16098 w 16098"/>
              <a:gd name="connsiteY1" fmla="*/ 0 h 1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098" h="19999">
                <a:moveTo>
                  <a:pt x="0" y="19999"/>
                </a:moveTo>
                <a:lnTo>
                  <a:pt x="16098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TextBox 214"/>
          <p:cNvSpPr txBox="1"/>
          <p:nvPr/>
        </p:nvSpPr>
        <p:spPr>
          <a:xfrm>
            <a:off x="7663307" y="557828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216" name="Oval 215"/>
          <p:cNvSpPr/>
          <p:nvPr/>
        </p:nvSpPr>
        <p:spPr bwMode="auto">
          <a:xfrm>
            <a:off x="7755383" y="5534924"/>
            <a:ext cx="128323" cy="128323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3" name="Freeform 222"/>
          <p:cNvSpPr/>
          <p:nvPr/>
        </p:nvSpPr>
        <p:spPr bwMode="auto">
          <a:xfrm>
            <a:off x="9751581" y="5578290"/>
            <a:ext cx="277029" cy="18472"/>
          </a:xfrm>
          <a:custGeom>
            <a:avLst/>
            <a:gdLst>
              <a:gd name="connsiteX0" fmla="*/ 0 w 1662546"/>
              <a:gd name="connsiteY0" fmla="*/ 9237 h 9237"/>
              <a:gd name="connsiteX1" fmla="*/ 1662546 w 1662546"/>
              <a:gd name="connsiteY1" fmla="*/ 0 h 9237"/>
              <a:gd name="connsiteX0" fmla="*/ 0 w 6833"/>
              <a:gd name="connsiteY0" fmla="*/ 10000 h 10000"/>
              <a:gd name="connsiteX1" fmla="*/ 6833 w 6833"/>
              <a:gd name="connsiteY1" fmla="*/ 0 h 10000"/>
              <a:gd name="connsiteX0" fmla="*/ 0 w 4715"/>
              <a:gd name="connsiteY0" fmla="*/ 1 h 1"/>
              <a:gd name="connsiteX1" fmla="*/ 4715 w 4715"/>
              <a:gd name="connsiteY1" fmla="*/ 0 h 1"/>
              <a:gd name="connsiteX0" fmla="*/ 0 w 5172"/>
              <a:gd name="connsiteY0" fmla="*/ 0 h 184720000"/>
              <a:gd name="connsiteX1" fmla="*/ 5172 w 5172"/>
              <a:gd name="connsiteY1" fmla="*/ 184720000 h 184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72" h="184720000">
                <a:moveTo>
                  <a:pt x="0" y="0"/>
                </a:moveTo>
                <a:lnTo>
                  <a:pt x="5172" y="18472000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1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45" grpId="0" animBg="1"/>
      <p:bldP spid="46" grpId="0" animBg="1"/>
      <p:bldP spid="47" grpId="0" animBg="1"/>
      <p:bldP spid="48" grpId="0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 animBg="1"/>
      <p:bldP spid="58" grpId="0" animBg="1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74" grpId="0"/>
      <p:bldP spid="75" grpId="0" animBg="1"/>
      <p:bldP spid="76" grpId="0" animBg="1"/>
      <p:bldP spid="77" grpId="0"/>
      <p:bldP spid="78" grpId="0" animBg="1"/>
      <p:bldP spid="80" grpId="0" animBg="1"/>
      <p:bldP spid="81" grpId="0" animBg="1"/>
      <p:bldP spid="82" grpId="0" animBg="1"/>
      <p:bldP spid="83" grpId="0" animBg="1"/>
      <p:bldP spid="84" grpId="0"/>
      <p:bldP spid="86" grpId="0" animBg="1"/>
      <p:bldP spid="87" grpId="0" animBg="1"/>
      <p:bldP spid="88" grpId="0" animBg="1"/>
      <p:bldP spid="89" grpId="0" animBg="1"/>
      <p:bldP spid="90" grpId="0"/>
      <p:bldP spid="91" grpId="0"/>
      <p:bldP spid="92" grpId="0"/>
      <p:bldP spid="93" grpId="0" animBg="1"/>
      <p:bldP spid="95" grpId="0"/>
      <p:bldP spid="98" grpId="0" animBg="1"/>
      <p:bldP spid="123" grpId="0"/>
      <p:bldP spid="125" grpId="0" animBg="1"/>
      <p:bldP spid="126" grpId="0" animBg="1"/>
      <p:bldP spid="127" grpId="0" animBg="1"/>
      <p:bldP spid="128" grpId="0" animBg="1"/>
      <p:bldP spid="129" grpId="0"/>
      <p:bldP spid="130" grpId="0"/>
      <p:bldP spid="131" grpId="0"/>
      <p:bldP spid="132" grpId="0" animBg="1"/>
      <p:bldP spid="133" grpId="0" animBg="1"/>
      <p:bldP spid="134" grpId="0" animBg="1"/>
      <p:bldP spid="135" grpId="0"/>
      <p:bldP spid="136" grpId="0" animBg="1"/>
      <p:bldP spid="137" grpId="0" animBg="1"/>
      <p:bldP spid="138" grpId="0" animBg="1"/>
      <p:bldP spid="139" grpId="0" animBg="1"/>
      <p:bldP spid="140" grpId="0"/>
      <p:bldP spid="142" grpId="0" animBg="1"/>
      <p:bldP spid="143" grpId="0" animBg="1"/>
      <p:bldP spid="144" grpId="0" animBg="1"/>
      <p:bldP spid="145" grpId="0" animBg="1"/>
      <p:bldP spid="146" grpId="0"/>
      <p:bldP spid="147" grpId="0"/>
      <p:bldP spid="148" grpId="0"/>
      <p:bldP spid="149" grpId="0" animBg="1"/>
      <p:bldP spid="150" grpId="0" animBg="1"/>
      <p:bldP spid="151" grpId="0" animBg="1"/>
      <p:bldP spid="152" grpId="0"/>
      <p:bldP spid="154" grpId="0" animBg="1"/>
      <p:bldP spid="155" grpId="0" animBg="1"/>
      <p:bldP spid="156" grpId="0" animBg="1"/>
      <p:bldP spid="157" grpId="0" animBg="1"/>
      <p:bldP spid="181" grpId="0"/>
      <p:bldP spid="183" grpId="0" animBg="1"/>
      <p:bldP spid="184" grpId="0" animBg="1"/>
      <p:bldP spid="185" grpId="0" animBg="1"/>
      <p:bldP spid="186" grpId="0" animBg="1"/>
      <p:bldP spid="187" grpId="0"/>
      <p:bldP spid="188" grpId="0"/>
      <p:bldP spid="189" grpId="0"/>
      <p:bldP spid="190" grpId="0" animBg="1"/>
      <p:bldP spid="192" grpId="0" animBg="1"/>
      <p:bldP spid="193" grpId="0"/>
      <p:bldP spid="195" grpId="0" animBg="1"/>
      <p:bldP spid="196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/>
      <p:bldP spid="205" grpId="0" animBg="1"/>
      <p:bldP spid="206" grpId="0" animBg="1"/>
      <p:bldP spid="207" grpId="0" animBg="1"/>
      <p:bldP spid="208" grpId="0" animBg="1"/>
      <p:bldP spid="209" grpId="0"/>
      <p:bldP spid="210" grpId="0"/>
      <p:bldP spid="211" grpId="0"/>
      <p:bldP spid="212" grpId="0" animBg="1"/>
      <p:bldP spid="214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15" grpId="0"/>
      <p:bldP spid="216" grpId="0" animBg="1"/>
      <p:bldP spid="223" grpId="0" animBg="1"/>
    </p:bldLst>
  </p:timing>
</p:sld>
</file>

<file path=ppt/theme/theme1.xml><?xml version="1.0" encoding="utf-8"?>
<a:theme xmlns:a="http://schemas.openxmlformats.org/drawingml/2006/main" name="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6A2F38A-C246-481A-91CD-175ACD8A551B}" vid="{620BED34-B486-439D-B6B4-BACB6ACF8FB7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12281</TotalTime>
  <Words>1720</Words>
  <Application>Microsoft Office PowerPoint</Application>
  <PresentationFormat>Widescreen</PresentationFormat>
  <Paragraphs>346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宋体</vt:lpstr>
      <vt:lpstr>Arial</vt:lpstr>
      <vt:lpstr>Calibri</vt:lpstr>
      <vt:lpstr>Franklin Gothic Medium</vt:lpstr>
      <vt:lpstr>Gill Sans MT</vt:lpstr>
      <vt:lpstr>Times New Roman</vt:lpstr>
      <vt:lpstr>Wingdings</vt:lpstr>
      <vt:lpstr>Theme1</vt:lpstr>
      <vt:lpstr>自定义设计方案</vt:lpstr>
      <vt:lpstr>A Linear-Time Algorithm for Radius-Optimally Augmenting Paths in a Metric Space</vt:lpstr>
      <vt:lpstr>A path graph in a metric space</vt:lpstr>
      <vt:lpstr>The radius-optimally augmenting path problem</vt:lpstr>
      <vt:lpstr>Related work – minimizing the diameter</vt:lpstr>
      <vt:lpstr>Related work – minimizing the diameter (cont.)</vt:lpstr>
      <vt:lpstr>Potential applications</vt:lpstr>
      <vt:lpstr>The diameter vs. the radius</vt:lpstr>
      <vt:lpstr>Overview of our approach</vt:lpstr>
      <vt:lpstr>Other configurations </vt:lpstr>
      <vt:lpstr>Overview of our approach </vt:lpstr>
      <vt:lpstr>Our algorithm</vt:lpstr>
      <vt:lpstr>Configuration: c is in P between v1 and vi</vt:lpstr>
      <vt:lpstr>Configuration: c is in P between v1 and vi</vt:lpstr>
      <vt:lpstr>Configuration: c is in P between v1 and vi</vt:lpstr>
      <vt:lpstr>Configuration: c is on the new edge</vt:lpstr>
      <vt:lpstr>Case 1: v1 and vn are the two farthest vertices</vt:lpstr>
      <vt:lpstr>Case 2: v1 is a farthest vertex and another one is between vi and vj</vt:lpstr>
      <vt:lpstr>Case 3: both farthest vertices are between vi and vj</vt:lpstr>
      <vt:lpstr>Conclusions</vt:lpstr>
      <vt:lpstr>Thank you for your attention!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Haitao Wang</dc:creator>
  <cp:lastModifiedBy>Haitao Wang</cp:lastModifiedBy>
  <cp:revision>972</cp:revision>
  <dcterms:created xsi:type="dcterms:W3CDTF">2016-08-10T22:02:35Z</dcterms:created>
  <dcterms:modified xsi:type="dcterms:W3CDTF">2019-08-21T21:13:02Z</dcterms:modified>
</cp:coreProperties>
</file>