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61" r:id="rId4"/>
    <p:sldId id="296" r:id="rId5"/>
    <p:sldId id="258" r:id="rId6"/>
    <p:sldId id="259" r:id="rId7"/>
    <p:sldId id="262" r:id="rId8"/>
    <p:sldId id="263" r:id="rId9"/>
    <p:sldId id="283" r:id="rId10"/>
    <p:sldId id="297" r:id="rId11"/>
    <p:sldId id="298" r:id="rId12"/>
    <p:sldId id="265" r:id="rId13"/>
    <p:sldId id="269" r:id="rId14"/>
    <p:sldId id="267" r:id="rId15"/>
    <p:sldId id="268" r:id="rId16"/>
    <p:sldId id="272" r:id="rId17"/>
    <p:sldId id="274" r:id="rId18"/>
    <p:sldId id="273" r:id="rId19"/>
    <p:sldId id="277" r:id="rId20"/>
    <p:sldId id="304" r:id="rId21"/>
    <p:sldId id="305" r:id="rId22"/>
    <p:sldId id="282" r:id="rId23"/>
    <p:sldId id="295" r:id="rId24"/>
    <p:sldId id="293" r:id="rId25"/>
    <p:sldId id="294" r:id="rId26"/>
    <p:sldId id="306" r:id="rId27"/>
    <p:sldId id="309" r:id="rId28"/>
    <p:sldId id="26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56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61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9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2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4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8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0.png"/><Relationship Id="rId10" Type="http://schemas.openxmlformats.org/officeDocument/2006/relationships/image" Target="../media/image120.png"/><Relationship Id="rId9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.png"/><Relationship Id="rId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907932"/>
            <a:ext cx="7787239" cy="144193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Multiple</a:t>
            </a:r>
            <a:r>
              <a:rPr lang="en-US" sz="4800" dirty="0"/>
              <a:t> Barriers Coverage Problem in the Plane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345" y="4151116"/>
            <a:ext cx="6815669" cy="166479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Shimin Li and </a:t>
            </a:r>
            <a:r>
              <a:rPr lang="en-US" sz="2800" b="1" dirty="0"/>
              <a:t>Haitao Wang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Utah State </a:t>
            </a:r>
            <a:r>
              <a:rPr lang="en-US" sz="2800" dirty="0" smtClean="0"/>
              <a:t>University</a:t>
            </a:r>
          </a:p>
          <a:p>
            <a:pPr algn="r"/>
            <a:r>
              <a:rPr lang="en-US" sz="2800" dirty="0"/>
              <a:t>WADS 2017, St. John’s, Canada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9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6426" y="1905000"/>
                <a:ext cx="9889435" cy="442746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order preserving </a:t>
                </a:r>
                <a:r>
                  <a:rPr lang="en-US" sz="3200" dirty="0" smtClean="0"/>
                  <a:t>property</a:t>
                </a:r>
              </a:p>
              <a:p>
                <a:pPr lvl="1"/>
                <a:r>
                  <a:rPr lang="en-US" sz="3000" dirty="0" smtClean="0"/>
                  <a:t>There exists an optimal solution in which the sensors have the same order as in the input</a:t>
                </a:r>
              </a:p>
              <a:p>
                <a:r>
                  <a:rPr lang="en-US" sz="3200" dirty="0" smtClean="0"/>
                  <a:t>Find a set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3200" dirty="0" smtClean="0"/>
                  <a:t> of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candidate values </a:t>
                </a:r>
                <a:r>
                  <a:rPr lang="en-US" sz="3200" dirty="0" smtClean="0"/>
                  <a:t>that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3200" dirty="0" smtClean="0"/>
                  <a:t>Find 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smallest feasible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value </a:t>
                </a:r>
                <a:r>
                  <a:rPr lang="en-US" sz="3200" dirty="0"/>
                  <a:t>of </a:t>
                </a:r>
                <a:r>
                  <a:rPr lang="en-US" sz="3200" dirty="0" smtClean="0"/>
                  <a:t>S by using the  </a:t>
                </a:r>
                <a:r>
                  <a:rPr lang="en-US" sz="3200" dirty="0"/>
                  <a:t>decision </a:t>
                </a:r>
                <a:r>
                  <a:rPr lang="en-US" sz="3200" dirty="0" smtClean="0"/>
                  <a:t>algorithm</a:t>
                </a:r>
              </a:p>
              <a:p>
                <a:pPr lvl="1"/>
                <a:r>
                  <a:rPr lang="en-US" sz="3000" dirty="0" smtClean="0"/>
                  <a:t>For example, sort the elements of S, and then binary search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426" y="1905000"/>
                <a:ext cx="9889435" cy="4427468"/>
              </a:xfrm>
              <a:blipFill rotWithShape="0">
                <a:blip r:embed="rId2"/>
                <a:stretch>
                  <a:fillRect l="-1480" t="-1653" r="-2281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6951" y="1550773"/>
                <a:ext cx="10375915" cy="442746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S = </a:t>
                </a:r>
                <a:r>
                  <a:rPr lang="el-GR" sz="3200" dirty="0" smtClean="0"/>
                  <a:t>Ω</a:t>
                </a:r>
                <a:r>
                  <a:rPr lang="en-US" sz="3200" dirty="0" smtClean="0"/>
                  <a:t>(mn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)</a:t>
                </a:r>
              </a:p>
              <a:p>
                <a:pPr lvl="1"/>
                <a:r>
                  <a:rPr lang="en-US" sz="3000" dirty="0" smtClean="0"/>
                  <a:t>Cannot afford to explicitly compute S</a:t>
                </a:r>
              </a:p>
              <a:p>
                <a:r>
                  <a:rPr lang="en-US" sz="3200" dirty="0"/>
                  <a:t>Our </a:t>
                </a:r>
                <a:r>
                  <a:rPr lang="en-US" sz="3200" dirty="0" smtClean="0"/>
                  <a:t>strategy: </a:t>
                </a:r>
                <a:endParaRPr lang="en-US" sz="3200" dirty="0"/>
              </a:p>
              <a:p>
                <a:pPr lvl="1"/>
                <a:r>
                  <a:rPr lang="en-US" sz="3000" dirty="0" smtClean="0"/>
                  <a:t>Implicitly organize the </a:t>
                </a:r>
                <a:r>
                  <a:rPr lang="en-US" sz="3000" dirty="0"/>
                  <a:t>values </a:t>
                </a:r>
                <a:r>
                  <a:rPr lang="en-US" sz="3000" dirty="0" smtClean="0"/>
                  <a:t>of S in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solidFill>
                      <a:srgbClr val="FF0000"/>
                    </a:solidFill>
                  </a:rPr>
                  <a:t>sorted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arrays</a:t>
                </a:r>
              </a:p>
              <a:p>
                <a:pPr lvl="2"/>
                <a:r>
                  <a:rPr lang="en-US" sz="2600" dirty="0" smtClean="0">
                    <a:solidFill>
                      <a:srgbClr val="FF0000"/>
                    </a:solidFill>
                  </a:rPr>
                  <a:t>The main challenge</a:t>
                </a:r>
              </a:p>
              <a:p>
                <a:pPr lvl="2"/>
                <a:r>
                  <a:rPr lang="en-US" sz="2600" dirty="0" smtClean="0">
                    <a:solidFill>
                      <a:srgbClr val="FF0000"/>
                    </a:solidFill>
                  </a:rPr>
                  <a:t>Our main contribution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3000" dirty="0" smtClean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000" dirty="0" smtClean="0"/>
                  <a:t> from the sorted arrays using a matrix searching technique and our decision algorithm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6951" y="1550773"/>
                <a:ext cx="10375915" cy="4427468"/>
              </a:xfrm>
              <a:blipFill rotWithShape="0">
                <a:blip r:embed="rId2"/>
                <a:stretch>
                  <a:fillRect l="-1351" t="-1651" r="-1058" b="-4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90775" y="3381375"/>
            <a:ext cx="9420225" cy="5524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60" y="137838"/>
            <a:ext cx="10871421" cy="1280890"/>
          </a:xfrm>
        </p:spPr>
        <p:txBody>
          <a:bodyPr/>
          <a:lstStyle/>
          <a:p>
            <a:r>
              <a:rPr lang="en-US" dirty="0" smtClean="0"/>
              <a:t>Three Optimal Solution Configurations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36487" y="2239300"/>
            <a:ext cx="3446971" cy="1895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18673" y="2239300"/>
            <a:ext cx="21423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2509" y="1568489"/>
            <a:ext cx="8915400" cy="1941570"/>
          </a:xfrm>
        </p:spPr>
        <p:txBody>
          <a:bodyPr>
            <a:noAutofit/>
          </a:bodyPr>
          <a:lstStyle/>
          <a:p>
            <a:r>
              <a:rPr lang="en-US" sz="3200" dirty="0"/>
              <a:t>Case I: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037536" y="1917240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6460" y="1926840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49042" y="1926840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47839" y="1926840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44641" y="3648061"/>
            <a:ext cx="288343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35268" y="3648061"/>
            <a:ext cx="24906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1253171" y="2958295"/>
            <a:ext cx="8915400" cy="194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Case II: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800330" y="340750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85218" y="3407501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5067" y="340750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79405" y="340750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26833" y="5279266"/>
            <a:ext cx="288343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19335" y="5279266"/>
            <a:ext cx="21423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1215243" y="4590827"/>
            <a:ext cx="8915400" cy="194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Case III: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8274742" y="5038706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879510" y="5048646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72710" y="514127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7790" y="5038706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4171" y="5038706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498271" y="1774698"/>
            <a:ext cx="601458" cy="193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684327" y="1094600"/>
                <a:ext cx="5767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327" y="1094600"/>
                <a:ext cx="576738" cy="769441"/>
              </a:xfrm>
              <a:prstGeom prst="rect">
                <a:avLst/>
              </a:prstGeom>
              <a:blipFill rotWithShape="0">
                <a:blip r:embed="rId2"/>
                <a:stretch>
                  <a:fillRect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H="1">
            <a:off x="10264946" y="4826947"/>
            <a:ext cx="601458" cy="193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51002" y="4146849"/>
                <a:ext cx="5767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002" y="4146849"/>
                <a:ext cx="576738" cy="769441"/>
              </a:xfrm>
              <a:prstGeom prst="rect">
                <a:avLst/>
              </a:prstGeom>
              <a:blipFill>
                <a:blip r:embed="rId9"/>
                <a:stretch>
                  <a:fillRect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8619246" y="3193920"/>
            <a:ext cx="63176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546899" y="2493869"/>
                <a:ext cx="5767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99" y="2493869"/>
                <a:ext cx="57673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5473002" y="4846900"/>
            <a:ext cx="63176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400655" y="4146849"/>
                <a:ext cx="5767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55" y="4146849"/>
                <a:ext cx="57673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4218002" y="1679331"/>
            <a:ext cx="0" cy="8145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377871" y="3159369"/>
            <a:ext cx="0" cy="8145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79405" y="230250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24512" y="37058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2" grpId="0"/>
      <p:bldP spid="34" grpId="0"/>
      <p:bldP spid="42" grpId="0"/>
      <p:bldP spid="44" grpId="0"/>
      <p:bldP spid="46" grpId="0"/>
      <p:bldP spid="51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535" y="261073"/>
            <a:ext cx="8911687" cy="1280890"/>
          </a:xfrm>
        </p:spPr>
        <p:txBody>
          <a:bodyPr/>
          <a:lstStyle/>
          <a:p>
            <a:r>
              <a:rPr lang="en-US" dirty="0"/>
              <a:t>Candidates </a:t>
            </a:r>
            <a:r>
              <a:rPr lang="en-US" dirty="0" smtClean="0"/>
              <a:t>Values: Case III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1232" y="2465583"/>
            <a:ext cx="3411180" cy="683454"/>
            <a:chOff x="2416861" y="5732585"/>
            <a:chExt cx="3411180" cy="68345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08031" y="5732585"/>
              <a:ext cx="312001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16861" y="5769708"/>
                  <a:ext cx="81060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810607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>
          <a:xfrm>
            <a:off x="3573990" y="2162795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76572" y="2162795"/>
            <a:ext cx="152558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7642" y="2162795"/>
            <a:ext cx="1525588" cy="0"/>
          </a:xfrm>
          <a:prstGeom prst="line">
            <a:avLst/>
          </a:prstGeom>
          <a:ln w="762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90224" y="2162795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13554" y="1422603"/>
                <a:ext cx="6783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54" y="1422603"/>
                <a:ext cx="678326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13855" y="1422603"/>
                <a:ext cx="684738" cy="698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855" y="1422603"/>
                <a:ext cx="684738" cy="6987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668092" y="3636117"/>
                <a:ext cx="6339407" cy="19415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92" y="3636117"/>
                <a:ext cx="6339407" cy="1941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550436" y="2455356"/>
            <a:ext cx="3411180" cy="683454"/>
            <a:chOff x="2416861" y="5732585"/>
            <a:chExt cx="3411180" cy="68345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08031" y="5732585"/>
              <a:ext cx="312001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416861" y="5769708"/>
                  <a:ext cx="7272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72725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Connector 18"/>
          <p:cNvCxnSpPr/>
          <p:nvPr/>
        </p:nvCxnSpPr>
        <p:spPr>
          <a:xfrm>
            <a:off x="6136780" y="2465583"/>
            <a:ext cx="1413656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00408" y="4095660"/>
                <a:ext cx="35541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408" y="4095660"/>
                <a:ext cx="355417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446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1656" y="4962920"/>
                <a:ext cx="9468794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-coordinate of sensor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 the input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O(n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800" dirty="0" smtClean="0"/>
                  <a:t>candidate values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</a:t>
                </a:r>
                <a:r>
                  <a:rPr lang="en-US" sz="2800" dirty="0" smtClean="0"/>
                  <a:t>an be implicitly organized into O(n) sorted arrays of O(n) elements each,     Chen et al. 2013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656" y="4962920"/>
                <a:ext cx="9468794" cy="1850571"/>
              </a:xfrm>
              <a:prstGeom prst="rect">
                <a:avLst/>
              </a:prstGeom>
              <a:blipFill rotWithShape="0">
                <a:blip r:embed="rId9"/>
                <a:stretch>
                  <a:fillRect l="-1158" t="-328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9498271" y="1774698"/>
            <a:ext cx="601458" cy="193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58341" y="961703"/>
            <a:ext cx="10312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accent2"/>
                </a:solidFill>
              </a:rPr>
              <a:t>λ</a:t>
            </a:r>
            <a:r>
              <a:rPr lang="en-US" sz="4400" b="1" baseline="-25000" dirty="0" err="1" smtClean="0">
                <a:solidFill>
                  <a:schemeClr val="accent2"/>
                </a:solidFill>
              </a:rPr>
              <a:t>i,j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81788" y="1836862"/>
            <a:ext cx="63176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30318" y="1036007"/>
            <a:ext cx="10312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accent2"/>
                </a:solidFill>
              </a:rPr>
              <a:t>λ</a:t>
            </a:r>
            <a:r>
              <a:rPr lang="en-US" sz="4400" b="1" baseline="-25000" dirty="0" err="1" smtClean="0">
                <a:solidFill>
                  <a:schemeClr val="accent2"/>
                </a:solidFill>
              </a:rPr>
              <a:t>i,j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6549" y="1484952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i+1</a:t>
            </a:r>
            <a:r>
              <a:rPr lang="en-US" sz="3200" dirty="0" smtClean="0"/>
              <a:t>, s</a:t>
            </a:r>
            <a:r>
              <a:rPr lang="en-US" sz="3200" baseline="-25000" dirty="0" smtClean="0"/>
              <a:t>i+2</a:t>
            </a:r>
            <a:r>
              <a:rPr lang="en-US" sz="3200" dirty="0" smtClean="0"/>
              <a:t>, ……, s</a:t>
            </a:r>
            <a:r>
              <a:rPr lang="en-US" sz="3200" baseline="-25000" dirty="0" smtClean="0"/>
              <a:t>j-1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73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1" grpId="0"/>
      <p:bldP spid="22" grpId="0"/>
      <p:bldP spid="2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 </a:t>
            </a:r>
            <a:r>
              <a:rPr lang="en-US" dirty="0" smtClean="0"/>
              <a:t>Values: Case I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41642" y="2643376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44224" y="2643376"/>
            <a:ext cx="152558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55294" y="2643376"/>
            <a:ext cx="1525588" cy="0"/>
          </a:xfrm>
          <a:prstGeom prst="line">
            <a:avLst/>
          </a:prstGeom>
          <a:ln w="762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57876" y="2643376"/>
            <a:ext cx="15255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81206" y="1903184"/>
                <a:ext cx="6783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206" y="1903184"/>
                <a:ext cx="67832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381507" y="1903184"/>
                <a:ext cx="684738" cy="698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07" y="1903184"/>
                <a:ext cx="684738" cy="698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569304" y="3540634"/>
                <a:ext cx="9935308" cy="27534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</a:endParaRPr>
              </a:p>
              <a:p>
                <a:pPr marL="0" indent="0" algn="r">
                  <a:buNone/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3200" dirty="0" smtClean="0"/>
                  <a:t>: </a:t>
                </a:r>
                <a:r>
                  <a:rPr lang="en-US" sz="3200" dirty="0"/>
                  <a:t>the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-coordinate of the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left</a:t>
                </a:r>
                <a:r>
                  <a:rPr lang="en-US" sz="3200" dirty="0"/>
                  <a:t> endpoint of </a:t>
                </a:r>
                <a:r>
                  <a:rPr lang="en-US" sz="3200" dirty="0" smtClean="0"/>
                  <a:t>barrier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04" y="3540634"/>
                <a:ext cx="9935308" cy="2753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830594" y="2906346"/>
            <a:ext cx="3411180" cy="683454"/>
            <a:chOff x="2416861" y="5732585"/>
            <a:chExt cx="3411180" cy="68345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08031" y="5732585"/>
              <a:ext cx="312001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416861" y="5769708"/>
                  <a:ext cx="81060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81060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8219798" y="2896119"/>
            <a:ext cx="3411180" cy="683454"/>
            <a:chOff x="2416861" y="5732585"/>
            <a:chExt cx="3411180" cy="6834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708031" y="5732585"/>
              <a:ext cx="312001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416861" y="5769708"/>
                  <a:ext cx="72725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72725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6806142" y="2906346"/>
            <a:ext cx="1413656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0835" y="2376241"/>
                <a:ext cx="738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35" y="2376241"/>
                <a:ext cx="73872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119458" y="2333412"/>
            <a:ext cx="0" cy="8145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08893" y="5814046"/>
            <a:ext cx="10883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total number of such candidate values is </a:t>
            </a:r>
            <a:r>
              <a:rPr lang="en-US" sz="3600" dirty="0">
                <a:solidFill>
                  <a:srgbClr val="FF0000"/>
                </a:solidFill>
              </a:rPr>
              <a:t>Θ(mn</a:t>
            </a:r>
            <a:r>
              <a:rPr lang="en-US" sz="3600" baseline="30000" dirty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81769" y="1933961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i+1</a:t>
            </a:r>
            <a:r>
              <a:rPr lang="en-US" sz="3200" dirty="0" smtClean="0"/>
              <a:t>, s</a:t>
            </a:r>
            <a:r>
              <a:rPr lang="en-US" sz="3200" baseline="-25000" dirty="0" smtClean="0"/>
              <a:t>i+2</a:t>
            </a:r>
            <a:r>
              <a:rPr lang="en-US" sz="3200" dirty="0" smtClean="0"/>
              <a:t>, ……, s</a:t>
            </a:r>
            <a:r>
              <a:rPr lang="en-US" sz="3200" baseline="-25000" dirty="0" smtClean="0"/>
              <a:t>j-1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952298" y="2266934"/>
            <a:ext cx="601458" cy="193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84345" y="1528243"/>
            <a:ext cx="1464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accent2"/>
                </a:solidFill>
              </a:rPr>
              <a:t>λ</a:t>
            </a:r>
            <a:r>
              <a:rPr lang="en-US" sz="4400" b="1" baseline="-25000" dirty="0" err="1" smtClean="0">
                <a:solidFill>
                  <a:schemeClr val="accent2"/>
                </a:solidFill>
              </a:rPr>
              <a:t>i,j,k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3" grpId="0"/>
      <p:bldP spid="5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 </a:t>
            </a:r>
            <a:r>
              <a:rPr lang="en-US" dirty="0" smtClean="0"/>
              <a:t>Values: Case II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17168" y="1601097"/>
            <a:ext cx="10412882" cy="3577572"/>
          </a:xfrm>
        </p:spPr>
        <p:txBody>
          <a:bodyPr>
            <a:noAutofit/>
          </a:bodyPr>
          <a:lstStyle/>
          <a:p>
            <a:r>
              <a:rPr lang="en-US" sz="3200" dirty="0" smtClean="0"/>
              <a:t>Symmetric to Case I</a:t>
            </a:r>
          </a:p>
          <a:p>
            <a:r>
              <a:rPr lang="en-US" sz="3200" dirty="0" smtClean="0"/>
              <a:t>Our main challenge is on how to organize the </a:t>
            </a:r>
            <a:r>
              <a:rPr lang="en-US" sz="3200" dirty="0">
                <a:solidFill>
                  <a:srgbClr val="FF0000"/>
                </a:solidFill>
              </a:rPr>
              <a:t>Θ(mn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candidate values for these two cases into sorted arrays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Our result: </a:t>
            </a:r>
          </a:p>
          <a:p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O(m log m) </a:t>
            </a:r>
            <a:r>
              <a:rPr lang="en-US" sz="3200" dirty="0" smtClean="0"/>
              <a:t>time, we can implicitly form a set of </a:t>
            </a:r>
            <a:r>
              <a:rPr lang="en-US" sz="3200" dirty="0" smtClean="0">
                <a:solidFill>
                  <a:srgbClr val="FF0000"/>
                </a:solidFill>
              </a:rPr>
              <a:t>O(n) </a:t>
            </a:r>
            <a:r>
              <a:rPr lang="en-US" sz="3200" dirty="0" smtClean="0"/>
              <a:t>sorted arrays of </a:t>
            </a:r>
            <a:r>
              <a:rPr lang="en-US" sz="3200" dirty="0" smtClean="0">
                <a:solidFill>
                  <a:srgbClr val="FF0000"/>
                </a:solidFill>
              </a:rPr>
              <a:t>O(nm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elements each such that </a:t>
            </a:r>
          </a:p>
          <a:p>
            <a:pPr lvl="1"/>
            <a:r>
              <a:rPr lang="en-US" sz="3000" dirty="0" smtClean="0"/>
              <a:t>every candidate value is contained in one of these arrays</a:t>
            </a:r>
          </a:p>
          <a:p>
            <a:pPr lvl="1"/>
            <a:r>
              <a:rPr lang="en-US" sz="3000" dirty="0" smtClean="0"/>
              <a:t>each array element can be computed in </a:t>
            </a:r>
            <a:r>
              <a:rPr lang="en-US" sz="3000" dirty="0" smtClean="0">
                <a:solidFill>
                  <a:srgbClr val="FF0000"/>
                </a:solidFill>
              </a:rPr>
              <a:t>O(log m) </a:t>
            </a:r>
            <a:r>
              <a:rPr lang="en-US" sz="3000" dirty="0" smtClean="0"/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30215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6499" y="1889652"/>
                <a:ext cx="8915400" cy="1782417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for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</a:endParaRPr>
              </a:p>
              <a:p>
                <a:endParaRPr lang="en-US" sz="40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499" y="1889652"/>
                <a:ext cx="8915400" cy="1782417"/>
              </a:xfrm>
              <a:blipFill>
                <a:blip r:embed="rId2"/>
                <a:stretch>
                  <a:fillRect l="-2256" t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83748" y="3862556"/>
                <a:ext cx="7407734" cy="201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48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8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48" y="3862556"/>
                <a:ext cx="7407734" cy="2010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4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74852" y="2095895"/>
                <a:ext cx="5507983" cy="90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852" y="2095895"/>
                <a:ext cx="5507983" cy="900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01618" y="4154629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13852" y="4154629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6086" y="4154628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49799" y="4154627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14908" y="3388455"/>
                <a:ext cx="1371337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08" y="3388455"/>
                <a:ext cx="1371337" cy="766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53563" y="3388455"/>
                <a:ext cx="1371337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563" y="3388455"/>
                <a:ext cx="1371337" cy="766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88488" y="3388455"/>
                <a:ext cx="1371337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88" y="3388455"/>
                <a:ext cx="1371337" cy="766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234892" y="3388455"/>
                <a:ext cx="1292790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892" y="3388455"/>
                <a:ext cx="1292790" cy="76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116245" y="3635584"/>
                <a:ext cx="7473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245" y="3635584"/>
                <a:ext cx="74732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>
          <a:xfrm rot="16200000">
            <a:off x="3866608" y="3761673"/>
            <a:ext cx="252875" cy="1813891"/>
          </a:xfrm>
          <a:prstGeom prst="leftBrace">
            <a:avLst>
              <a:gd name="adj1" fmla="val 71220"/>
              <a:gd name="adj2" fmla="val 50000"/>
            </a:avLst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83317" y="4670598"/>
                <a:ext cx="8194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17" y="4670598"/>
                <a:ext cx="81945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 rot="16200000">
            <a:off x="5680497" y="3761672"/>
            <a:ext cx="252875" cy="1813891"/>
          </a:xfrm>
          <a:prstGeom prst="leftBrace">
            <a:avLst>
              <a:gd name="adj1" fmla="val 71220"/>
              <a:gd name="adj2" fmla="val 50000"/>
            </a:avLst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7206" y="4670597"/>
                <a:ext cx="8194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06" y="4670597"/>
                <a:ext cx="81945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859825" y="4441112"/>
                <a:ext cx="7473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25" y="4441112"/>
                <a:ext cx="74732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66138" y="2047398"/>
                <a:ext cx="6837962" cy="833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38" y="2047398"/>
                <a:ext cx="6837962" cy="833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808528" y="3789532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21818" y="3023358"/>
                <a:ext cx="1286378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818" y="3023358"/>
                <a:ext cx="1286378" cy="766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>
          <a:xfrm rot="16200000">
            <a:off x="8687687" y="3485758"/>
            <a:ext cx="223631" cy="2241273"/>
          </a:xfrm>
          <a:prstGeom prst="leftBrace">
            <a:avLst>
              <a:gd name="adj1" fmla="val 71220"/>
              <a:gd name="adj2" fmla="val 50000"/>
            </a:avLst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176083" y="4668499"/>
                <a:ext cx="10125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083" y="4668499"/>
                <a:ext cx="1012532" cy="646331"/>
              </a:xfrm>
              <a:prstGeom prst="rect">
                <a:avLst/>
              </a:prstGeom>
              <a:blipFill>
                <a:blip r:embed="rId4"/>
                <a:stretch>
                  <a:fillRect r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596302" y="4166591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409592" y="3400417"/>
                <a:ext cx="1281568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592" y="3400417"/>
                <a:ext cx="1281568" cy="766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472638" y="5565982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85928" y="4799808"/>
                <a:ext cx="1281568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28" y="4799808"/>
                <a:ext cx="1281568" cy="76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78934" y="4077006"/>
                <a:ext cx="7473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934" y="4077006"/>
                <a:ext cx="74732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/>
          <p:cNvSpPr/>
          <p:nvPr/>
        </p:nvSpPr>
        <p:spPr>
          <a:xfrm rot="16200000">
            <a:off x="3837151" y="4502344"/>
            <a:ext cx="275814" cy="2764266"/>
          </a:xfrm>
          <a:prstGeom prst="leftBrace">
            <a:avLst>
              <a:gd name="adj1" fmla="val 71220"/>
              <a:gd name="adj2" fmla="val 50000"/>
            </a:avLst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90142" y="5972673"/>
                <a:ext cx="10125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142" y="5972673"/>
                <a:ext cx="1012532" cy="646331"/>
              </a:xfrm>
              <a:prstGeom prst="rect">
                <a:avLst/>
              </a:prstGeom>
              <a:blipFill>
                <a:blip r:embed="rId8"/>
                <a:stretch>
                  <a:fillRect r="-77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277010" y="5121676"/>
            <a:ext cx="168965" cy="188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90300" y="4355502"/>
                <a:ext cx="1783309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300" y="4355502"/>
                <a:ext cx="1783309" cy="7661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7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5" grpId="0" animBg="1"/>
      <p:bldP spid="16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3" y="624110"/>
            <a:ext cx="9667020" cy="128089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Line Constrained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05270" y="2733261"/>
            <a:ext cx="9099342" cy="364765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Time: O((</a:t>
            </a:r>
            <a:r>
              <a:rPr lang="en-US" sz="3200" dirty="0" err="1" smtClean="0">
                <a:solidFill>
                  <a:schemeClr val="tx1"/>
                </a:solidFill>
              </a:rPr>
              <a:t>m+n</a:t>
            </a:r>
            <a:r>
              <a:rPr lang="en-US" sz="3200" dirty="0" smtClean="0">
                <a:solidFill>
                  <a:schemeClr val="tx1"/>
                </a:solidFill>
              </a:rPr>
              <a:t>) log(</a:t>
            </a:r>
            <a:r>
              <a:rPr lang="en-US" sz="3200" dirty="0" err="1" smtClean="0">
                <a:solidFill>
                  <a:schemeClr val="tx1"/>
                </a:solidFill>
              </a:rPr>
              <a:t>m+n</a:t>
            </a:r>
            <a:r>
              <a:rPr lang="en-US" sz="3200" dirty="0" smtClean="0">
                <a:solidFill>
                  <a:schemeClr val="tx1"/>
                </a:solidFill>
              </a:rPr>
              <a:t>))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1147" y="1694624"/>
                <a:ext cx="10072091" cy="272274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Given a </a:t>
                </a:r>
                <a:r>
                  <a:rPr lang="en-US" sz="2400" dirty="0" smtClean="0"/>
                  <a:t>set of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barriers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on a line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sensors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in the plane with sensing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range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We want to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cover all the barriers </a:t>
                </a:r>
                <a:r>
                  <a:rPr lang="en-US" sz="2400" dirty="0"/>
                  <a:t>by moving sensors onto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200" dirty="0" smtClean="0">
                    <a:solidFill>
                      <a:srgbClr val="7030A0"/>
                    </a:solidFill>
                  </a:rPr>
                  <a:t>Sensors must be finally located at L</a:t>
                </a:r>
                <a:endParaRPr lang="en-US" sz="2200" dirty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/>
                  <a:t>The goal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minimizing the maximum </a:t>
                </a:r>
                <a:r>
                  <a:rPr lang="en-US" sz="2400" dirty="0"/>
                  <a:t>moving distance of sensors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1147" y="1694624"/>
                <a:ext cx="10072091" cy="2722749"/>
              </a:xfrm>
              <a:blipFill rotWithShape="0">
                <a:blip r:embed="rId2"/>
                <a:stretch>
                  <a:fillRect l="-847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896398" y="5406096"/>
            <a:ext cx="9608214" cy="646331"/>
            <a:chOff x="1896398" y="5406096"/>
            <a:chExt cx="9608214" cy="646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21169" y="5732585"/>
              <a:ext cx="91834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96398" y="5406096"/>
                  <a:ext cx="5500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398" y="5406096"/>
                  <a:ext cx="550022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/>
          <p:cNvSpPr/>
          <p:nvPr/>
        </p:nvSpPr>
        <p:spPr>
          <a:xfrm>
            <a:off x="2773850" y="4969791"/>
            <a:ext cx="1525588" cy="152558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93912" y="4538968"/>
            <a:ext cx="1525588" cy="152558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40057" y="4132072"/>
            <a:ext cx="1525588" cy="152558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94890" y="5209673"/>
            <a:ext cx="1525588" cy="152558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08244" y="5301762"/>
            <a:ext cx="1525588" cy="152558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58804" y="3996002"/>
            <a:ext cx="1525588" cy="152558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416861" y="5732585"/>
            <a:ext cx="2700262" cy="498788"/>
            <a:chOff x="2416861" y="5732585"/>
            <a:chExt cx="2700262" cy="49878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708031" y="5732585"/>
              <a:ext cx="24090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357473" y="5732585"/>
            <a:ext cx="2406135" cy="461665"/>
            <a:chOff x="5357473" y="5732585"/>
            <a:chExt cx="2406135" cy="46166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621216" y="5732585"/>
              <a:ext cx="21423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8954046" y="5732585"/>
            <a:ext cx="2179946" cy="470715"/>
            <a:chOff x="8954046" y="5732585"/>
            <a:chExt cx="2179946" cy="47071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100038" y="5732585"/>
              <a:ext cx="203395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>
            <a:off x="1771147" y="4834890"/>
            <a:ext cx="1379723" cy="85725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1537 0.1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6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7578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08945 0.064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321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3463 -0.0363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-18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03998 -0.048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4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045E-16 L 0.03086 0.14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583" y="624110"/>
            <a:ext cx="9687029" cy="1280890"/>
          </a:xfrm>
        </p:spPr>
        <p:txBody>
          <a:bodyPr/>
          <a:lstStyle/>
          <a:p>
            <a:r>
              <a:rPr lang="en-US" dirty="0" smtClean="0"/>
              <a:t>The 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408" y="1700784"/>
            <a:ext cx="10041219" cy="23117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</a:t>
            </a:r>
            <a:r>
              <a:rPr lang="en-US" sz="2400" dirty="0" smtClean="0">
                <a:solidFill>
                  <a:srgbClr val="00B050"/>
                </a:solidFill>
              </a:rPr>
              <a:t> barriers </a:t>
            </a:r>
            <a:r>
              <a:rPr lang="en-US" sz="2400" dirty="0" smtClean="0"/>
              <a:t>on L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 sensors </a:t>
            </a:r>
            <a:r>
              <a:rPr lang="en-US" sz="2400" dirty="0" smtClean="0"/>
              <a:t>in the plane, each represented by a horizontal line segment of </a:t>
            </a:r>
            <a:r>
              <a:rPr lang="en-US" sz="2400" dirty="0" smtClean="0">
                <a:solidFill>
                  <a:schemeClr val="accent2"/>
                </a:solidFill>
              </a:rPr>
              <a:t>length 2r </a:t>
            </a:r>
            <a:r>
              <a:rPr lang="en-US" sz="2400" dirty="0"/>
              <a:t>and the sensor is the midpoint of each segment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17583" y="5165310"/>
            <a:ext cx="9815045" cy="646331"/>
            <a:chOff x="1689567" y="5677374"/>
            <a:chExt cx="9815045" cy="646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21169" y="5732585"/>
              <a:ext cx="91834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544877" y="5220521"/>
            <a:ext cx="2700262" cy="498788"/>
            <a:chOff x="2416861" y="5732585"/>
            <a:chExt cx="2700262" cy="4987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708031" y="5732585"/>
              <a:ext cx="24090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485489" y="5220521"/>
            <a:ext cx="2406135" cy="461665"/>
            <a:chOff x="5357473" y="5732585"/>
            <a:chExt cx="2406135" cy="46166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621216" y="5732585"/>
              <a:ext cx="21423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082062" y="5220521"/>
            <a:ext cx="2179946" cy="470715"/>
            <a:chOff x="8954046" y="5732585"/>
            <a:chExt cx="2179946" cy="47071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00038" y="5732585"/>
              <a:ext cx="203395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Connector 23"/>
          <p:cNvCxnSpPr/>
          <p:nvPr/>
        </p:nvCxnSpPr>
        <p:spPr>
          <a:xfrm>
            <a:off x="842017" y="4665278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8786" y="5880354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1479" y="4454966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74946" y="522052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91624" y="581164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363253" y="4555550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11185 0.0821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40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06757 -0.095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47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6784 0.1129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64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03476 -2.59259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375 -0.0849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425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07 0.0969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Decision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75973" y="1570892"/>
                <a:ext cx="9579342" cy="504971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For any given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determine whether we can find a </a:t>
                </a:r>
                <a:r>
                  <a:rPr lang="en-US" sz="3200" dirty="0" smtClean="0"/>
                  <a:t>feasible solution </a:t>
                </a:r>
                <a:r>
                  <a:rPr lang="en-US" sz="3200" dirty="0"/>
                  <a:t>with the maximum moving distance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greater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than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Our result: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A key difference from the line constrained case: </a:t>
                </a:r>
              </a:p>
              <a:p>
                <a:pPr lvl="1"/>
                <a:r>
                  <a:rPr lang="en-US" sz="3000" dirty="0" smtClean="0">
                    <a:solidFill>
                      <a:schemeClr val="tx1"/>
                    </a:solidFill>
                  </a:rPr>
                  <a:t>The order preserving property does not hold</a:t>
                </a:r>
              </a:p>
              <a:p>
                <a:pPr marL="457200" lvl="1" indent="0">
                  <a:buNone/>
                </a:pPr>
                <a:endParaRPr lang="en-US" sz="3000" dirty="0">
                  <a:solidFill>
                    <a:schemeClr val="tx1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5973" y="1570892"/>
                <a:ext cx="9579342" cy="5049715"/>
              </a:xfrm>
              <a:blipFill rotWithShape="0">
                <a:blip r:embed="rId2"/>
                <a:stretch>
                  <a:fillRect l="-1528" t="-1449" r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0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101" y="205108"/>
            <a:ext cx="9670285" cy="1280890"/>
          </a:xfrm>
        </p:spPr>
        <p:txBody>
          <a:bodyPr/>
          <a:lstStyle/>
          <a:p>
            <a:r>
              <a:rPr lang="en-US" dirty="0" smtClean="0"/>
              <a:t>The decision problem: each sensor is allowed to move at most </a:t>
            </a:r>
            <a:r>
              <a:rPr lang="el-GR" dirty="0" smtClean="0"/>
              <a:t>λ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34327" y="4877076"/>
            <a:ext cx="9815045" cy="646331"/>
            <a:chOff x="1689567" y="5677374"/>
            <a:chExt cx="9815045" cy="646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21169" y="5732585"/>
              <a:ext cx="91834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Straight Connector 6"/>
          <p:cNvCxnSpPr/>
          <p:nvPr/>
        </p:nvCxnSpPr>
        <p:spPr>
          <a:xfrm>
            <a:off x="5866888" y="2643375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90519" y="1833610"/>
                <a:ext cx="6783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19" y="1833610"/>
                <a:ext cx="67832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544982" y="2558675"/>
            <a:ext cx="169399" cy="16939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14381" y="1866323"/>
                <a:ext cx="16881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1" y="1866323"/>
                <a:ext cx="168815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17" idx="7"/>
          </p:cNvCxnSpPr>
          <p:nvPr/>
        </p:nvCxnSpPr>
        <p:spPr>
          <a:xfrm flipH="1">
            <a:off x="4907297" y="2643374"/>
            <a:ext cx="1722384" cy="2229022"/>
          </a:xfrm>
          <a:prstGeom prst="straightConnector1">
            <a:avLst/>
          </a:prstGeom>
          <a:ln w="571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38865" y="3205295"/>
                <a:ext cx="5549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865" y="3205295"/>
                <a:ext cx="55496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8" idx="1"/>
          </p:cNvCxnSpPr>
          <p:nvPr/>
        </p:nvCxnSpPr>
        <p:spPr>
          <a:xfrm>
            <a:off x="6629681" y="2643374"/>
            <a:ext cx="1712962" cy="2229022"/>
          </a:xfrm>
          <a:prstGeom prst="straightConnector1">
            <a:avLst/>
          </a:prstGeom>
          <a:ln w="571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86162" y="3259399"/>
                <a:ext cx="5549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162" y="3259399"/>
                <a:ext cx="55496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762706" y="4847588"/>
            <a:ext cx="169399" cy="16939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17835" y="4847588"/>
            <a:ext cx="169399" cy="16939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16101" y="3417296"/>
                <a:ext cx="3263266" cy="1773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Leftmost point: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01" y="3417296"/>
                <a:ext cx="3263266" cy="1773691"/>
              </a:xfrm>
              <a:prstGeom prst="rect">
                <a:avLst/>
              </a:prstGeom>
              <a:blipFill>
                <a:blip r:embed="rId8"/>
                <a:stretch>
                  <a:fillRect l="-5794" t="-5498" r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64042" y="3417297"/>
                <a:ext cx="3485313" cy="1773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Rightmost point: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042" y="3417297"/>
                <a:ext cx="3485313" cy="1773691"/>
              </a:xfrm>
              <a:prstGeom prst="rect">
                <a:avLst/>
              </a:prstGeom>
              <a:blipFill>
                <a:blip r:embed="rId9"/>
                <a:stretch>
                  <a:fillRect l="-5245" t="-5498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rot="16200000">
            <a:off x="6467456" y="3422111"/>
            <a:ext cx="294184" cy="3575973"/>
          </a:xfrm>
          <a:prstGeom prst="leftBrace">
            <a:avLst>
              <a:gd name="adj1" fmla="val 71220"/>
              <a:gd name="adj2" fmla="val 50000"/>
            </a:avLst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885676" y="5418026"/>
                <a:ext cx="58816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The moving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76" y="5418026"/>
                <a:ext cx="5881675" cy="646331"/>
              </a:xfrm>
              <a:prstGeom prst="rect">
                <a:avLst/>
              </a:prstGeom>
              <a:blipFill>
                <a:blip r:embed="rId10"/>
                <a:stretch>
                  <a:fillRect l="-310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18" idx="2"/>
          </p:cNvCxnSpPr>
          <p:nvPr/>
        </p:nvCxnSpPr>
        <p:spPr>
          <a:xfrm flipV="1">
            <a:off x="4932105" y="4932288"/>
            <a:ext cx="3385730" cy="9303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4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820478" y="4231667"/>
            <a:ext cx="2472074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292552" y="423075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884023" y="4230752"/>
            <a:ext cx="9815045" cy="646331"/>
            <a:chOff x="1689567" y="5677374"/>
            <a:chExt cx="9815045" cy="64633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21169" y="5732585"/>
              <a:ext cx="91834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/>
          <p:cNvSpPr/>
          <p:nvPr/>
        </p:nvSpPr>
        <p:spPr>
          <a:xfrm>
            <a:off x="7970646" y="4146052"/>
            <a:ext cx="169399" cy="16939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54839" y="4146052"/>
            <a:ext cx="169399" cy="16939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92622" y="220648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70716" y="2121782"/>
            <a:ext cx="169399" cy="16939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16253" y="1441824"/>
                <a:ext cx="6783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53" y="1441824"/>
                <a:ext cx="67832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040115" y="1474537"/>
                <a:ext cx="16881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15" y="1474537"/>
                <a:ext cx="168815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3" idx="4"/>
            <a:endCxn id="11" idx="7"/>
          </p:cNvCxnSpPr>
          <p:nvPr/>
        </p:nvCxnSpPr>
        <p:spPr>
          <a:xfrm flipH="1">
            <a:off x="5799430" y="2291181"/>
            <a:ext cx="1155986" cy="1879679"/>
          </a:xfrm>
          <a:prstGeom prst="straightConnector1">
            <a:avLst/>
          </a:prstGeom>
          <a:ln w="571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15142" y="2582029"/>
                <a:ext cx="5549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42" y="2582029"/>
                <a:ext cx="55496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10" idx="1"/>
          </p:cNvCxnSpPr>
          <p:nvPr/>
        </p:nvCxnSpPr>
        <p:spPr>
          <a:xfrm>
            <a:off x="6967058" y="2260435"/>
            <a:ext cx="1028396" cy="1910425"/>
          </a:xfrm>
          <a:prstGeom prst="straightConnector1">
            <a:avLst/>
          </a:prstGeom>
          <a:ln w="571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29232" y="2529478"/>
                <a:ext cx="5549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2" y="2529478"/>
                <a:ext cx="55496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53417" y="4532235"/>
                <a:ext cx="3927742" cy="1219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417" y="4532235"/>
                <a:ext cx="3927742" cy="1219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88511" y="4532234"/>
                <a:ext cx="3927742" cy="1219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11" y="4532234"/>
                <a:ext cx="3927742" cy="1219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4716227" y="4150620"/>
            <a:ext cx="169399" cy="16939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28269" y="4146051"/>
            <a:ext cx="169399" cy="16939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5425" y="3461481"/>
                <a:ext cx="6110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25" y="3461481"/>
                <a:ext cx="61100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592167" y="3439603"/>
                <a:ext cx="6879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167" y="3439603"/>
                <a:ext cx="68794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93192" y="2443529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leftmost coverable point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91796" y="2398612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rightmost coverable point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26" idx="2"/>
          </p:cNvCxnSpPr>
          <p:nvPr/>
        </p:nvCxnSpPr>
        <p:spPr>
          <a:xfrm flipH="1">
            <a:off x="9048750" y="2860277"/>
            <a:ext cx="886660" cy="79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2"/>
          </p:cNvCxnSpPr>
          <p:nvPr/>
        </p:nvCxnSpPr>
        <p:spPr>
          <a:xfrm>
            <a:off x="3728603" y="2905194"/>
            <a:ext cx="923779" cy="750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19" grpId="0"/>
      <p:bldP spid="28" grpId="0"/>
      <p:bldP spid="29" grpId="0"/>
      <p:bldP spid="31" grpId="0" animBg="1"/>
      <p:bldP spid="32" grpId="0" animBg="1"/>
      <p:bldP spid="33" grpId="0"/>
      <p:bldP spid="34" grpId="0"/>
      <p:bldP spid="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Our Algorithm: Two </a:t>
            </a:r>
            <a:r>
              <a:rPr lang="en-US" dirty="0"/>
              <a:t>Stages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7923" y="1905000"/>
                <a:ext cx="9086689" cy="4179327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Stage I: Shift each sensor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 its rightmost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/>
                  <a:t>Stage </a:t>
                </a:r>
                <a:r>
                  <a:rPr lang="en-US" sz="3200" dirty="0"/>
                  <a:t>II: </a:t>
                </a:r>
                <a:r>
                  <a:rPr lang="en-US" sz="3200" dirty="0" smtClean="0"/>
                  <a:t>Cover the barriers from left to right using the sensors following two criteria</a:t>
                </a:r>
              </a:p>
              <a:p>
                <a:pPr lvl="1"/>
                <a:r>
                  <a:rPr lang="en-US" sz="3000" dirty="0" smtClean="0"/>
                  <a:t>Do not move any sensor if possible</a:t>
                </a:r>
              </a:p>
              <a:p>
                <a:pPr lvl="1"/>
                <a:r>
                  <a:rPr lang="en-US" sz="3000" dirty="0" smtClean="0"/>
                  <a:t>Otherwise, move </a:t>
                </a:r>
                <a:r>
                  <a:rPr lang="en-US" sz="3000" dirty="0"/>
                  <a:t>the sensors leftwards as little as possible by </a:t>
                </a:r>
                <a:r>
                  <a:rPr lang="en-US" sz="3000" dirty="0">
                    <a:solidFill>
                      <a:schemeClr val="accent2"/>
                    </a:solidFill>
                  </a:rPr>
                  <a:t>the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923" y="1905000"/>
                <a:ext cx="9086689" cy="4179327"/>
              </a:xfrm>
              <a:blipFill rotWithShape="0">
                <a:blip r:embed="rId2"/>
                <a:stretch>
                  <a:fillRect l="-1611" t="-1752" b="-7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0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9118899" y="2800350"/>
            <a:ext cx="0" cy="13889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36468" y="3269716"/>
            <a:ext cx="2458798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28224" y="2800350"/>
            <a:ext cx="0" cy="13889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52743" y="2857500"/>
            <a:ext cx="0" cy="13889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09718" y="2886075"/>
            <a:ext cx="0" cy="13889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85743" y="2857500"/>
            <a:ext cx="0" cy="13889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0046" y="4246486"/>
            <a:ext cx="91834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Stage II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4573" y="4246486"/>
            <a:ext cx="2606077" cy="498788"/>
            <a:chOff x="2416861" y="5732585"/>
            <a:chExt cx="2802375" cy="4987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08031" y="5732585"/>
              <a:ext cx="251120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274338" y="4246486"/>
            <a:ext cx="2406135" cy="461665"/>
            <a:chOff x="5357473" y="5732585"/>
            <a:chExt cx="2406135" cy="46166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21216" y="5732585"/>
              <a:ext cx="21423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>
            <a:off x="2650978" y="344556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86315" y="367594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65867" y="367594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9414306" y="3269715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608032" y="392887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53501" y="3446475"/>
            <a:ext cx="1497477" cy="1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64038" y="3680654"/>
            <a:ext cx="822277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95321" y="3928872"/>
            <a:ext cx="1113726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24516" y="3688518"/>
            <a:ext cx="895735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01042" y="4180349"/>
            <a:ext cx="169399" cy="16939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634154" y="392887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85743" y="3933585"/>
            <a:ext cx="1748411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2925" y="1767254"/>
            <a:ext cx="7537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Sweep all barriers by a point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on L from let to right</a:t>
            </a:r>
          </a:p>
          <a:p>
            <a:r>
              <a:rPr lang="en-US" sz="2400" dirty="0" smtClean="0"/>
              <a:t>Using appropriate sensors to cover the current point p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74079" y="3157347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14450" y="3162060"/>
            <a:ext cx="959629" cy="9765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414306" y="297637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01595" y="2976372"/>
            <a:ext cx="1113726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7400" y="5514975"/>
                <a:ext cx="96750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Time of the decision algorithm: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time if the </a:t>
                </a:r>
                <a:r>
                  <a:rPr lang="en-US" sz="2800" dirty="0" err="1" smtClean="0"/>
                  <a:t>r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 values are already sorted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514975"/>
                <a:ext cx="9675084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134" t="-7051" r="-18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095 -0.002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 -0.00232 L 0.21732 -0.0018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32 -0.00185 L 0.38164 -0.0032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B4BA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5026 0.0027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64 -0.00324 L 0.51185 -0.0009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29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6426" y="1905000"/>
                <a:ext cx="9889435" cy="442746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/>
                  <a:t>: the optimal objective value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baseline="30000" dirty="0"/>
                  <a:t>*</a:t>
                </a:r>
              </a:p>
              <a:p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426" y="1905000"/>
                <a:ext cx="9889435" cy="4427468"/>
              </a:xfrm>
              <a:blipFill rotWithShape="0">
                <a:blip r:embed="rId2"/>
                <a:stretch>
                  <a:fillRect l="-148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4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4000" y="1619250"/>
                <a:ext cx="9889435" cy="442746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The </a:t>
                </a:r>
                <a:r>
                  <a:rPr lang="en-US" sz="3200" dirty="0"/>
                  <a:t>approach </a:t>
                </a:r>
                <a:r>
                  <a:rPr lang="en-US" sz="3200" dirty="0" smtClean="0"/>
                  <a:t>for the line-constrained case does </a:t>
                </a:r>
                <a:r>
                  <a:rPr lang="en-US" sz="3200" dirty="0"/>
                  <a:t>not work here</a:t>
                </a:r>
              </a:p>
              <a:p>
                <a:pPr lvl="1"/>
                <a:r>
                  <a:rPr lang="en-US" sz="3000" dirty="0"/>
                  <a:t>The order preserving property does not </a:t>
                </a:r>
                <a:r>
                  <a:rPr lang="en-US" sz="3000" dirty="0" smtClean="0"/>
                  <a:t>hold</a:t>
                </a:r>
                <a:endParaRPr lang="en-US" sz="3200" dirty="0" smtClean="0"/>
              </a:p>
              <a:p>
                <a:r>
                  <a:rPr lang="en-US" sz="3200" dirty="0" smtClean="0"/>
                  <a:t>Parameterized the decision algorithm</a:t>
                </a:r>
                <a:endParaRPr lang="en-US" sz="32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3200" dirty="0" smtClean="0"/>
                  <a:t>In each step, using the decision algorithm to make the decision</a:t>
                </a:r>
              </a:p>
              <a:p>
                <a:r>
                  <a:rPr lang="en-US" sz="3200" dirty="0" smtClean="0"/>
                  <a:t>Somewhat like parametric search, but no parallel scheme is involved</a:t>
                </a:r>
              </a:p>
              <a:p>
                <a:r>
                  <a:rPr lang="en-US" sz="3200" dirty="0" smtClean="0"/>
                  <a:t>Time: 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pt-BR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pt-BR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⁡⁡ + </m:t>
                    </m:r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𝒏𝒎</m:t>
                    </m:r>
                    <m:func>
                      <m:funcPr>
                        <m:ctrlP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32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pt-BR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000" y="1619250"/>
                <a:ext cx="9889435" cy="4427468"/>
              </a:xfrm>
              <a:blipFill rotWithShape="0">
                <a:blip r:embed="rId2"/>
                <a:stretch>
                  <a:fillRect l="-1480" t="-1653" r="-1788" b="-19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5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910" y="3059579"/>
            <a:ext cx="5821314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n w="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6105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Problem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37360" y="1700784"/>
                <a:ext cx="10151481" cy="231171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barriers </a:t>
                </a:r>
                <a:r>
                  <a:rPr lang="en-US" sz="2400" dirty="0"/>
                  <a:t>are represented by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segments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 sensing range of </a:t>
                </a:r>
                <a:r>
                  <a:rPr lang="en-US" sz="2400" dirty="0" smtClean="0"/>
                  <a:t>a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sensor</a:t>
                </a:r>
                <a:r>
                  <a:rPr lang="en-US" sz="2400" dirty="0"/>
                  <a:t> is </a:t>
                </a:r>
                <a:r>
                  <a:rPr lang="en-US" sz="2400" dirty="0" smtClean="0"/>
                  <a:t>a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horizontal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segment</a:t>
                </a:r>
                <a:r>
                  <a:rPr lang="en-US" sz="24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Try </a:t>
                </a:r>
                <a:r>
                  <a:rPr lang="en-US" sz="2400" dirty="0"/>
                  <a:t>to cover the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 segments by moving the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yellow</a:t>
                </a:r>
                <a:r>
                  <a:rPr lang="en-US" sz="2400" dirty="0"/>
                  <a:t> ones onto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dirty="0" smtClean="0"/>
                  <a:t>goal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minimizing the maximum </a:t>
                </a:r>
                <a:r>
                  <a:rPr lang="en-US" sz="2400" dirty="0"/>
                  <a:t>moving distance of the yellow segments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7360" y="1700784"/>
                <a:ext cx="10151481" cy="2311716"/>
              </a:xfrm>
              <a:blipFill rotWithShape="0">
                <a:blip r:embed="rId2"/>
                <a:stretch>
                  <a:fillRect l="-841" t="-2111" b="-5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17583" y="5165310"/>
            <a:ext cx="9815045" cy="646331"/>
            <a:chOff x="1689567" y="5677374"/>
            <a:chExt cx="9815045" cy="646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21169" y="5732585"/>
              <a:ext cx="91834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544877" y="5220521"/>
            <a:ext cx="2700262" cy="498788"/>
            <a:chOff x="2416861" y="5732585"/>
            <a:chExt cx="2700262" cy="4987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708031" y="5732585"/>
              <a:ext cx="24090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485489" y="5220521"/>
            <a:ext cx="2406135" cy="461665"/>
            <a:chOff x="5357473" y="5732585"/>
            <a:chExt cx="2406135" cy="46166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621216" y="5732585"/>
              <a:ext cx="21423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082062" y="5220521"/>
            <a:ext cx="2179946" cy="470715"/>
            <a:chOff x="8954046" y="5732585"/>
            <a:chExt cx="2179946" cy="47071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00038" y="5732585"/>
              <a:ext cx="203395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Connector 23"/>
          <p:cNvCxnSpPr/>
          <p:nvPr/>
        </p:nvCxnSpPr>
        <p:spPr>
          <a:xfrm>
            <a:off x="842017" y="4665278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8786" y="5880354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1479" y="4454966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74946" y="522052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91624" y="581164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363253" y="4555550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11185 0.082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409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06757 -0.09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47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6784 0.1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6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03476 -2.59259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375 -0.084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425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07 0.096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Line Constrained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9371012" cy="40062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Sensors are all initially given on L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17583" y="5165310"/>
            <a:ext cx="9815045" cy="646331"/>
            <a:chOff x="1689567" y="5677374"/>
            <a:chExt cx="9815045" cy="646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21169" y="5732585"/>
              <a:ext cx="91834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567" y="5677374"/>
                  <a:ext cx="550022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544877" y="5220521"/>
            <a:ext cx="2700262" cy="498788"/>
            <a:chOff x="2416861" y="5732585"/>
            <a:chExt cx="2700262" cy="4987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08031" y="5732585"/>
              <a:ext cx="24090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485489" y="5220521"/>
            <a:ext cx="2406135" cy="461665"/>
            <a:chOff x="5357473" y="5732585"/>
            <a:chExt cx="2406135" cy="46166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21216" y="5732585"/>
              <a:ext cx="21423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082062" y="5220521"/>
            <a:ext cx="2179946" cy="470715"/>
            <a:chOff x="8954046" y="5732585"/>
            <a:chExt cx="2179946" cy="47071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100038" y="5732585"/>
              <a:ext cx="203395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4046" y="5741635"/>
                  <a:ext cx="58945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Connector 15"/>
          <p:cNvCxnSpPr/>
          <p:nvPr/>
        </p:nvCxnSpPr>
        <p:spPr>
          <a:xfrm>
            <a:off x="842017" y="5189974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68311" y="5213448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23644" y="5220239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74946" y="5220521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91624" y="5230962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99765" y="5232364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Works and 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2059350"/>
                <a:ext cx="9675812" cy="420230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The Line Constrained Case</a:t>
                </a:r>
                <a:r>
                  <a:rPr lang="en-US" sz="2400" dirty="0" smtClean="0"/>
                  <a:t>:</a:t>
                </a:r>
              </a:p>
              <a:p>
                <a:pPr lvl="1"/>
                <a:r>
                  <a:rPr lang="en-US" sz="2200" dirty="0" smtClean="0"/>
                  <a:t>O(n</a:t>
                </a:r>
                <a:r>
                  <a:rPr lang="en-US" sz="2200" baseline="30000" dirty="0" smtClean="0"/>
                  <a:t>2</a:t>
                </a:r>
                <a:r>
                  <a:rPr lang="en-US" sz="2200" dirty="0" smtClean="0"/>
                  <a:t>) time for m=1, </a:t>
                </a:r>
                <a:r>
                  <a:rPr lang="en-US" sz="2200" dirty="0" err="1" smtClean="0"/>
                  <a:t>Czyzowicz</a:t>
                </a:r>
                <a:r>
                  <a:rPr lang="en-US" sz="2200" dirty="0" smtClean="0"/>
                  <a:t> et al. 2009</a:t>
                </a:r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 </a:t>
                </a:r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, Chen et al. 2013</a:t>
                </a:r>
                <a:endParaRPr lang="en-US" sz="2200" dirty="0"/>
              </a:p>
              <a:p>
                <a:pPr lvl="1"/>
                <a:r>
                  <a:rPr lang="en-US" sz="2200" dirty="0" smtClean="0"/>
                  <a:t>Our result: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/>
                  <a:t> time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The General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Case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The sensors </a:t>
                </a:r>
                <a:r>
                  <a:rPr lang="en-US" sz="2400" dirty="0" smtClean="0"/>
                  <a:t>are given </a:t>
                </a:r>
                <a:r>
                  <a:rPr lang="en-US" sz="2400" u="sng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the plane 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, Li and Shen, 2015</a:t>
                </a:r>
                <a:endParaRPr lang="en-US" sz="2200" dirty="0"/>
              </a:p>
              <a:p>
                <a:pPr lvl="1"/>
                <a:r>
                  <a:rPr lang="pt-BR" sz="2200" dirty="0"/>
                  <a:t>O</a:t>
                </a:r>
                <a:r>
                  <a:rPr lang="pt-BR" sz="2200" dirty="0" smtClean="0"/>
                  <a:t>ur result: </a:t>
                </a:r>
                <a14:m>
                  <m:oMath xmlns:m="http://schemas.openxmlformats.org/officeDocument/2006/math">
                    <m:r>
                      <a:rPr lang="pt-B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pt-B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pt-BR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pt-BR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t-BR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pt-B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lang="pt-BR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pt-BR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pt-BR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pt-B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⁡⁡ + </m:t>
                    </m:r>
                    <m:r>
                      <a:rPr lang="pt-B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𝒏𝒎</m:t>
                    </m:r>
                    <m:func>
                      <m:funcPr>
                        <m:ctrlPr>
                          <a:rPr lang="pt-BR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2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pt-BR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func>
                    <m:r>
                      <a:rPr lang="pt-B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200" dirty="0" smtClean="0"/>
                  <a:t> time </a:t>
                </a:r>
                <a:r>
                  <a:rPr lang="pt-BR" sz="2200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pt-BR" sz="2200" dirty="0">
                    <a:solidFill>
                      <a:srgbClr val="FF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2059350"/>
                <a:ext cx="9675812" cy="4202303"/>
              </a:xfrm>
              <a:blipFill rotWithShape="0">
                <a:blip r:embed="rId2"/>
                <a:stretch>
                  <a:fillRect l="-882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2287" y="1905000"/>
            <a:ext cx="8818513" cy="4475922"/>
          </a:xfrm>
        </p:spPr>
        <p:txBody>
          <a:bodyPr>
            <a:normAutofit/>
          </a:bodyPr>
          <a:lstStyle/>
          <a:p>
            <a:r>
              <a:rPr lang="en-US" sz="3200" dirty="0"/>
              <a:t>The Line Constrained </a:t>
            </a:r>
            <a:r>
              <a:rPr lang="en-US" sz="3200" dirty="0" smtClean="0"/>
              <a:t>Case</a:t>
            </a:r>
            <a:endParaRPr lang="en-US" sz="3200" dirty="0"/>
          </a:p>
          <a:p>
            <a:pPr lvl="1"/>
            <a:r>
              <a:rPr lang="en-US" sz="2800" dirty="0"/>
              <a:t>The algorithm for the </a:t>
            </a:r>
            <a:r>
              <a:rPr lang="en-US" sz="2800" dirty="0">
                <a:solidFill>
                  <a:srgbClr val="FF0000"/>
                </a:solidFill>
              </a:rPr>
              <a:t>decision</a:t>
            </a:r>
            <a:r>
              <a:rPr lang="en-US" sz="2800" dirty="0"/>
              <a:t> problem</a:t>
            </a:r>
          </a:p>
          <a:p>
            <a:pPr lvl="1"/>
            <a:r>
              <a:rPr lang="en-US" sz="2800" dirty="0"/>
              <a:t>The algorithm for the </a:t>
            </a:r>
            <a:r>
              <a:rPr lang="en-US" sz="2800" dirty="0">
                <a:solidFill>
                  <a:srgbClr val="FF0000"/>
                </a:solidFill>
              </a:rPr>
              <a:t>optimization</a:t>
            </a:r>
            <a:r>
              <a:rPr lang="en-US" sz="2800" dirty="0"/>
              <a:t> problem</a:t>
            </a:r>
          </a:p>
          <a:p>
            <a:endParaRPr lang="en-US" sz="3200" dirty="0"/>
          </a:p>
          <a:p>
            <a:r>
              <a:rPr lang="en-US" sz="3200" dirty="0"/>
              <a:t>The General </a:t>
            </a:r>
            <a:r>
              <a:rPr lang="en-US" sz="3200" dirty="0" smtClean="0"/>
              <a:t>Case</a:t>
            </a:r>
            <a:endParaRPr lang="en-US" sz="3200" dirty="0"/>
          </a:p>
          <a:p>
            <a:pPr lvl="1"/>
            <a:r>
              <a:rPr lang="en-US" sz="2800" dirty="0"/>
              <a:t>The algorithm for the </a:t>
            </a:r>
            <a:r>
              <a:rPr lang="en-US" sz="2800" dirty="0">
                <a:solidFill>
                  <a:srgbClr val="FF0000"/>
                </a:solidFill>
              </a:rPr>
              <a:t>decision</a:t>
            </a:r>
            <a:r>
              <a:rPr lang="en-US" sz="2800" dirty="0"/>
              <a:t> problem</a:t>
            </a:r>
          </a:p>
          <a:p>
            <a:pPr lvl="1"/>
            <a:r>
              <a:rPr lang="en-US" sz="2800" dirty="0"/>
              <a:t>The algorithm for the </a:t>
            </a:r>
            <a:r>
              <a:rPr lang="en-US" sz="2800" dirty="0">
                <a:solidFill>
                  <a:srgbClr val="FF0000"/>
                </a:solidFill>
              </a:rPr>
              <a:t>optimization</a:t>
            </a:r>
            <a:r>
              <a:rPr lang="en-US" sz="2800" dirty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28575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Decision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For any given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, determine whether we can find a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feasible solution </a:t>
                </a:r>
                <a:r>
                  <a:rPr lang="en-US" sz="3200" dirty="0"/>
                  <a:t>with the maximum moving distance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greater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than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Our result: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time</a:t>
                </a:r>
              </a:p>
              <a:p>
                <a:pPr lvl="1"/>
                <a:r>
                  <a:rPr lang="en-US" sz="3200" dirty="0"/>
                  <a:t>A simple greedy Algorithm</a:t>
                </a:r>
              </a:p>
              <a:p>
                <a:pPr lvl="1"/>
                <a:endParaRPr lang="en-US" sz="3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2" t="-1935" r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923" y="1863666"/>
            <a:ext cx="8915400" cy="1941570"/>
          </a:xfrm>
        </p:spPr>
        <p:txBody>
          <a:bodyPr>
            <a:noAutofit/>
          </a:bodyPr>
          <a:lstStyle/>
          <a:p>
            <a:r>
              <a:rPr lang="en-US" sz="3200" dirty="0"/>
              <a:t>Stage I: Shift all sensors </a:t>
            </a:r>
            <a:r>
              <a:rPr lang="en-US" sz="3200" dirty="0">
                <a:solidFill>
                  <a:srgbClr val="FF0000"/>
                </a:solidFill>
              </a:rPr>
              <a:t>rightwards</a:t>
            </a:r>
            <a:r>
              <a:rPr lang="en-US" sz="3200" dirty="0"/>
              <a:t> by </a:t>
            </a:r>
            <a:r>
              <a:rPr lang="en-US" sz="3200" b="1" dirty="0">
                <a:solidFill>
                  <a:srgbClr val="FF0000"/>
                </a:solidFill>
              </a:rPr>
              <a:t>𝜆</a:t>
            </a:r>
          </a:p>
          <a:p>
            <a:r>
              <a:rPr lang="en-US" sz="3200" dirty="0"/>
              <a:t>Stage II: Move the sensors leftwards one by one </a:t>
            </a:r>
            <a:r>
              <a:rPr lang="en-US" sz="3200" dirty="0" smtClean="0"/>
              <a:t>as little as possible to </a:t>
            </a:r>
            <a:r>
              <a:rPr lang="en-US" sz="3200" dirty="0"/>
              <a:t>cover each barrier from left to right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44877" y="5220521"/>
            <a:ext cx="3174605" cy="498788"/>
            <a:chOff x="2416861" y="5732585"/>
            <a:chExt cx="3174605" cy="4987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08031" y="5732585"/>
              <a:ext cx="288343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61" y="5769708"/>
                  <a:ext cx="58233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224642" y="5220521"/>
            <a:ext cx="2406135" cy="461665"/>
            <a:chOff x="5357473" y="5732585"/>
            <a:chExt cx="2406135" cy="46166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21216" y="5732585"/>
              <a:ext cx="214239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73" y="5732585"/>
                  <a:ext cx="5894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>
            <a:off x="725042" y="4512878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782083" y="4722697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80618" y="4763890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112829" y="4512878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941629" y="4830274"/>
            <a:ext cx="152558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85 L 0.16693 -0.00185 " pathEditMode="fixed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6849 -4.44444E-6 " pathEditMode="fixed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6849 -4.44444E-6 " pathEditMode="fixed" rAng="0" ptsTypes="AA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556E-6 L 0.16849 5.55556E-6 " pathEditMode="fixed" rAng="0" ptsTypes="AA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-4.44444E-6 L 0.16849 -4.44444E-6 " pathEditMode="fixed" rAng="0" ptsTypes="AA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49 4.07407E-6 L 0.12956 4.0740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49 -1.85185E-6 L 0.11406 -1.85185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93 -0.00185 L 0.09492 1.85185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6426" y="1905000"/>
                <a:ext cx="9889435" cy="442746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/>
                  <a:t>: the optimal objective value, i.e., the maximum sensor movement in an optimal solution</a:t>
                </a:r>
              </a:p>
              <a:p>
                <a:r>
                  <a:rPr lang="en-US" sz="32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baseline="30000" dirty="0"/>
                  <a:t>*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A value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 smtClean="0"/>
                  <a:t> is called a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feasible value </a:t>
                </a: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baseline="30000" dirty="0" smtClean="0"/>
                  <a:t>*  </a:t>
                </a:r>
                <a:r>
                  <a:rPr lang="en-US" sz="3200" dirty="0" smtClean="0"/>
                  <a:t> </a:t>
                </a:r>
              </a:p>
              <a:p>
                <a:pPr lvl="1"/>
                <a:r>
                  <a:rPr lang="en-US" sz="3000" dirty="0" smtClean="0"/>
                  <a:t>It </a:t>
                </a:r>
                <a:r>
                  <a:rPr lang="en-US" sz="3000" dirty="0"/>
                  <a:t>is possible to cover all barriers by moving sensors with distances at most </a:t>
                </a:r>
                <a:r>
                  <a:rPr lang="el-GR" sz="3000" dirty="0"/>
                  <a:t>λ</a:t>
                </a:r>
                <a:r>
                  <a:rPr lang="en-US" sz="3000" dirty="0"/>
                  <a:t> </a:t>
                </a:r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426" y="1905000"/>
                <a:ext cx="9889435" cy="4427468"/>
              </a:xfrm>
              <a:blipFill rotWithShape="0">
                <a:blip r:embed="rId2"/>
                <a:stretch>
                  <a:fillRect l="-148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3888</TotalTime>
  <Words>723</Words>
  <Application>Microsoft Office PowerPoint</Application>
  <PresentationFormat>Widescreen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Georgia</vt:lpstr>
      <vt:lpstr>Wingdings 3</vt:lpstr>
      <vt:lpstr>Wisp</vt:lpstr>
      <vt:lpstr>Multiple Barriers Coverage Problem in the Plane</vt:lpstr>
      <vt:lpstr>Problem Definition</vt:lpstr>
      <vt:lpstr>Another Problem View</vt:lpstr>
      <vt:lpstr>The Line Constrained Case</vt:lpstr>
      <vt:lpstr>Previous Works and Our Results</vt:lpstr>
      <vt:lpstr>Outline</vt:lpstr>
      <vt:lpstr>The Decision Problem</vt:lpstr>
      <vt:lpstr>Main Idea</vt:lpstr>
      <vt:lpstr>The Optimization Problem</vt:lpstr>
      <vt:lpstr>Main Idea</vt:lpstr>
      <vt:lpstr>The Difficulty</vt:lpstr>
      <vt:lpstr>Three Optimal Solution Configurations</vt:lpstr>
      <vt:lpstr>Candidates Values: Case III</vt:lpstr>
      <vt:lpstr>Candidates Values: Case I</vt:lpstr>
      <vt:lpstr>Candidates Values: Case II</vt:lpstr>
      <vt:lpstr>Observations</vt:lpstr>
      <vt:lpstr>Observations (Cont.)</vt:lpstr>
      <vt:lpstr>Observations (Cont.)</vt:lpstr>
      <vt:lpstr>The Line Constrained Case</vt:lpstr>
      <vt:lpstr>The General Case</vt:lpstr>
      <vt:lpstr>The Decision Problem</vt:lpstr>
      <vt:lpstr>The decision problem: each sensor is allowed to move at most λ</vt:lpstr>
      <vt:lpstr>Notation</vt:lpstr>
      <vt:lpstr>Our Algorithm: Two Stages</vt:lpstr>
      <vt:lpstr>Stage II</vt:lpstr>
      <vt:lpstr>The Optimization Problem</vt:lpstr>
      <vt:lpstr>Main Idea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Shimin Li</dc:creator>
  <cp:lastModifiedBy>Haitao Wang</cp:lastModifiedBy>
  <cp:revision>203</cp:revision>
  <dcterms:created xsi:type="dcterms:W3CDTF">2017-05-12T20:02:48Z</dcterms:created>
  <dcterms:modified xsi:type="dcterms:W3CDTF">2018-05-21T16:47:25Z</dcterms:modified>
</cp:coreProperties>
</file>