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5" r:id="rId2"/>
  </p:sldMasterIdLst>
  <p:notesMasterIdLst>
    <p:notesMasterId r:id="rId27"/>
  </p:notesMasterIdLst>
  <p:sldIdLst>
    <p:sldId id="256" r:id="rId3"/>
    <p:sldId id="296" r:id="rId4"/>
    <p:sldId id="298" r:id="rId5"/>
    <p:sldId id="299" r:id="rId6"/>
    <p:sldId id="300" r:id="rId7"/>
    <p:sldId id="301" r:id="rId8"/>
    <p:sldId id="293" r:id="rId9"/>
    <p:sldId id="304" r:id="rId10"/>
    <p:sldId id="305" r:id="rId11"/>
    <p:sldId id="308" r:id="rId12"/>
    <p:sldId id="309" r:id="rId13"/>
    <p:sldId id="310" r:id="rId14"/>
    <p:sldId id="311" r:id="rId15"/>
    <p:sldId id="312" r:id="rId16"/>
    <p:sldId id="313" r:id="rId17"/>
    <p:sldId id="315" r:id="rId18"/>
    <p:sldId id="316" r:id="rId19"/>
    <p:sldId id="322" r:id="rId20"/>
    <p:sldId id="306" r:id="rId21"/>
    <p:sldId id="307" r:id="rId22"/>
    <p:sldId id="318" r:id="rId23"/>
    <p:sldId id="321" r:id="rId24"/>
    <p:sldId id="319" r:id="rId25"/>
    <p:sldId id="32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9643-811F-4D24-996C-44C324A2C8F6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88AA1-1C47-4AE6-8233-0D644405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7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88AA1-1C47-4AE6-8233-0D64440514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9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88AA1-1C47-4AE6-8233-0D64440514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7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438275"/>
            <a:ext cx="104986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79" y="3886200"/>
            <a:ext cx="85344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152400"/>
            <a:ext cx="2743200" cy="59055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152400"/>
            <a:ext cx="8026400" cy="59055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96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" y="1527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0" y="14970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" y="21367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88" y="14970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088" y="21367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85167" y="61912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4233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0506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4A2D5DE4-0005-4B0E-883A-8DC99FE61B2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2452" y="1290639"/>
            <a:ext cx="10519833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0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0" dirty="0">
                <a:solidFill>
                  <a:srgbClr val="FF0000"/>
                </a:solidFill>
              </a:rPr>
              <a:t>Quickest Visibility Queries </a:t>
            </a:r>
            <a:r>
              <a:rPr lang="en-US" b="0" dirty="0"/>
              <a:t>in Polygonal Domains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29" y="3067050"/>
            <a:ext cx="8534400" cy="2270760"/>
          </a:xfrm>
        </p:spPr>
        <p:txBody>
          <a:bodyPr/>
          <a:lstStyle/>
          <a:p>
            <a:pPr algn="ctr"/>
            <a:r>
              <a:rPr lang="en-US" dirty="0" smtClean="0"/>
              <a:t>Haitao Wang</a:t>
            </a:r>
          </a:p>
          <a:p>
            <a:pPr algn="ctr"/>
            <a:r>
              <a:rPr lang="en-US" dirty="0" smtClean="0"/>
              <a:t>Utah State University</a:t>
            </a:r>
          </a:p>
          <a:p>
            <a:pPr algn="ctr"/>
            <a:r>
              <a:rPr lang="en-US" dirty="0" err="1" smtClean="0"/>
              <a:t>SoCG</a:t>
            </a:r>
            <a:r>
              <a:rPr lang="en-US" dirty="0" smtClean="0"/>
              <a:t> 2017, Brisbane, Australia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" y="152400"/>
            <a:ext cx="10635119" cy="1143000"/>
          </a:xfrm>
        </p:spPr>
        <p:txBody>
          <a:bodyPr/>
          <a:lstStyle/>
          <a:p>
            <a:r>
              <a:rPr lang="en-US" dirty="0" smtClean="0"/>
              <a:t>The Quickest Visibility Queries - </a:t>
            </a:r>
            <a:r>
              <a:rPr lang="en-US" dirty="0"/>
              <a:t>O(h log h log n)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67" y="1374432"/>
            <a:ext cx="8871751" cy="1034950"/>
          </a:xfrm>
        </p:spPr>
        <p:txBody>
          <a:bodyPr/>
          <a:lstStyle/>
          <a:p>
            <a:r>
              <a:rPr lang="en-US" dirty="0" smtClean="0"/>
              <a:t>A preliminary result: </a:t>
            </a:r>
            <a:r>
              <a:rPr lang="en-US" dirty="0" smtClean="0">
                <a:solidFill>
                  <a:srgbClr val="FF0000"/>
                </a:solidFill>
              </a:rPr>
              <a:t>O((</a:t>
            </a:r>
            <a:r>
              <a:rPr lang="en-US" dirty="0" err="1" smtClean="0">
                <a:solidFill>
                  <a:srgbClr val="FF0000"/>
                </a:solidFill>
              </a:rPr>
              <a:t>K+h</a:t>
            </a:r>
            <a:r>
              <a:rPr lang="en-US" dirty="0" smtClean="0">
                <a:solidFill>
                  <a:srgbClr val="FF0000"/>
                </a:solidFill>
              </a:rPr>
              <a:t>) log h log n) </a:t>
            </a:r>
            <a:r>
              <a:rPr lang="en-US" dirty="0" smtClean="0"/>
              <a:t>query time</a:t>
            </a:r>
          </a:p>
          <a:p>
            <a:r>
              <a:rPr lang="en-US" dirty="0" smtClean="0"/>
              <a:t>First, compute Vis(t) and find all </a:t>
            </a:r>
            <a:r>
              <a:rPr lang="en-US" dirty="0" smtClean="0">
                <a:solidFill>
                  <a:srgbClr val="FF0000"/>
                </a:solidFill>
              </a:rPr>
              <a:t>O(K)</a:t>
            </a:r>
            <a:r>
              <a:rPr lang="en-US" dirty="0" smtClean="0"/>
              <a:t> windows</a:t>
            </a:r>
          </a:p>
        </p:txBody>
      </p:sp>
      <p:sp>
        <p:nvSpPr>
          <p:cNvPr id="4" name="Freeform 3"/>
          <p:cNvSpPr/>
          <p:nvPr/>
        </p:nvSpPr>
        <p:spPr bwMode="auto">
          <a:xfrm>
            <a:off x="7750206" y="2725445"/>
            <a:ext cx="4287914" cy="4012706"/>
          </a:xfrm>
          <a:custGeom>
            <a:avLst/>
            <a:gdLst>
              <a:gd name="connsiteX0" fmla="*/ 2112885 w 4287914"/>
              <a:gd name="connsiteY0" fmla="*/ 4012706 h 4012706"/>
              <a:gd name="connsiteX1" fmla="*/ 4101483 w 4287914"/>
              <a:gd name="connsiteY1" fmla="*/ 3710866 h 4012706"/>
              <a:gd name="connsiteX2" fmla="*/ 3675355 w 4287914"/>
              <a:gd name="connsiteY2" fmla="*/ 2254928 h 4012706"/>
              <a:gd name="connsiteX3" fmla="*/ 4287914 w 4287914"/>
              <a:gd name="connsiteY3" fmla="*/ 949910 h 4012706"/>
              <a:gd name="connsiteX4" fmla="*/ 0 w 4287914"/>
              <a:gd name="connsiteY4" fmla="*/ 0 h 4012706"/>
              <a:gd name="connsiteX5" fmla="*/ 985421 w 4287914"/>
              <a:gd name="connsiteY5" fmla="*/ 488272 h 4012706"/>
              <a:gd name="connsiteX6" fmla="*/ 1189608 w 4287914"/>
              <a:gd name="connsiteY6" fmla="*/ 1029809 h 4012706"/>
              <a:gd name="connsiteX7" fmla="*/ 2068497 w 4287914"/>
              <a:gd name="connsiteY7" fmla="*/ 1251751 h 4012706"/>
              <a:gd name="connsiteX8" fmla="*/ 3045041 w 4287914"/>
              <a:gd name="connsiteY8" fmla="*/ 1802167 h 4012706"/>
              <a:gd name="connsiteX9" fmla="*/ 2574524 w 4287914"/>
              <a:gd name="connsiteY9" fmla="*/ 2121763 h 4012706"/>
              <a:gd name="connsiteX10" fmla="*/ 2574524 w 4287914"/>
              <a:gd name="connsiteY10" fmla="*/ 3107184 h 4012706"/>
              <a:gd name="connsiteX11" fmla="*/ 2112885 w 4287914"/>
              <a:gd name="connsiteY11" fmla="*/ 4012706 h 401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7914" h="4012706">
                <a:moveTo>
                  <a:pt x="2112885" y="4012706"/>
                </a:moveTo>
                <a:lnTo>
                  <a:pt x="4101483" y="3710866"/>
                </a:lnTo>
                <a:lnTo>
                  <a:pt x="3675355" y="2254928"/>
                </a:lnTo>
                <a:lnTo>
                  <a:pt x="4287914" y="949910"/>
                </a:lnTo>
                <a:lnTo>
                  <a:pt x="0" y="0"/>
                </a:lnTo>
                <a:lnTo>
                  <a:pt x="985421" y="488272"/>
                </a:lnTo>
                <a:lnTo>
                  <a:pt x="1189608" y="1029809"/>
                </a:lnTo>
                <a:lnTo>
                  <a:pt x="2068497" y="1251751"/>
                </a:lnTo>
                <a:lnTo>
                  <a:pt x="3045041" y="1802167"/>
                </a:lnTo>
                <a:lnTo>
                  <a:pt x="2574524" y="2121763"/>
                </a:lnTo>
                <a:lnTo>
                  <a:pt x="2574524" y="3107184"/>
                </a:lnTo>
                <a:lnTo>
                  <a:pt x="2112885" y="401270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828090" y="2737081"/>
            <a:ext cx="6209212" cy="4018826"/>
          </a:xfrm>
          <a:custGeom>
            <a:avLst/>
            <a:gdLst>
              <a:gd name="connsiteX0" fmla="*/ 1114697 w 4197531"/>
              <a:gd name="connsiteY0" fmla="*/ 2264228 h 4423954"/>
              <a:gd name="connsiteX1" fmla="*/ 182880 w 4197531"/>
              <a:gd name="connsiteY1" fmla="*/ 1706880 h 4423954"/>
              <a:gd name="connsiteX2" fmla="*/ 722811 w 4197531"/>
              <a:gd name="connsiteY2" fmla="*/ 923108 h 4423954"/>
              <a:gd name="connsiteX3" fmla="*/ 34834 w 4197531"/>
              <a:gd name="connsiteY3" fmla="*/ 243840 h 4423954"/>
              <a:gd name="connsiteX4" fmla="*/ 1881051 w 4197531"/>
              <a:gd name="connsiteY4" fmla="*/ 0 h 4423954"/>
              <a:gd name="connsiteX5" fmla="*/ 4032069 w 4197531"/>
              <a:gd name="connsiteY5" fmla="*/ 1471748 h 4423954"/>
              <a:gd name="connsiteX6" fmla="*/ 3274423 w 4197531"/>
              <a:gd name="connsiteY6" fmla="*/ 3074125 h 4423954"/>
              <a:gd name="connsiteX7" fmla="*/ 4197531 w 4197531"/>
              <a:gd name="connsiteY7" fmla="*/ 3483428 h 4423954"/>
              <a:gd name="connsiteX8" fmla="*/ 2795451 w 4197531"/>
              <a:gd name="connsiteY8" fmla="*/ 4423954 h 4423954"/>
              <a:gd name="connsiteX9" fmla="*/ 1663337 w 4197531"/>
              <a:gd name="connsiteY9" fmla="*/ 3448594 h 4423954"/>
              <a:gd name="connsiteX10" fmla="*/ 0 w 4197531"/>
              <a:gd name="connsiteY10" fmla="*/ 3257005 h 4423954"/>
              <a:gd name="connsiteX11" fmla="*/ 2656114 w 4197531"/>
              <a:gd name="connsiteY11" fmla="*/ 2612571 h 4423954"/>
              <a:gd name="connsiteX12" fmla="*/ 2290354 w 4197531"/>
              <a:gd name="connsiteY12" fmla="*/ 1706880 h 4423954"/>
              <a:gd name="connsiteX13" fmla="*/ 1114697 w 4197531"/>
              <a:gd name="connsiteY13" fmla="*/ 2264228 h 4423954"/>
              <a:gd name="connsiteX0" fmla="*/ 1114697 w 7837714"/>
              <a:gd name="connsiteY0" fmla="*/ 2264228 h 4423954"/>
              <a:gd name="connsiteX1" fmla="*/ 182880 w 7837714"/>
              <a:gd name="connsiteY1" fmla="*/ 1706880 h 4423954"/>
              <a:gd name="connsiteX2" fmla="*/ 722811 w 7837714"/>
              <a:gd name="connsiteY2" fmla="*/ 923108 h 4423954"/>
              <a:gd name="connsiteX3" fmla="*/ 34834 w 7837714"/>
              <a:gd name="connsiteY3" fmla="*/ 243840 h 4423954"/>
              <a:gd name="connsiteX4" fmla="*/ 1881051 w 7837714"/>
              <a:gd name="connsiteY4" fmla="*/ 0 h 4423954"/>
              <a:gd name="connsiteX5" fmla="*/ 7837714 w 7837714"/>
              <a:gd name="connsiteY5" fmla="*/ 1628503 h 4423954"/>
              <a:gd name="connsiteX6" fmla="*/ 3274423 w 7837714"/>
              <a:gd name="connsiteY6" fmla="*/ 3074125 h 4423954"/>
              <a:gd name="connsiteX7" fmla="*/ 4197531 w 7837714"/>
              <a:gd name="connsiteY7" fmla="*/ 3483428 h 4423954"/>
              <a:gd name="connsiteX8" fmla="*/ 2795451 w 7837714"/>
              <a:gd name="connsiteY8" fmla="*/ 4423954 h 4423954"/>
              <a:gd name="connsiteX9" fmla="*/ 1663337 w 7837714"/>
              <a:gd name="connsiteY9" fmla="*/ 3448594 h 4423954"/>
              <a:gd name="connsiteX10" fmla="*/ 0 w 7837714"/>
              <a:gd name="connsiteY10" fmla="*/ 3257005 h 4423954"/>
              <a:gd name="connsiteX11" fmla="*/ 2656114 w 7837714"/>
              <a:gd name="connsiteY11" fmla="*/ 2612571 h 4423954"/>
              <a:gd name="connsiteX12" fmla="*/ 2290354 w 7837714"/>
              <a:gd name="connsiteY12" fmla="*/ 1706880 h 4423954"/>
              <a:gd name="connsiteX13" fmla="*/ 1114697 w 7837714"/>
              <a:gd name="connsiteY13" fmla="*/ 2264228 h 4423954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3274423 w 7837714"/>
              <a:gd name="connsiteY6" fmla="*/ 307412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7297783 w 7837714"/>
              <a:gd name="connsiteY6" fmla="*/ 313508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795451 w 8116388"/>
              <a:gd name="connsiteY8" fmla="*/ 4423954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28503 w 8116388"/>
              <a:gd name="connsiteY9" fmla="*/ 4693919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079863 w 8081554"/>
              <a:gd name="connsiteY0" fmla="*/ 2264228 h 4728754"/>
              <a:gd name="connsiteX1" fmla="*/ 148046 w 8081554"/>
              <a:gd name="connsiteY1" fmla="*/ 1706880 h 4728754"/>
              <a:gd name="connsiteX2" fmla="*/ 687977 w 8081554"/>
              <a:gd name="connsiteY2" fmla="*/ 923108 h 4728754"/>
              <a:gd name="connsiteX3" fmla="*/ 0 w 8081554"/>
              <a:gd name="connsiteY3" fmla="*/ 243840 h 4728754"/>
              <a:gd name="connsiteX4" fmla="*/ 1846217 w 8081554"/>
              <a:gd name="connsiteY4" fmla="*/ 0 h 4728754"/>
              <a:gd name="connsiteX5" fmla="*/ 7802880 w 8081554"/>
              <a:gd name="connsiteY5" fmla="*/ 1628503 h 4728754"/>
              <a:gd name="connsiteX6" fmla="*/ 7262949 w 8081554"/>
              <a:gd name="connsiteY6" fmla="*/ 3135085 h 4728754"/>
              <a:gd name="connsiteX7" fmla="*/ 8081554 w 8081554"/>
              <a:gd name="connsiteY7" fmla="*/ 4728754 h 4728754"/>
              <a:gd name="connsiteX8" fmla="*/ 2926080 w 8081554"/>
              <a:gd name="connsiteY8" fmla="*/ 4615543 h 4728754"/>
              <a:gd name="connsiteX9" fmla="*/ 1593669 w 8081554"/>
              <a:gd name="connsiteY9" fmla="*/ 4693919 h 4728754"/>
              <a:gd name="connsiteX10" fmla="*/ 1593668 w 8081554"/>
              <a:gd name="connsiteY10" fmla="*/ 3396343 h 4728754"/>
              <a:gd name="connsiteX11" fmla="*/ 2621280 w 8081554"/>
              <a:gd name="connsiteY11" fmla="*/ 2612571 h 4728754"/>
              <a:gd name="connsiteX12" fmla="*/ 2255520 w 8081554"/>
              <a:gd name="connsiteY12" fmla="*/ 1706880 h 4728754"/>
              <a:gd name="connsiteX13" fmla="*/ 1079863 w 8081554"/>
              <a:gd name="connsiteY13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539931 w 7933508"/>
              <a:gd name="connsiteY2" fmla="*/ 923108 h 4728754"/>
              <a:gd name="connsiteX3" fmla="*/ 1698171 w 7933508"/>
              <a:gd name="connsiteY3" fmla="*/ 0 h 4728754"/>
              <a:gd name="connsiteX4" fmla="*/ 7654834 w 7933508"/>
              <a:gd name="connsiteY4" fmla="*/ 1628503 h 4728754"/>
              <a:gd name="connsiteX5" fmla="*/ 7114903 w 7933508"/>
              <a:gd name="connsiteY5" fmla="*/ 3135085 h 4728754"/>
              <a:gd name="connsiteX6" fmla="*/ 7933508 w 7933508"/>
              <a:gd name="connsiteY6" fmla="*/ 4728754 h 4728754"/>
              <a:gd name="connsiteX7" fmla="*/ 2778034 w 7933508"/>
              <a:gd name="connsiteY7" fmla="*/ 4615543 h 4728754"/>
              <a:gd name="connsiteX8" fmla="*/ 1445623 w 7933508"/>
              <a:gd name="connsiteY8" fmla="*/ 4693919 h 4728754"/>
              <a:gd name="connsiteX9" fmla="*/ 1445622 w 7933508"/>
              <a:gd name="connsiteY9" fmla="*/ 3396343 h 4728754"/>
              <a:gd name="connsiteX10" fmla="*/ 2473234 w 7933508"/>
              <a:gd name="connsiteY10" fmla="*/ 2612571 h 4728754"/>
              <a:gd name="connsiteX11" fmla="*/ 2107474 w 7933508"/>
              <a:gd name="connsiteY11" fmla="*/ 1706880 h 4728754"/>
              <a:gd name="connsiteX12" fmla="*/ 931817 w 7933508"/>
              <a:gd name="connsiteY12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11" fmla="*/ 931817 w 7933508"/>
              <a:gd name="connsiteY11" fmla="*/ 2264228 h 4728754"/>
              <a:gd name="connsiteX0" fmla="*/ 2107474 w 7933508"/>
              <a:gd name="connsiteY0" fmla="*/ 1706880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0" fmla="*/ 661852 w 6487886"/>
              <a:gd name="connsiteY0" fmla="*/ 1706880 h 4728754"/>
              <a:gd name="connsiteX1" fmla="*/ 252549 w 6487886"/>
              <a:gd name="connsiteY1" fmla="*/ 0 h 4728754"/>
              <a:gd name="connsiteX2" fmla="*/ 6209212 w 6487886"/>
              <a:gd name="connsiteY2" fmla="*/ 1628503 h 4728754"/>
              <a:gd name="connsiteX3" fmla="*/ 5669281 w 6487886"/>
              <a:gd name="connsiteY3" fmla="*/ 3135085 h 4728754"/>
              <a:gd name="connsiteX4" fmla="*/ 6487886 w 6487886"/>
              <a:gd name="connsiteY4" fmla="*/ 4728754 h 4728754"/>
              <a:gd name="connsiteX5" fmla="*/ 1332412 w 6487886"/>
              <a:gd name="connsiteY5" fmla="*/ 4615543 h 4728754"/>
              <a:gd name="connsiteX6" fmla="*/ 1 w 6487886"/>
              <a:gd name="connsiteY6" fmla="*/ 4693919 h 4728754"/>
              <a:gd name="connsiteX7" fmla="*/ 0 w 6487886"/>
              <a:gd name="connsiteY7" fmla="*/ 3396343 h 4728754"/>
              <a:gd name="connsiteX8" fmla="*/ 1027612 w 6487886"/>
              <a:gd name="connsiteY8" fmla="*/ 2612571 h 4728754"/>
              <a:gd name="connsiteX9" fmla="*/ 661852 w 6487886"/>
              <a:gd name="connsiteY9" fmla="*/ 1706880 h 4728754"/>
              <a:gd name="connsiteX0" fmla="*/ 661852 w 6487886"/>
              <a:gd name="connsiteY0" fmla="*/ 102761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661852 w 6487886"/>
              <a:gd name="connsiteY9" fmla="*/ 102761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984069 w 648788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7977476"/>
              <a:gd name="connsiteY0" fmla="*/ 905692 h 4049486"/>
              <a:gd name="connsiteX1" fmla="*/ 1907178 w 7977476"/>
              <a:gd name="connsiteY1" fmla="*/ 0 h 4049486"/>
              <a:gd name="connsiteX2" fmla="*/ 6209212 w 7977476"/>
              <a:gd name="connsiteY2" fmla="*/ 949235 h 4049486"/>
              <a:gd name="connsiteX3" fmla="*/ 7977476 w 7977476"/>
              <a:gd name="connsiteY3" fmla="*/ 1932034 h 4049486"/>
              <a:gd name="connsiteX4" fmla="*/ 6487886 w 7977476"/>
              <a:gd name="connsiteY4" fmla="*/ 4049486 h 4049486"/>
              <a:gd name="connsiteX5" fmla="*/ 1332412 w 7977476"/>
              <a:gd name="connsiteY5" fmla="*/ 3936275 h 4049486"/>
              <a:gd name="connsiteX6" fmla="*/ 1 w 7977476"/>
              <a:gd name="connsiteY6" fmla="*/ 4014651 h 4049486"/>
              <a:gd name="connsiteX7" fmla="*/ 0 w 7977476"/>
              <a:gd name="connsiteY7" fmla="*/ 2717075 h 4049486"/>
              <a:gd name="connsiteX8" fmla="*/ 1558835 w 7977476"/>
              <a:gd name="connsiteY8" fmla="*/ 1854926 h 4049486"/>
              <a:gd name="connsiteX9" fmla="*/ 984069 w 797747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598260 w 6487886"/>
              <a:gd name="connsiteY3" fmla="*/ 2242753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1332412 w 6209212"/>
              <a:gd name="connsiteY5" fmla="*/ 3936275 h 4014651"/>
              <a:gd name="connsiteX6" fmla="*/ 1 w 6209212"/>
              <a:gd name="connsiteY6" fmla="*/ 4014651 h 4014651"/>
              <a:gd name="connsiteX7" fmla="*/ 0 w 6209212"/>
              <a:gd name="connsiteY7" fmla="*/ 2717075 h 4014651"/>
              <a:gd name="connsiteX8" fmla="*/ 1558835 w 6209212"/>
              <a:gd name="connsiteY8" fmla="*/ 1854926 h 4014651"/>
              <a:gd name="connsiteX9" fmla="*/ 984069 w 6209212"/>
              <a:gd name="connsiteY9" fmla="*/ 905692 h 4014651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3759794 w 6209212"/>
              <a:gd name="connsiteY5" fmla="*/ 3814640 h 4014651"/>
              <a:gd name="connsiteX6" fmla="*/ 1332412 w 6209212"/>
              <a:gd name="connsiteY6" fmla="*/ 3936275 h 4014651"/>
              <a:gd name="connsiteX7" fmla="*/ 1 w 6209212"/>
              <a:gd name="connsiteY7" fmla="*/ 4014651 h 4014651"/>
              <a:gd name="connsiteX8" fmla="*/ 0 w 6209212"/>
              <a:gd name="connsiteY8" fmla="*/ 2717075 h 4014651"/>
              <a:gd name="connsiteX9" fmla="*/ 1558835 w 6209212"/>
              <a:gd name="connsiteY9" fmla="*/ 1854926 h 4014651"/>
              <a:gd name="connsiteX10" fmla="*/ 984069 w 6209212"/>
              <a:gd name="connsiteY10" fmla="*/ 905692 h 4014651"/>
              <a:gd name="connsiteX0" fmla="*/ 984069 w 6209212"/>
              <a:gd name="connsiteY0" fmla="*/ 905692 h 4018826"/>
              <a:gd name="connsiteX1" fmla="*/ 1907178 w 6209212"/>
              <a:gd name="connsiteY1" fmla="*/ 0 h 4018826"/>
              <a:gd name="connsiteX2" fmla="*/ 6209212 w 6209212"/>
              <a:gd name="connsiteY2" fmla="*/ 949235 h 4018826"/>
              <a:gd name="connsiteX3" fmla="*/ 5598260 w 6209212"/>
              <a:gd name="connsiteY3" fmla="*/ 2242753 h 4018826"/>
              <a:gd name="connsiteX4" fmla="*/ 6017370 w 6209212"/>
              <a:gd name="connsiteY4" fmla="*/ 3694380 h 4018826"/>
              <a:gd name="connsiteX5" fmla="*/ 4097146 w 6209212"/>
              <a:gd name="connsiteY5" fmla="*/ 4018826 h 4018826"/>
              <a:gd name="connsiteX6" fmla="*/ 1332412 w 6209212"/>
              <a:gd name="connsiteY6" fmla="*/ 3936275 h 4018826"/>
              <a:gd name="connsiteX7" fmla="*/ 1 w 6209212"/>
              <a:gd name="connsiteY7" fmla="*/ 4014651 h 4018826"/>
              <a:gd name="connsiteX8" fmla="*/ 0 w 6209212"/>
              <a:gd name="connsiteY8" fmla="*/ 2717075 h 4018826"/>
              <a:gd name="connsiteX9" fmla="*/ 1558835 w 6209212"/>
              <a:gd name="connsiteY9" fmla="*/ 1854926 h 4018826"/>
              <a:gd name="connsiteX10" fmla="*/ 984069 w 6209212"/>
              <a:gd name="connsiteY10" fmla="*/ 905692 h 40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9212" h="4018826">
                <a:moveTo>
                  <a:pt x="984069" y="905692"/>
                </a:moveTo>
                <a:lnTo>
                  <a:pt x="1907178" y="0"/>
                </a:lnTo>
                <a:lnTo>
                  <a:pt x="6209212" y="949235"/>
                </a:lnTo>
                <a:lnTo>
                  <a:pt x="5598260" y="2242753"/>
                </a:lnTo>
                <a:lnTo>
                  <a:pt x="6017370" y="3694380"/>
                </a:lnTo>
                <a:lnTo>
                  <a:pt x="4097146" y="4018826"/>
                </a:lnTo>
                <a:lnTo>
                  <a:pt x="1332412" y="3936275"/>
                </a:lnTo>
                <a:lnTo>
                  <a:pt x="1" y="4014651"/>
                </a:lnTo>
                <a:cubicBezTo>
                  <a:pt x="1" y="3582126"/>
                  <a:pt x="0" y="3149600"/>
                  <a:pt x="0" y="2717075"/>
                </a:cubicBezTo>
                <a:lnTo>
                  <a:pt x="1558835" y="1854926"/>
                </a:lnTo>
                <a:lnTo>
                  <a:pt x="984069" y="905692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8958693" y="3974515"/>
            <a:ext cx="1819824" cy="2173818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9444 w 10000"/>
              <a:gd name="connsiteY4" fmla="*/ 5539 h 10000"/>
              <a:gd name="connsiteX5" fmla="*/ 10000 w 10000"/>
              <a:gd name="connsiteY5" fmla="*/ 1970 h 10000"/>
              <a:gd name="connsiteX6" fmla="*/ 3912 w 10000"/>
              <a:gd name="connsiteY6" fmla="*/ 0 h 10000"/>
              <a:gd name="connsiteX0" fmla="*/ 3912 w 10000"/>
              <a:gd name="connsiteY0" fmla="*/ 0 h 9108"/>
              <a:gd name="connsiteX1" fmla="*/ 4988 w 10000"/>
              <a:gd name="connsiteY1" fmla="*/ 3860 h 9108"/>
              <a:gd name="connsiteX2" fmla="*/ 0 w 10000"/>
              <a:gd name="connsiteY2" fmla="*/ 9108 h 9108"/>
              <a:gd name="connsiteX3" fmla="*/ 5127 w 10000"/>
              <a:gd name="connsiteY3" fmla="*/ 5565 h 9108"/>
              <a:gd name="connsiteX4" fmla="*/ 9444 w 10000"/>
              <a:gd name="connsiteY4" fmla="*/ 5539 h 9108"/>
              <a:gd name="connsiteX5" fmla="*/ 10000 w 10000"/>
              <a:gd name="connsiteY5" fmla="*/ 1970 h 9108"/>
              <a:gd name="connsiteX6" fmla="*/ 3912 w 10000"/>
              <a:gd name="connsiteY6" fmla="*/ 0 h 9108"/>
              <a:gd name="connsiteX0" fmla="*/ 3912 w 10000"/>
              <a:gd name="connsiteY0" fmla="*/ 0 h 10000"/>
              <a:gd name="connsiteX1" fmla="*/ 4988 w 10000"/>
              <a:gd name="connsiteY1" fmla="*/ 4238 h 10000"/>
              <a:gd name="connsiteX2" fmla="*/ 0 w 10000"/>
              <a:gd name="connsiteY2" fmla="*/ 10000 h 10000"/>
              <a:gd name="connsiteX3" fmla="*/ 5127 w 10000"/>
              <a:gd name="connsiteY3" fmla="*/ 6110 h 10000"/>
              <a:gd name="connsiteX4" fmla="*/ 10000 w 10000"/>
              <a:gd name="connsiteY4" fmla="*/ 2163 h 10000"/>
              <a:gd name="connsiteX5" fmla="*/ 3912 w 10000"/>
              <a:gd name="connsiteY5" fmla="*/ 0 h 10000"/>
              <a:gd name="connsiteX0" fmla="*/ 3912 w 7443"/>
              <a:gd name="connsiteY0" fmla="*/ 0 h 10000"/>
              <a:gd name="connsiteX1" fmla="*/ 4988 w 7443"/>
              <a:gd name="connsiteY1" fmla="*/ 4238 h 10000"/>
              <a:gd name="connsiteX2" fmla="*/ 0 w 7443"/>
              <a:gd name="connsiteY2" fmla="*/ 10000 h 10000"/>
              <a:gd name="connsiteX3" fmla="*/ 5127 w 7443"/>
              <a:gd name="connsiteY3" fmla="*/ 6110 h 10000"/>
              <a:gd name="connsiteX4" fmla="*/ 7443 w 7443"/>
              <a:gd name="connsiteY4" fmla="*/ 2353 h 10000"/>
              <a:gd name="connsiteX5" fmla="*/ 3912 w 7443"/>
              <a:gd name="connsiteY5" fmla="*/ 0 h 10000"/>
              <a:gd name="connsiteX0" fmla="*/ 5256 w 10000"/>
              <a:gd name="connsiteY0" fmla="*/ 0 h 10000"/>
              <a:gd name="connsiteX1" fmla="*/ 6702 w 10000"/>
              <a:gd name="connsiteY1" fmla="*/ 4238 h 10000"/>
              <a:gd name="connsiteX2" fmla="*/ 0 w 10000"/>
              <a:gd name="connsiteY2" fmla="*/ 10000 h 10000"/>
              <a:gd name="connsiteX3" fmla="*/ 7801 w 10000"/>
              <a:gd name="connsiteY3" fmla="*/ 7974 h 10000"/>
              <a:gd name="connsiteX4" fmla="*/ 10000 w 10000"/>
              <a:gd name="connsiteY4" fmla="*/ 2353 h 10000"/>
              <a:gd name="connsiteX5" fmla="*/ 5256 w 10000"/>
              <a:gd name="connsiteY5" fmla="*/ 0 h 10000"/>
              <a:gd name="connsiteX0" fmla="*/ 4169 w 8913"/>
              <a:gd name="connsiteY0" fmla="*/ 0 h 9315"/>
              <a:gd name="connsiteX1" fmla="*/ 5615 w 8913"/>
              <a:gd name="connsiteY1" fmla="*/ 4238 h 9315"/>
              <a:gd name="connsiteX2" fmla="*/ 0 w 8913"/>
              <a:gd name="connsiteY2" fmla="*/ 9315 h 9315"/>
              <a:gd name="connsiteX3" fmla="*/ 6714 w 8913"/>
              <a:gd name="connsiteY3" fmla="*/ 7974 h 9315"/>
              <a:gd name="connsiteX4" fmla="*/ 8913 w 8913"/>
              <a:gd name="connsiteY4" fmla="*/ 2353 h 9315"/>
              <a:gd name="connsiteX5" fmla="*/ 4169 w 8913"/>
              <a:gd name="connsiteY5" fmla="*/ 0 h 9315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896 w 10000"/>
              <a:gd name="connsiteY2" fmla="*/ 6710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457 w 10000"/>
              <a:gd name="connsiteY2" fmla="*/ 6996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262 w 10000"/>
              <a:gd name="connsiteY2" fmla="*/ 7118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360 w 10000"/>
              <a:gd name="connsiteY2" fmla="*/ 7037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2043 w 10000"/>
              <a:gd name="connsiteY2" fmla="*/ 5771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4433 w 10000"/>
              <a:gd name="connsiteY2" fmla="*/ 507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8726 w 10000"/>
              <a:gd name="connsiteY6" fmla="*/ 5607 h 10000"/>
              <a:gd name="connsiteX7" fmla="*/ 10000 w 10000"/>
              <a:gd name="connsiteY7" fmla="*/ 2526 h 10000"/>
              <a:gd name="connsiteX8" fmla="*/ 4677 w 10000"/>
              <a:gd name="connsiteY8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7409 w 10000"/>
              <a:gd name="connsiteY6" fmla="*/ 3075 h 10000"/>
              <a:gd name="connsiteX7" fmla="*/ 10000 w 10000"/>
              <a:gd name="connsiteY7" fmla="*/ 2526 h 10000"/>
              <a:gd name="connsiteX8" fmla="*/ 4677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4677" y="0"/>
                </a:moveTo>
                <a:lnTo>
                  <a:pt x="6300" y="4550"/>
                </a:lnTo>
                <a:lnTo>
                  <a:pt x="5116" y="7486"/>
                </a:lnTo>
                <a:lnTo>
                  <a:pt x="2043" y="5771"/>
                </a:lnTo>
                <a:lnTo>
                  <a:pt x="0" y="10000"/>
                </a:lnTo>
                <a:lnTo>
                  <a:pt x="7533" y="8560"/>
                </a:lnTo>
                <a:cubicBezTo>
                  <a:pt x="7492" y="6732"/>
                  <a:pt x="7450" y="4903"/>
                  <a:pt x="7409" y="3075"/>
                </a:cubicBezTo>
                <a:lnTo>
                  <a:pt x="10000" y="2526"/>
                </a:lnTo>
                <a:lnTo>
                  <a:pt x="467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7293715" y="3202989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45953" y="5020677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48719" y="4409490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01922" y="4113725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0992611" y="430702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8939814" y="3755254"/>
            <a:ext cx="870011" cy="239697"/>
          </a:xfrm>
          <a:custGeom>
            <a:avLst/>
            <a:gdLst>
              <a:gd name="connsiteX0" fmla="*/ 870011 w 870011"/>
              <a:gd name="connsiteY0" fmla="*/ 239697 h 239697"/>
              <a:gd name="connsiteX1" fmla="*/ 0 w 870011"/>
              <a:gd name="connsiteY1" fmla="*/ 0 h 2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011" h="239697">
                <a:moveTo>
                  <a:pt x="870011" y="239697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9200051" y="463694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838983" y="2769833"/>
            <a:ext cx="905522" cy="443884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 flipH="1">
            <a:off x="9878135" y="5823093"/>
            <a:ext cx="443931" cy="915058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 flipH="1">
            <a:off x="10322065" y="4524277"/>
            <a:ext cx="456451" cy="305175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92506" y="2586583"/>
            <a:ext cx="6535685" cy="336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800" kern="120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400" kern="1200"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70000"/>
              <a:buFont typeface="Wingdings" pitchFamily="2" charset="2"/>
              <a:buChar char="v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•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O(K h log n/h) </a:t>
            </a:r>
            <a:r>
              <a:rPr lang="en-US" dirty="0" smtClean="0"/>
              <a:t>time, if applied our shortest-path-to-segment queries on each window</a:t>
            </a:r>
          </a:p>
          <a:p>
            <a:r>
              <a:rPr lang="en-US" dirty="0" smtClean="0"/>
              <a:t>Reduce the time to </a:t>
            </a:r>
            <a:r>
              <a:rPr lang="en-US" dirty="0" smtClean="0">
                <a:solidFill>
                  <a:srgbClr val="FF0000"/>
                </a:solidFill>
              </a:rPr>
              <a:t>O((</a:t>
            </a:r>
            <a:r>
              <a:rPr lang="en-US" dirty="0" err="1" smtClean="0">
                <a:solidFill>
                  <a:srgbClr val="FF0000"/>
                </a:solidFill>
              </a:rPr>
              <a:t>K+h</a:t>
            </a:r>
            <a:r>
              <a:rPr lang="en-US" dirty="0" smtClean="0">
                <a:solidFill>
                  <a:srgbClr val="FF0000"/>
                </a:solidFill>
              </a:rPr>
              <a:t>) log h log n)</a:t>
            </a:r>
          </a:p>
          <a:p>
            <a:r>
              <a:rPr lang="en-US" dirty="0" smtClean="0"/>
              <a:t>Goal: find a </a:t>
            </a:r>
            <a:r>
              <a:rPr lang="en-US" dirty="0" smtClean="0">
                <a:solidFill>
                  <a:srgbClr val="FF0000"/>
                </a:solidFill>
              </a:rPr>
              <a:t>closest point q </a:t>
            </a:r>
            <a:r>
              <a:rPr lang="en-US" dirty="0" smtClean="0"/>
              <a:t>in all windows</a:t>
            </a:r>
          </a:p>
          <a:p>
            <a:endParaRPr lang="en-US" dirty="0"/>
          </a:p>
        </p:txBody>
      </p:sp>
      <p:sp>
        <p:nvSpPr>
          <p:cNvPr id="18" name="Freeform 17"/>
          <p:cNvSpPr/>
          <p:nvPr/>
        </p:nvSpPr>
        <p:spPr bwMode="auto">
          <a:xfrm>
            <a:off x="9236993" y="3870663"/>
            <a:ext cx="164459" cy="834591"/>
          </a:xfrm>
          <a:custGeom>
            <a:avLst/>
            <a:gdLst>
              <a:gd name="connsiteX0" fmla="*/ 0 w 115409"/>
              <a:gd name="connsiteY0" fmla="*/ 807868 h 807868"/>
              <a:gd name="connsiteX1" fmla="*/ 115409 w 115409"/>
              <a:gd name="connsiteY1" fmla="*/ 0 h 80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409" h="807868">
                <a:moveTo>
                  <a:pt x="0" y="807868"/>
                </a:moveTo>
                <a:lnTo>
                  <a:pt x="11540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9364958" y="384379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18962" y="35013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162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Extended-windows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05" y="1491448"/>
            <a:ext cx="10295467" cy="1484346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Extended-windows</a:t>
            </a:r>
            <a:r>
              <a:rPr lang="en-US" sz="2400" dirty="0" smtClean="0"/>
              <a:t>: Extend each window to t</a:t>
            </a:r>
          </a:p>
          <a:p>
            <a:r>
              <a:rPr lang="en-US" sz="2400" dirty="0" smtClean="0"/>
              <a:t>q is also the closest point on extended-windows</a:t>
            </a:r>
          </a:p>
          <a:p>
            <a:r>
              <a:rPr lang="en-US" sz="2400" dirty="0" smtClean="0"/>
              <a:t>Assumption: q is not an endpoint of these extended-windows</a:t>
            </a:r>
          </a:p>
          <a:p>
            <a:pPr lvl="1"/>
            <a:r>
              <a:rPr lang="en-US" dirty="0" smtClean="0"/>
              <a:t>Otherwise, find a shortest path from s to each endpoint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1261" y="5916967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822593" y="614442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7546019" y="5149048"/>
            <a:ext cx="1411550" cy="639192"/>
          </a:xfrm>
          <a:custGeom>
            <a:avLst/>
            <a:gdLst>
              <a:gd name="connsiteX0" fmla="*/ 1411550 w 1411550"/>
              <a:gd name="connsiteY0" fmla="*/ 639192 h 639192"/>
              <a:gd name="connsiteX1" fmla="*/ 0 w 1411550"/>
              <a:gd name="connsiteY1" fmla="*/ 0 h 63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1550" h="639192">
                <a:moveTo>
                  <a:pt x="1411550" y="639192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8105312" y="4696287"/>
            <a:ext cx="852257" cy="1074198"/>
          </a:xfrm>
          <a:custGeom>
            <a:avLst/>
            <a:gdLst>
              <a:gd name="connsiteX0" fmla="*/ 852257 w 852257"/>
              <a:gd name="connsiteY0" fmla="*/ 1074198 h 1074198"/>
              <a:gd name="connsiteX1" fmla="*/ 0 w 852257"/>
              <a:gd name="connsiteY1" fmla="*/ 0 h 1074198"/>
              <a:gd name="connsiteX2" fmla="*/ 0 w 852257"/>
              <a:gd name="connsiteY2" fmla="*/ 17755 h 1074198"/>
              <a:gd name="connsiteX3" fmla="*/ 0 w 852257"/>
              <a:gd name="connsiteY3" fmla="*/ 17755 h 107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2257" h="1074198">
                <a:moveTo>
                  <a:pt x="852257" y="1074198"/>
                </a:moveTo>
                <a:lnTo>
                  <a:pt x="0" y="0"/>
                </a:lnTo>
                <a:lnTo>
                  <a:pt x="0" y="17755"/>
                </a:lnTo>
                <a:lnTo>
                  <a:pt x="0" y="1775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8939813" y="4154749"/>
            <a:ext cx="594804" cy="1633491"/>
          </a:xfrm>
          <a:custGeom>
            <a:avLst/>
            <a:gdLst>
              <a:gd name="connsiteX0" fmla="*/ 0 w 594804"/>
              <a:gd name="connsiteY0" fmla="*/ 1633491 h 1633491"/>
              <a:gd name="connsiteX1" fmla="*/ 594804 w 594804"/>
              <a:gd name="connsiteY1" fmla="*/ 0 h 1633491"/>
              <a:gd name="connsiteX2" fmla="*/ 594804 w 594804"/>
              <a:gd name="connsiteY2" fmla="*/ 0 h 163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4804" h="1633491">
                <a:moveTo>
                  <a:pt x="0" y="1633491"/>
                </a:moveTo>
                <a:lnTo>
                  <a:pt x="594804" y="0"/>
                </a:lnTo>
                <a:lnTo>
                  <a:pt x="594804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8957569" y="4341180"/>
            <a:ext cx="1526959" cy="1455938"/>
          </a:xfrm>
          <a:custGeom>
            <a:avLst/>
            <a:gdLst>
              <a:gd name="connsiteX0" fmla="*/ 0 w 1526959"/>
              <a:gd name="connsiteY0" fmla="*/ 1455938 h 1455938"/>
              <a:gd name="connsiteX1" fmla="*/ 1526959 w 1526959"/>
              <a:gd name="connsiteY1" fmla="*/ 0 h 145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26959" h="1455938">
                <a:moveTo>
                  <a:pt x="0" y="1455938"/>
                </a:moveTo>
                <a:lnTo>
                  <a:pt x="1526959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8975324" y="5788240"/>
            <a:ext cx="2982897" cy="55041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8772691" y="5655357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917445" y="57582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0768613" y="6122317"/>
            <a:ext cx="1189608" cy="216339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 flipV="1">
            <a:off x="9916356" y="4343434"/>
            <a:ext cx="568171" cy="548162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 flipV="1">
            <a:off x="9357064" y="4145132"/>
            <a:ext cx="196861" cy="48013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 flipH="1" flipV="1">
            <a:off x="8094128" y="4696286"/>
            <a:ext cx="375169" cy="452761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 flipH="1" flipV="1">
            <a:off x="7563774" y="5149047"/>
            <a:ext cx="541537" cy="24857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55241" y="3294770"/>
            <a:ext cx="6988975" cy="233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800" kern="120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400" kern="1200"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70000"/>
              <a:buFont typeface="Wingdings" pitchFamily="2" charset="2"/>
              <a:buChar char="v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•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Observation</a:t>
            </a:r>
            <a:r>
              <a:rPr lang="en-US" sz="2400" dirty="0" smtClean="0"/>
              <a:t>: if q is on an extended-window w, then </a:t>
            </a:r>
            <a:r>
              <a:rPr lang="el-GR" sz="2400" dirty="0" smtClean="0">
                <a:solidFill>
                  <a:srgbClr val="FF0000"/>
                </a:solidFill>
              </a:rPr>
              <a:t>π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s,q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arrives at q from the </a:t>
            </a:r>
            <a:r>
              <a:rPr lang="en-US" sz="2400" dirty="0" smtClean="0">
                <a:solidFill>
                  <a:srgbClr val="FF0000"/>
                </a:solidFill>
              </a:rPr>
              <a:t>left</a:t>
            </a:r>
            <a:r>
              <a:rPr lang="en-US" sz="2400" dirty="0" smtClean="0"/>
              <a:t> or the</a:t>
            </a:r>
            <a:r>
              <a:rPr lang="en-US" sz="2400" dirty="0" smtClean="0">
                <a:solidFill>
                  <a:srgbClr val="FF0000"/>
                </a:solidFill>
              </a:rPr>
              <a:t> right </a:t>
            </a:r>
            <a:r>
              <a:rPr lang="en-US" sz="2400" dirty="0" smtClean="0"/>
              <a:t>side of w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: The set of points on all extended-windows whose shortest paths are from </a:t>
            </a:r>
            <a:r>
              <a:rPr lang="en-US" sz="2400" dirty="0" smtClean="0">
                <a:solidFill>
                  <a:srgbClr val="FF0000"/>
                </a:solidFill>
              </a:rPr>
              <a:t>the left side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: </a:t>
            </a:r>
            <a:r>
              <a:rPr lang="en-US" sz="2400" dirty="0"/>
              <a:t>a</a:t>
            </a:r>
            <a:r>
              <a:rPr lang="en-US" sz="2400" dirty="0" smtClean="0"/>
              <a:t> closest point in S</a:t>
            </a:r>
            <a:r>
              <a:rPr lang="en-US" sz="2400" baseline="-25000" dirty="0" smtClean="0"/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: a </a:t>
            </a:r>
            <a:r>
              <a:rPr lang="en-US" sz="2400" dirty="0"/>
              <a:t>closest point </a:t>
            </a: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the right side</a:t>
            </a:r>
            <a:endParaRPr lang="en-US" sz="2400" baseline="-25000" dirty="0">
              <a:solidFill>
                <a:srgbClr val="FF0000"/>
              </a:solidFill>
            </a:endParaRPr>
          </a:p>
          <a:p>
            <a:r>
              <a:rPr lang="en-US" sz="2400" dirty="0"/>
              <a:t>q</a:t>
            </a:r>
            <a:r>
              <a:rPr lang="en-US" sz="2400" dirty="0" smtClean="0"/>
              <a:t> is either 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or q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Assume q is q</a:t>
            </a:r>
            <a:r>
              <a:rPr lang="en-US" sz="2400" baseline="-25000" dirty="0" smtClean="0"/>
              <a:t>1</a:t>
            </a:r>
            <a:endParaRPr lang="en-US" sz="2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9448172" y="4234649"/>
            <a:ext cx="34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 bwMode="auto">
          <a:xfrm>
            <a:off x="5877017" y="4234649"/>
            <a:ext cx="3568824" cy="1944209"/>
          </a:xfrm>
          <a:custGeom>
            <a:avLst/>
            <a:gdLst>
              <a:gd name="connsiteX0" fmla="*/ 0 w 3568824"/>
              <a:gd name="connsiteY0" fmla="*/ 1944209 h 1944209"/>
              <a:gd name="connsiteX1" fmla="*/ 1180731 w 3568824"/>
              <a:gd name="connsiteY1" fmla="*/ 701335 h 1944209"/>
              <a:gd name="connsiteX2" fmla="*/ 2459115 w 3568824"/>
              <a:gd name="connsiteY2" fmla="*/ 0 h 1944209"/>
              <a:gd name="connsiteX3" fmla="*/ 3568824 w 3568824"/>
              <a:gd name="connsiteY3" fmla="*/ 159798 h 194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8824" h="1944209">
                <a:moveTo>
                  <a:pt x="0" y="1944209"/>
                </a:moveTo>
                <a:lnTo>
                  <a:pt x="1180731" y="701335"/>
                </a:lnTo>
                <a:lnTo>
                  <a:pt x="2459115" y="0"/>
                </a:lnTo>
                <a:lnTo>
                  <a:pt x="3568824" y="159798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9411938" y="436488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74108" y="384403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0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  <p:bldP spid="19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q (= q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762695" cy="234703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Prune</a:t>
            </a:r>
            <a:r>
              <a:rPr lang="en-US" dirty="0" smtClean="0"/>
              <a:t> some (parts of) extended-windows</a:t>
            </a:r>
          </a:p>
          <a:p>
            <a:pPr lvl="1"/>
            <a:r>
              <a:rPr lang="en-US" dirty="0" smtClean="0"/>
              <a:t>For an extended-window w, if we know that a sub-segment w’ of w does not contain </a:t>
            </a:r>
            <a:r>
              <a:rPr lang="en-US" dirty="0" smtClean="0"/>
              <a:t>a closest point, </a:t>
            </a:r>
            <a:r>
              <a:rPr lang="en-US" dirty="0" smtClean="0"/>
              <a:t>then w’ can be pruned</a:t>
            </a:r>
          </a:p>
          <a:p>
            <a:r>
              <a:rPr lang="en-US" dirty="0" smtClean="0"/>
              <a:t>Observation: </a:t>
            </a:r>
            <a:r>
              <a:rPr lang="en-US" dirty="0" smtClean="0"/>
              <a:t>For </a:t>
            </a:r>
            <a:r>
              <a:rPr lang="en-US" dirty="0" smtClean="0"/>
              <a:t>any point </a:t>
            </a:r>
            <a:r>
              <a:rPr lang="en-US" dirty="0" smtClean="0"/>
              <a:t>p on an extended-window, </a:t>
            </a:r>
            <a:r>
              <a:rPr lang="en-US" dirty="0" smtClean="0"/>
              <a:t>if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s,p</a:t>
            </a:r>
            <a:r>
              <a:rPr lang="en-US" dirty="0" smtClean="0"/>
              <a:t>) </a:t>
            </a:r>
            <a:r>
              <a:rPr lang="en-US" dirty="0" smtClean="0"/>
              <a:t>intersects another extended-window, then p cannot be a closest point and can be pruned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6771" y="5963649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858103" y="619110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581529" y="5195730"/>
            <a:ext cx="1411550" cy="639192"/>
          </a:xfrm>
          <a:custGeom>
            <a:avLst/>
            <a:gdLst>
              <a:gd name="connsiteX0" fmla="*/ 1411550 w 1411550"/>
              <a:gd name="connsiteY0" fmla="*/ 639192 h 639192"/>
              <a:gd name="connsiteX1" fmla="*/ 0 w 1411550"/>
              <a:gd name="connsiteY1" fmla="*/ 0 h 63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11550" h="639192">
                <a:moveTo>
                  <a:pt x="1411550" y="639192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8140822" y="4742969"/>
            <a:ext cx="852257" cy="1074198"/>
          </a:xfrm>
          <a:custGeom>
            <a:avLst/>
            <a:gdLst>
              <a:gd name="connsiteX0" fmla="*/ 852257 w 852257"/>
              <a:gd name="connsiteY0" fmla="*/ 1074198 h 1074198"/>
              <a:gd name="connsiteX1" fmla="*/ 0 w 852257"/>
              <a:gd name="connsiteY1" fmla="*/ 0 h 1074198"/>
              <a:gd name="connsiteX2" fmla="*/ 0 w 852257"/>
              <a:gd name="connsiteY2" fmla="*/ 17755 h 1074198"/>
              <a:gd name="connsiteX3" fmla="*/ 0 w 852257"/>
              <a:gd name="connsiteY3" fmla="*/ 17755 h 107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2257" h="1074198">
                <a:moveTo>
                  <a:pt x="852257" y="1074198"/>
                </a:moveTo>
                <a:lnTo>
                  <a:pt x="0" y="0"/>
                </a:lnTo>
                <a:lnTo>
                  <a:pt x="0" y="17755"/>
                </a:lnTo>
                <a:lnTo>
                  <a:pt x="0" y="1775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8975323" y="4201431"/>
            <a:ext cx="594804" cy="1633491"/>
          </a:xfrm>
          <a:custGeom>
            <a:avLst/>
            <a:gdLst>
              <a:gd name="connsiteX0" fmla="*/ 0 w 594804"/>
              <a:gd name="connsiteY0" fmla="*/ 1633491 h 1633491"/>
              <a:gd name="connsiteX1" fmla="*/ 594804 w 594804"/>
              <a:gd name="connsiteY1" fmla="*/ 0 h 1633491"/>
              <a:gd name="connsiteX2" fmla="*/ 594804 w 594804"/>
              <a:gd name="connsiteY2" fmla="*/ 0 h 163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4804" h="1633491">
                <a:moveTo>
                  <a:pt x="0" y="1633491"/>
                </a:moveTo>
                <a:lnTo>
                  <a:pt x="594804" y="0"/>
                </a:lnTo>
                <a:lnTo>
                  <a:pt x="594804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8993079" y="4387862"/>
            <a:ext cx="1526959" cy="1455938"/>
          </a:xfrm>
          <a:custGeom>
            <a:avLst/>
            <a:gdLst>
              <a:gd name="connsiteX0" fmla="*/ 0 w 1526959"/>
              <a:gd name="connsiteY0" fmla="*/ 1455938 h 1455938"/>
              <a:gd name="connsiteX1" fmla="*/ 1526959 w 1526959"/>
              <a:gd name="connsiteY1" fmla="*/ 0 h 145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26959" h="1455938">
                <a:moveTo>
                  <a:pt x="0" y="1455938"/>
                </a:moveTo>
                <a:lnTo>
                  <a:pt x="1526959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9010834" y="5834922"/>
            <a:ext cx="2982897" cy="55041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flipH="1">
            <a:off x="8808201" y="5702039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952955" y="580492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0804123" y="6168999"/>
            <a:ext cx="1189608" cy="216339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 flipV="1">
            <a:off x="9951866" y="4390116"/>
            <a:ext cx="568171" cy="548162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 flipV="1">
            <a:off x="9392574" y="4191814"/>
            <a:ext cx="196861" cy="48013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 flipH="1" flipV="1">
            <a:off x="8129638" y="4742968"/>
            <a:ext cx="375169" cy="452761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 flipH="1" flipV="1">
            <a:off x="7599284" y="5195729"/>
            <a:ext cx="541537" cy="24857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536170" y="4159298"/>
            <a:ext cx="34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9447448" y="441156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5912528" y="4456590"/>
            <a:ext cx="3559946" cy="1757779"/>
          </a:xfrm>
          <a:custGeom>
            <a:avLst/>
            <a:gdLst>
              <a:gd name="connsiteX0" fmla="*/ 0 w 3559946"/>
              <a:gd name="connsiteY0" fmla="*/ 1757779 h 1757779"/>
              <a:gd name="connsiteX1" fmla="*/ 1340528 w 3559946"/>
              <a:gd name="connsiteY1" fmla="*/ 1455938 h 1757779"/>
              <a:gd name="connsiteX2" fmla="*/ 2467992 w 3559946"/>
              <a:gd name="connsiteY2" fmla="*/ 861134 h 1757779"/>
              <a:gd name="connsiteX3" fmla="*/ 3559946 w 3559946"/>
              <a:gd name="connsiteY3" fmla="*/ 0 h 175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9946" h="1757779">
                <a:moveTo>
                  <a:pt x="0" y="1757779"/>
                </a:moveTo>
                <a:lnTo>
                  <a:pt x="1340528" y="1455938"/>
                </a:lnTo>
                <a:lnTo>
                  <a:pt x="2467992" y="861134"/>
                </a:lnTo>
                <a:lnTo>
                  <a:pt x="3559946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8106666" y="541379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43984" y="542716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20" grpId="0" animBg="1"/>
      <p:bldP spid="21" grpId="0" animBg="1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 bwMode="auto">
          <a:xfrm>
            <a:off x="4274820" y="4853940"/>
            <a:ext cx="2133600" cy="914400"/>
          </a:xfrm>
          <a:custGeom>
            <a:avLst/>
            <a:gdLst>
              <a:gd name="connsiteX0" fmla="*/ 0 w 2133600"/>
              <a:gd name="connsiteY0" fmla="*/ 723900 h 914400"/>
              <a:gd name="connsiteX1" fmla="*/ 594360 w 2133600"/>
              <a:gd name="connsiteY1" fmla="*/ 914400 h 914400"/>
              <a:gd name="connsiteX2" fmla="*/ 1386840 w 2133600"/>
              <a:gd name="connsiteY2" fmla="*/ 838200 h 914400"/>
              <a:gd name="connsiteX3" fmla="*/ 1668780 w 2133600"/>
              <a:gd name="connsiteY3" fmla="*/ 678180 h 914400"/>
              <a:gd name="connsiteX4" fmla="*/ 2133600 w 2133600"/>
              <a:gd name="connsiteY4" fmla="*/ 0 h 914400"/>
              <a:gd name="connsiteX5" fmla="*/ 1318260 w 2133600"/>
              <a:gd name="connsiteY5" fmla="*/ 22860 h 914400"/>
              <a:gd name="connsiteX6" fmla="*/ 464820 w 2133600"/>
              <a:gd name="connsiteY6" fmla="*/ 320040 h 914400"/>
              <a:gd name="connsiteX7" fmla="*/ 0 w 2133600"/>
              <a:gd name="connsiteY7" fmla="*/ 7239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3600" h="914400">
                <a:moveTo>
                  <a:pt x="0" y="723900"/>
                </a:moveTo>
                <a:lnTo>
                  <a:pt x="594360" y="914400"/>
                </a:lnTo>
                <a:lnTo>
                  <a:pt x="1386840" y="838200"/>
                </a:lnTo>
                <a:lnTo>
                  <a:pt x="1668780" y="678180"/>
                </a:lnTo>
                <a:lnTo>
                  <a:pt x="2133600" y="0"/>
                </a:lnTo>
                <a:lnTo>
                  <a:pt x="1318260" y="22860"/>
                </a:lnTo>
                <a:lnTo>
                  <a:pt x="464820" y="320040"/>
                </a:lnTo>
                <a:lnTo>
                  <a:pt x="0" y="72390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pruning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1155873"/>
          </a:xfrm>
        </p:spPr>
        <p:txBody>
          <a:bodyPr/>
          <a:lstStyle/>
          <a:p>
            <a:r>
              <a:rPr lang="en-US" dirty="0" smtClean="0"/>
              <a:t>Consider two extended-windows </a:t>
            </a:r>
            <a:r>
              <a:rPr lang="en-US" dirty="0" smtClean="0">
                <a:solidFill>
                  <a:srgbClr val="FF0000"/>
                </a:solidFill>
              </a:rPr>
              <a:t>ta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tb</a:t>
            </a:r>
            <a:r>
              <a:rPr lang="en-US" dirty="0" smtClean="0"/>
              <a:t>, and three shortest paths from: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s,a</a:t>
            </a:r>
            <a:r>
              <a:rPr lang="en-US" dirty="0" smtClean="0"/>
              <a:t>),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s,b</a:t>
            </a:r>
            <a:r>
              <a:rPr lang="en-US" dirty="0" smtClean="0"/>
              <a:t>),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Case 1: no pruning can be done</a:t>
            </a:r>
          </a:p>
          <a:p>
            <a:pPr lvl="1"/>
            <a:r>
              <a:rPr lang="en-US" dirty="0" smtClean="0"/>
              <a:t>Case 2: the entire </a:t>
            </a:r>
            <a:r>
              <a:rPr lang="en-US" dirty="0" err="1" smtClean="0"/>
              <a:t>tb</a:t>
            </a:r>
            <a:r>
              <a:rPr lang="en-US" dirty="0" smtClean="0"/>
              <a:t> can be pruned</a:t>
            </a:r>
          </a:p>
          <a:p>
            <a:pPr lvl="1"/>
            <a:r>
              <a:rPr lang="en-US" dirty="0" smtClean="0"/>
              <a:t>Case 3: the sub-segment </a:t>
            </a:r>
            <a:r>
              <a:rPr lang="en-US" dirty="0" err="1" smtClean="0"/>
              <a:t>tc</a:t>
            </a:r>
            <a:r>
              <a:rPr lang="en-US" dirty="0" smtClean="0"/>
              <a:t> can be pruned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 bwMode="auto">
          <a:xfrm flipV="1">
            <a:off x="2699142" y="4518734"/>
            <a:ext cx="506027" cy="99388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 flipH="1" flipV="1">
            <a:off x="2428197" y="4873841"/>
            <a:ext cx="221593" cy="63877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1021262" y="5530026"/>
            <a:ext cx="1642369" cy="216176"/>
          </a:xfrm>
          <a:custGeom>
            <a:avLst/>
            <a:gdLst>
              <a:gd name="connsiteX0" fmla="*/ 0 w 1642369"/>
              <a:gd name="connsiteY0" fmla="*/ 27397 h 216176"/>
              <a:gd name="connsiteX1" fmla="*/ 381740 w 1642369"/>
              <a:gd name="connsiteY1" fmla="*/ 213828 h 216176"/>
              <a:gd name="connsiteX2" fmla="*/ 816746 w 1642369"/>
              <a:gd name="connsiteY2" fmla="*/ 125051 h 216176"/>
              <a:gd name="connsiteX3" fmla="*/ 1207363 w 1642369"/>
              <a:gd name="connsiteY3" fmla="*/ 18519 h 216176"/>
              <a:gd name="connsiteX4" fmla="*/ 1642369 w 1642369"/>
              <a:gd name="connsiteY4" fmla="*/ 764 h 21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369" h="216176">
                <a:moveTo>
                  <a:pt x="0" y="27397"/>
                </a:moveTo>
                <a:cubicBezTo>
                  <a:pt x="122808" y="112474"/>
                  <a:pt x="245616" y="197552"/>
                  <a:pt x="381740" y="213828"/>
                </a:cubicBezTo>
                <a:cubicBezTo>
                  <a:pt x="517864" y="230104"/>
                  <a:pt x="679142" y="157602"/>
                  <a:pt x="816746" y="125051"/>
                </a:cubicBezTo>
                <a:cubicBezTo>
                  <a:pt x="954350" y="92500"/>
                  <a:pt x="1069759" y="39233"/>
                  <a:pt x="1207363" y="18519"/>
                </a:cubicBezTo>
                <a:cubicBezTo>
                  <a:pt x="1344967" y="-2195"/>
                  <a:pt x="1493668" y="-716"/>
                  <a:pt x="1642369" y="764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1012384" y="4891597"/>
            <a:ext cx="1393794" cy="656948"/>
          </a:xfrm>
          <a:custGeom>
            <a:avLst/>
            <a:gdLst>
              <a:gd name="connsiteX0" fmla="*/ 0 w 1393794"/>
              <a:gd name="connsiteY0" fmla="*/ 656948 h 656948"/>
              <a:gd name="connsiteX1" fmla="*/ 257453 w 1393794"/>
              <a:gd name="connsiteY1" fmla="*/ 363985 h 656948"/>
              <a:gd name="connsiteX2" fmla="*/ 665826 w 1393794"/>
              <a:gd name="connsiteY2" fmla="*/ 319596 h 656948"/>
              <a:gd name="connsiteX3" fmla="*/ 1020932 w 1393794"/>
              <a:gd name="connsiteY3" fmla="*/ 177554 h 656948"/>
              <a:gd name="connsiteX4" fmla="*/ 1393794 w 1393794"/>
              <a:gd name="connsiteY4" fmla="*/ 0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794" h="656948">
                <a:moveTo>
                  <a:pt x="0" y="656948"/>
                </a:moveTo>
                <a:cubicBezTo>
                  <a:pt x="73241" y="538579"/>
                  <a:pt x="146482" y="420210"/>
                  <a:pt x="257453" y="363985"/>
                </a:cubicBezTo>
                <a:cubicBezTo>
                  <a:pt x="368424" y="307760"/>
                  <a:pt x="538580" y="350668"/>
                  <a:pt x="665826" y="319596"/>
                </a:cubicBezTo>
                <a:cubicBezTo>
                  <a:pt x="793072" y="288524"/>
                  <a:pt x="899604" y="230820"/>
                  <a:pt x="1020932" y="177554"/>
                </a:cubicBezTo>
                <a:cubicBezTo>
                  <a:pt x="1142260" y="124288"/>
                  <a:pt x="1268027" y="62144"/>
                  <a:pt x="1393794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1003507" y="4480555"/>
            <a:ext cx="2210539" cy="1067990"/>
          </a:xfrm>
          <a:custGeom>
            <a:avLst/>
            <a:gdLst>
              <a:gd name="connsiteX0" fmla="*/ 0 w 2210539"/>
              <a:gd name="connsiteY0" fmla="*/ 1067990 h 1067990"/>
              <a:gd name="connsiteX1" fmla="*/ 239697 w 2210539"/>
              <a:gd name="connsiteY1" fmla="*/ 446553 h 1067990"/>
              <a:gd name="connsiteX2" fmla="*/ 559293 w 2210539"/>
              <a:gd name="connsiteY2" fmla="*/ 55936 h 1067990"/>
              <a:gd name="connsiteX3" fmla="*/ 1233996 w 2210539"/>
              <a:gd name="connsiteY3" fmla="*/ 2669 h 1067990"/>
              <a:gd name="connsiteX4" fmla="*/ 2210539 w 2210539"/>
              <a:gd name="connsiteY4" fmla="*/ 55936 h 106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0539" h="1067990">
                <a:moveTo>
                  <a:pt x="0" y="1067990"/>
                </a:moveTo>
                <a:cubicBezTo>
                  <a:pt x="73241" y="841609"/>
                  <a:pt x="146482" y="615229"/>
                  <a:pt x="239697" y="446553"/>
                </a:cubicBezTo>
                <a:cubicBezTo>
                  <a:pt x="332912" y="277877"/>
                  <a:pt x="393577" y="129917"/>
                  <a:pt x="559293" y="55936"/>
                </a:cubicBezTo>
                <a:cubicBezTo>
                  <a:pt x="725009" y="-18045"/>
                  <a:pt x="958788" y="2669"/>
                  <a:pt x="1233996" y="2669"/>
                </a:cubicBezTo>
                <a:cubicBezTo>
                  <a:pt x="1509204" y="2669"/>
                  <a:pt x="1859871" y="29302"/>
                  <a:pt x="2210539" y="5593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4382" y="5289320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975714" y="551677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378845" y="483968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171014" y="448457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9165" y="461760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85064" y="43316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2496508" y="5379735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41262" y="548262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 flipV="1">
            <a:off x="5948370" y="4873840"/>
            <a:ext cx="445740" cy="654484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 flipH="1" flipV="1">
            <a:off x="5576165" y="4552889"/>
            <a:ext cx="322852" cy="97543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flipH="1">
            <a:off x="5745735" y="5395443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4261282" y="4527612"/>
            <a:ext cx="1313895" cy="1047565"/>
          </a:xfrm>
          <a:custGeom>
            <a:avLst/>
            <a:gdLst>
              <a:gd name="connsiteX0" fmla="*/ 1313895 w 1313895"/>
              <a:gd name="connsiteY0" fmla="*/ 0 h 1047565"/>
              <a:gd name="connsiteX1" fmla="*/ 816746 w 1313895"/>
              <a:gd name="connsiteY1" fmla="*/ 257452 h 1047565"/>
              <a:gd name="connsiteX2" fmla="*/ 195309 w 1313895"/>
              <a:gd name="connsiteY2" fmla="*/ 692458 h 1047565"/>
              <a:gd name="connsiteX3" fmla="*/ 0 w 1313895"/>
              <a:gd name="connsiteY3" fmla="*/ 1047565 h 104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3895" h="1047565">
                <a:moveTo>
                  <a:pt x="1313895" y="0"/>
                </a:moveTo>
                <a:cubicBezTo>
                  <a:pt x="1158536" y="71021"/>
                  <a:pt x="1003177" y="142042"/>
                  <a:pt x="816746" y="257452"/>
                </a:cubicBezTo>
                <a:cubicBezTo>
                  <a:pt x="630315" y="372862"/>
                  <a:pt x="331433" y="560773"/>
                  <a:pt x="195309" y="692458"/>
                </a:cubicBezTo>
                <a:cubicBezTo>
                  <a:pt x="59185" y="824143"/>
                  <a:pt x="29592" y="935854"/>
                  <a:pt x="0" y="1047565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5535845" y="449646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6165" y="427438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94109" y="46702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7" name="Freeform 36"/>
          <p:cNvSpPr/>
          <p:nvPr/>
        </p:nvSpPr>
        <p:spPr bwMode="auto">
          <a:xfrm>
            <a:off x="4270160" y="5136878"/>
            <a:ext cx="1944209" cy="426417"/>
          </a:xfrm>
          <a:custGeom>
            <a:avLst/>
            <a:gdLst>
              <a:gd name="connsiteX0" fmla="*/ 0 w 1944209"/>
              <a:gd name="connsiteY0" fmla="*/ 411666 h 426417"/>
              <a:gd name="connsiteX1" fmla="*/ 390617 w 1944209"/>
              <a:gd name="connsiteY1" fmla="*/ 402788 h 426417"/>
              <a:gd name="connsiteX2" fmla="*/ 949910 w 1944209"/>
              <a:gd name="connsiteY2" fmla="*/ 189724 h 426417"/>
              <a:gd name="connsiteX3" fmla="*/ 1597980 w 1944209"/>
              <a:gd name="connsiteY3" fmla="*/ 12171 h 426417"/>
              <a:gd name="connsiteX4" fmla="*/ 1944209 w 1944209"/>
              <a:gd name="connsiteY4" fmla="*/ 29926 h 42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4209" h="426417">
                <a:moveTo>
                  <a:pt x="0" y="411666"/>
                </a:moveTo>
                <a:cubicBezTo>
                  <a:pt x="116149" y="425722"/>
                  <a:pt x="232299" y="439778"/>
                  <a:pt x="390617" y="402788"/>
                </a:cubicBezTo>
                <a:cubicBezTo>
                  <a:pt x="548935" y="365798"/>
                  <a:pt x="748683" y="254827"/>
                  <a:pt x="949910" y="189724"/>
                </a:cubicBezTo>
                <a:cubicBezTo>
                  <a:pt x="1151137" y="124621"/>
                  <a:pt x="1432264" y="38804"/>
                  <a:pt x="1597980" y="12171"/>
                </a:cubicBezTo>
                <a:cubicBezTo>
                  <a:pt x="1763696" y="-14462"/>
                  <a:pt x="1853952" y="7732"/>
                  <a:pt x="1944209" y="29926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>
            <a:off x="6171286" y="512491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05868" y="49679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323979" y="5874807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32225" y="5941023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 bwMode="auto">
          <a:xfrm flipV="1">
            <a:off x="9580890" y="4310923"/>
            <a:ext cx="459790" cy="119984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 flipH="1" flipV="1">
            <a:off x="9309945" y="4838524"/>
            <a:ext cx="221592" cy="672239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7903009" y="5528173"/>
            <a:ext cx="1642369" cy="216176"/>
          </a:xfrm>
          <a:custGeom>
            <a:avLst/>
            <a:gdLst>
              <a:gd name="connsiteX0" fmla="*/ 0 w 1642369"/>
              <a:gd name="connsiteY0" fmla="*/ 27397 h 216176"/>
              <a:gd name="connsiteX1" fmla="*/ 381740 w 1642369"/>
              <a:gd name="connsiteY1" fmla="*/ 213828 h 216176"/>
              <a:gd name="connsiteX2" fmla="*/ 816746 w 1642369"/>
              <a:gd name="connsiteY2" fmla="*/ 125051 h 216176"/>
              <a:gd name="connsiteX3" fmla="*/ 1207363 w 1642369"/>
              <a:gd name="connsiteY3" fmla="*/ 18519 h 216176"/>
              <a:gd name="connsiteX4" fmla="*/ 1642369 w 1642369"/>
              <a:gd name="connsiteY4" fmla="*/ 764 h 21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369" h="216176">
                <a:moveTo>
                  <a:pt x="0" y="27397"/>
                </a:moveTo>
                <a:cubicBezTo>
                  <a:pt x="122808" y="112474"/>
                  <a:pt x="245616" y="197552"/>
                  <a:pt x="381740" y="213828"/>
                </a:cubicBezTo>
                <a:cubicBezTo>
                  <a:pt x="517864" y="230104"/>
                  <a:pt x="679142" y="157602"/>
                  <a:pt x="816746" y="125051"/>
                </a:cubicBezTo>
                <a:cubicBezTo>
                  <a:pt x="954350" y="92500"/>
                  <a:pt x="1069759" y="39233"/>
                  <a:pt x="1207363" y="18519"/>
                </a:cubicBezTo>
                <a:cubicBezTo>
                  <a:pt x="1344967" y="-2195"/>
                  <a:pt x="1493668" y="-716"/>
                  <a:pt x="1642369" y="764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9378255" y="5377882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9523009" y="548076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51643" y="445827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040680" y="4089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64745" y="5923462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7910004" y="3811869"/>
            <a:ext cx="2756005" cy="1736674"/>
          </a:xfrm>
          <a:custGeom>
            <a:avLst/>
            <a:gdLst>
              <a:gd name="connsiteX0" fmla="*/ 0 w 2756005"/>
              <a:gd name="connsiteY0" fmla="*/ 1736674 h 1736674"/>
              <a:gd name="connsiteX1" fmla="*/ 213064 w 2756005"/>
              <a:gd name="connsiteY1" fmla="*/ 990950 h 1736674"/>
              <a:gd name="connsiteX2" fmla="*/ 870012 w 2756005"/>
              <a:gd name="connsiteY2" fmla="*/ 609210 h 1736674"/>
              <a:gd name="connsiteX3" fmla="*/ 1633491 w 2756005"/>
              <a:gd name="connsiteY3" fmla="*/ 112061 h 1736674"/>
              <a:gd name="connsiteX4" fmla="*/ 2672179 w 2756005"/>
              <a:gd name="connsiteY4" fmla="*/ 58795 h 1736674"/>
              <a:gd name="connsiteX5" fmla="*/ 2547891 w 2756005"/>
              <a:gd name="connsiteY5" fmla="*/ 813397 h 1736674"/>
              <a:gd name="connsiteX6" fmla="*/ 1393794 w 2756005"/>
              <a:gd name="connsiteY6" fmla="*/ 1035338 h 173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6005" h="1736674">
                <a:moveTo>
                  <a:pt x="0" y="1736674"/>
                </a:moveTo>
                <a:cubicBezTo>
                  <a:pt x="34031" y="1457767"/>
                  <a:pt x="68062" y="1178861"/>
                  <a:pt x="213064" y="990950"/>
                </a:cubicBezTo>
                <a:cubicBezTo>
                  <a:pt x="358066" y="803039"/>
                  <a:pt x="633274" y="755691"/>
                  <a:pt x="870012" y="609210"/>
                </a:cubicBezTo>
                <a:cubicBezTo>
                  <a:pt x="1106750" y="462729"/>
                  <a:pt x="1333130" y="203797"/>
                  <a:pt x="1633491" y="112061"/>
                </a:cubicBezTo>
                <a:cubicBezTo>
                  <a:pt x="1933852" y="20325"/>
                  <a:pt x="2519779" y="-58094"/>
                  <a:pt x="2672179" y="58795"/>
                </a:cubicBezTo>
                <a:cubicBezTo>
                  <a:pt x="2824579" y="175684"/>
                  <a:pt x="2760955" y="650640"/>
                  <a:pt x="2547891" y="813397"/>
                </a:cubicBezTo>
                <a:cubicBezTo>
                  <a:pt x="2334827" y="976154"/>
                  <a:pt x="1864310" y="1005746"/>
                  <a:pt x="1393794" y="1035338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 bwMode="auto">
          <a:xfrm>
            <a:off x="7901126" y="4296792"/>
            <a:ext cx="2139519" cy="1260629"/>
          </a:xfrm>
          <a:custGeom>
            <a:avLst/>
            <a:gdLst>
              <a:gd name="connsiteX0" fmla="*/ 0 w 2139519"/>
              <a:gd name="connsiteY0" fmla="*/ 1260629 h 1260629"/>
              <a:gd name="connsiteX1" fmla="*/ 310719 w 2139519"/>
              <a:gd name="connsiteY1" fmla="*/ 1020932 h 1260629"/>
              <a:gd name="connsiteX2" fmla="*/ 790113 w 2139519"/>
              <a:gd name="connsiteY2" fmla="*/ 399495 h 1260629"/>
              <a:gd name="connsiteX3" fmla="*/ 1349406 w 2139519"/>
              <a:gd name="connsiteY3" fmla="*/ 106532 h 1260629"/>
              <a:gd name="connsiteX4" fmla="*/ 2139519 w 2139519"/>
              <a:gd name="connsiteY4" fmla="*/ 0 h 126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9519" h="1260629">
                <a:moveTo>
                  <a:pt x="0" y="1260629"/>
                </a:moveTo>
                <a:cubicBezTo>
                  <a:pt x="89517" y="1212541"/>
                  <a:pt x="179034" y="1164454"/>
                  <a:pt x="310719" y="1020932"/>
                </a:cubicBezTo>
                <a:cubicBezTo>
                  <a:pt x="442404" y="877410"/>
                  <a:pt x="616999" y="551895"/>
                  <a:pt x="790113" y="399495"/>
                </a:cubicBezTo>
                <a:cubicBezTo>
                  <a:pt x="963227" y="247095"/>
                  <a:pt x="1124505" y="173114"/>
                  <a:pt x="1349406" y="106532"/>
                </a:cubicBezTo>
                <a:cubicBezTo>
                  <a:pt x="1574307" y="39949"/>
                  <a:pt x="1856913" y="19974"/>
                  <a:pt x="2139519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739092" y="49948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63" name="Freeform 62"/>
          <p:cNvSpPr/>
          <p:nvPr/>
        </p:nvSpPr>
        <p:spPr bwMode="auto">
          <a:xfrm>
            <a:off x="7891616" y="5099901"/>
            <a:ext cx="1846005" cy="457519"/>
          </a:xfrm>
          <a:custGeom>
            <a:avLst/>
            <a:gdLst>
              <a:gd name="connsiteX0" fmla="*/ 0 w 1944209"/>
              <a:gd name="connsiteY0" fmla="*/ 411666 h 426417"/>
              <a:gd name="connsiteX1" fmla="*/ 390617 w 1944209"/>
              <a:gd name="connsiteY1" fmla="*/ 402788 h 426417"/>
              <a:gd name="connsiteX2" fmla="*/ 949910 w 1944209"/>
              <a:gd name="connsiteY2" fmla="*/ 189724 h 426417"/>
              <a:gd name="connsiteX3" fmla="*/ 1597980 w 1944209"/>
              <a:gd name="connsiteY3" fmla="*/ 12171 h 426417"/>
              <a:gd name="connsiteX4" fmla="*/ 1944209 w 1944209"/>
              <a:gd name="connsiteY4" fmla="*/ 29926 h 42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4209" h="426417">
                <a:moveTo>
                  <a:pt x="0" y="411666"/>
                </a:moveTo>
                <a:cubicBezTo>
                  <a:pt x="116149" y="425722"/>
                  <a:pt x="232299" y="439778"/>
                  <a:pt x="390617" y="402788"/>
                </a:cubicBezTo>
                <a:cubicBezTo>
                  <a:pt x="548935" y="365798"/>
                  <a:pt x="748683" y="254827"/>
                  <a:pt x="949910" y="189724"/>
                </a:cubicBezTo>
                <a:cubicBezTo>
                  <a:pt x="1151137" y="124621"/>
                  <a:pt x="1432264" y="38804"/>
                  <a:pt x="1597980" y="12171"/>
                </a:cubicBezTo>
                <a:cubicBezTo>
                  <a:pt x="1763696" y="-14462"/>
                  <a:pt x="1853952" y="7732"/>
                  <a:pt x="1944209" y="29926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606129" y="5287467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857461" y="551492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269625" y="480413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flipV="1">
            <a:off x="9591318" y="4823597"/>
            <a:ext cx="257353" cy="67321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259580" y="4869180"/>
            <a:ext cx="2164080" cy="701040"/>
          </a:xfrm>
          <a:custGeom>
            <a:avLst/>
            <a:gdLst>
              <a:gd name="connsiteX0" fmla="*/ 0 w 2164080"/>
              <a:gd name="connsiteY0" fmla="*/ 701040 h 701040"/>
              <a:gd name="connsiteX1" fmla="*/ 441960 w 2164080"/>
              <a:gd name="connsiteY1" fmla="*/ 312420 h 701040"/>
              <a:gd name="connsiteX2" fmla="*/ 1325880 w 2164080"/>
              <a:gd name="connsiteY2" fmla="*/ 15240 h 701040"/>
              <a:gd name="connsiteX3" fmla="*/ 2164080 w 2164080"/>
              <a:gd name="connsiteY3" fmla="*/ 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4080" h="701040">
                <a:moveTo>
                  <a:pt x="0" y="701040"/>
                </a:moveTo>
                <a:lnTo>
                  <a:pt x="441960" y="312420"/>
                </a:lnTo>
                <a:lnTo>
                  <a:pt x="1325880" y="15240"/>
                </a:lnTo>
                <a:lnTo>
                  <a:pt x="216408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4267200" y="5539740"/>
            <a:ext cx="1653540" cy="228600"/>
          </a:xfrm>
          <a:custGeom>
            <a:avLst/>
            <a:gdLst>
              <a:gd name="connsiteX0" fmla="*/ 0 w 1653540"/>
              <a:gd name="connsiteY0" fmla="*/ 30480 h 228600"/>
              <a:gd name="connsiteX1" fmla="*/ 586740 w 1653540"/>
              <a:gd name="connsiteY1" fmla="*/ 228600 h 228600"/>
              <a:gd name="connsiteX2" fmla="*/ 1371600 w 1653540"/>
              <a:gd name="connsiteY2" fmla="*/ 152400 h 228600"/>
              <a:gd name="connsiteX3" fmla="*/ 1653540 w 1653540"/>
              <a:gd name="connsiteY3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3540" h="228600">
                <a:moveTo>
                  <a:pt x="0" y="30480"/>
                </a:moveTo>
                <a:lnTo>
                  <a:pt x="586740" y="228600"/>
                </a:lnTo>
                <a:lnTo>
                  <a:pt x="1371600" y="152400"/>
                </a:lnTo>
                <a:lnTo>
                  <a:pt x="165354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73609" y="5305028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224941" y="553248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890489" y="549832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380059" y="482312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9810168" y="47681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844323" y="4670232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 bwMode="auto">
          <a:xfrm>
            <a:off x="9704937" y="509274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10026630" y="424261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4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14" grpId="0" animBg="1"/>
      <p:bldP spid="15" grpId="0" animBg="1"/>
      <p:bldP spid="19" grpId="0" animBg="1"/>
      <p:bldP spid="19" grpId="1" animBg="1"/>
      <p:bldP spid="20" grpId="0" animBg="1"/>
      <p:bldP spid="30" grpId="0"/>
      <p:bldP spid="34" grpId="0" animBg="1"/>
      <p:bldP spid="26" grpId="0" animBg="1"/>
      <p:bldP spid="28" grpId="0"/>
      <p:bldP spid="29" grpId="0"/>
      <p:bldP spid="37" grpId="0" animBg="1"/>
      <p:bldP spid="35" grpId="0" animBg="1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/>
      <p:bldP spid="45" grpId="0" animBg="1"/>
      <p:bldP spid="50" grpId="0"/>
      <p:bldP spid="51" grpId="0"/>
      <p:bldP spid="57" grpId="0"/>
      <p:bldP spid="59" grpId="0" animBg="1"/>
      <p:bldP spid="60" grpId="0" animBg="1"/>
      <p:bldP spid="62" grpId="0"/>
      <p:bldP spid="63" grpId="0" animBg="1"/>
      <p:bldP spid="54" grpId="0"/>
      <p:bldP spid="55" grpId="0" animBg="1"/>
      <p:bldP spid="48" grpId="0" animBg="1"/>
      <p:bldP spid="65" grpId="0" animBg="1"/>
      <p:bldP spid="12" grpId="0" animBg="1"/>
      <p:bldP spid="18" grpId="0" animBg="1"/>
      <p:bldP spid="24" grpId="0"/>
      <p:bldP spid="25" grpId="0" animBg="1"/>
      <p:bldP spid="31" grpId="0" animBg="1"/>
      <p:bldP spid="27" grpId="0" animBg="1"/>
      <p:bldP spid="53" grpId="0" animBg="1"/>
      <p:bldP spid="56" grpId="0"/>
      <p:bldP spid="61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and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4" y="1402080"/>
            <a:ext cx="11371133" cy="1628049"/>
          </a:xfrm>
        </p:spPr>
        <p:txBody>
          <a:bodyPr/>
          <a:lstStyle/>
          <a:p>
            <a:r>
              <a:rPr lang="en-US" dirty="0" smtClean="0"/>
              <a:t>Step 1: Pruning</a:t>
            </a:r>
          </a:p>
          <a:p>
            <a:r>
              <a:rPr lang="en-US" dirty="0" smtClean="0"/>
              <a:t>Step 2: Compute a closest point from s to each remaining sub-segment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O((</a:t>
            </a:r>
            <a:r>
              <a:rPr lang="en-US" dirty="0" err="1" smtClean="0">
                <a:solidFill>
                  <a:srgbClr val="FF0000"/>
                </a:solidFill>
              </a:rPr>
              <a:t>K+h</a:t>
            </a:r>
            <a:r>
              <a:rPr lang="en-US" dirty="0" smtClean="0">
                <a:solidFill>
                  <a:srgbClr val="FF0000"/>
                </a:solidFill>
              </a:rPr>
              <a:t>) log h log n) </a:t>
            </a:r>
            <a:r>
              <a:rPr lang="en-US" dirty="0" smtClean="0"/>
              <a:t>time in total</a:t>
            </a:r>
          </a:p>
          <a:p>
            <a:pPr lvl="1"/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 flipV="1">
            <a:off x="9472806" y="4643021"/>
            <a:ext cx="228236" cy="163200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 flipH="1" flipV="1">
            <a:off x="8380850" y="5736374"/>
            <a:ext cx="1042601" cy="53864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 flipH="1" flipV="1">
            <a:off x="8380848" y="5261873"/>
            <a:ext cx="1068231" cy="101314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 flipH="1" flipV="1">
            <a:off x="9125416" y="5575176"/>
            <a:ext cx="321761" cy="69984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 flipH="1" flipV="1">
            <a:off x="9320855" y="5051393"/>
            <a:ext cx="144755" cy="122362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 flipV="1">
            <a:off x="9465612" y="4127375"/>
            <a:ext cx="726132" cy="211764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 flipV="1">
            <a:off x="9455035" y="5326876"/>
            <a:ext cx="683265" cy="94478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 flipV="1">
            <a:off x="9471567" y="5220196"/>
            <a:ext cx="1661033" cy="105146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 flipV="1">
            <a:off x="9471566" y="5892999"/>
            <a:ext cx="1288171" cy="37865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9447178" y="6271656"/>
            <a:ext cx="1685422" cy="10668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8349603" y="570428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331921" y="522019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9279504" y="50032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9108885" y="558746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9674081" y="461374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0160724" y="410074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0097759" y="528935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1116216" y="517506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0732776" y="586121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1086467" y="633830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3400148" y="6196613"/>
            <a:ext cx="6072327" cy="266107"/>
          </a:xfrm>
          <a:custGeom>
            <a:avLst/>
            <a:gdLst>
              <a:gd name="connsiteX0" fmla="*/ 0 w 6072327"/>
              <a:gd name="connsiteY0" fmla="*/ 0 h 266107"/>
              <a:gd name="connsiteX1" fmla="*/ 514905 w 6072327"/>
              <a:gd name="connsiteY1" fmla="*/ 62144 h 266107"/>
              <a:gd name="connsiteX2" fmla="*/ 1828800 w 6072327"/>
              <a:gd name="connsiteY2" fmla="*/ 257452 h 266107"/>
              <a:gd name="connsiteX3" fmla="*/ 3320249 w 6072327"/>
              <a:gd name="connsiteY3" fmla="*/ 221942 h 266107"/>
              <a:gd name="connsiteX4" fmla="*/ 4864963 w 6072327"/>
              <a:gd name="connsiteY4" fmla="*/ 133165 h 266107"/>
              <a:gd name="connsiteX5" fmla="*/ 6072327 w 6072327"/>
              <a:gd name="connsiteY5" fmla="*/ 79899 h 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2327" h="266107">
                <a:moveTo>
                  <a:pt x="0" y="0"/>
                </a:moveTo>
                <a:cubicBezTo>
                  <a:pt x="105052" y="9617"/>
                  <a:pt x="514905" y="62144"/>
                  <a:pt x="514905" y="62144"/>
                </a:cubicBezTo>
                <a:cubicBezTo>
                  <a:pt x="819705" y="105053"/>
                  <a:pt x="1361243" y="230819"/>
                  <a:pt x="1828800" y="257452"/>
                </a:cubicBezTo>
                <a:cubicBezTo>
                  <a:pt x="2296357" y="284085"/>
                  <a:pt x="2814222" y="242656"/>
                  <a:pt x="3320249" y="221942"/>
                </a:cubicBezTo>
                <a:cubicBezTo>
                  <a:pt x="3826276" y="201228"/>
                  <a:pt x="4864963" y="133165"/>
                  <a:pt x="4864963" y="133165"/>
                </a:cubicBezTo>
                <a:lnTo>
                  <a:pt x="6072327" y="79899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3382393" y="5273335"/>
            <a:ext cx="4998128" cy="914400"/>
          </a:xfrm>
          <a:custGeom>
            <a:avLst/>
            <a:gdLst>
              <a:gd name="connsiteX0" fmla="*/ 0 w 4998128"/>
              <a:gd name="connsiteY0" fmla="*/ 914400 h 914400"/>
              <a:gd name="connsiteX1" fmla="*/ 568171 w 4998128"/>
              <a:gd name="connsiteY1" fmla="*/ 683581 h 914400"/>
              <a:gd name="connsiteX2" fmla="*/ 1997476 w 4998128"/>
              <a:gd name="connsiteY2" fmla="*/ 568171 h 914400"/>
              <a:gd name="connsiteX3" fmla="*/ 3630967 w 4998128"/>
              <a:gd name="connsiteY3" fmla="*/ 328474 h 914400"/>
              <a:gd name="connsiteX4" fmla="*/ 4998128 w 499812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8128" h="914400">
                <a:moveTo>
                  <a:pt x="0" y="914400"/>
                </a:moveTo>
                <a:cubicBezTo>
                  <a:pt x="117629" y="827843"/>
                  <a:pt x="235258" y="741286"/>
                  <a:pt x="568171" y="683581"/>
                </a:cubicBezTo>
                <a:cubicBezTo>
                  <a:pt x="901084" y="625876"/>
                  <a:pt x="1487010" y="627355"/>
                  <a:pt x="1997476" y="568171"/>
                </a:cubicBezTo>
                <a:cubicBezTo>
                  <a:pt x="2507942" y="508987"/>
                  <a:pt x="3130858" y="423169"/>
                  <a:pt x="3630967" y="328474"/>
                </a:cubicBezTo>
                <a:cubicBezTo>
                  <a:pt x="4131076" y="233779"/>
                  <a:pt x="4564602" y="116889"/>
                  <a:pt x="4998128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3373515" y="5726096"/>
            <a:ext cx="5007006" cy="443884"/>
          </a:xfrm>
          <a:custGeom>
            <a:avLst/>
            <a:gdLst>
              <a:gd name="connsiteX0" fmla="*/ 5007006 w 5007006"/>
              <a:gd name="connsiteY0" fmla="*/ 0 h 443884"/>
              <a:gd name="connsiteX1" fmla="*/ 4172505 w 5007006"/>
              <a:gd name="connsiteY1" fmla="*/ 26633 h 443884"/>
              <a:gd name="connsiteX2" fmla="*/ 2965142 w 5007006"/>
              <a:gd name="connsiteY2" fmla="*/ 142043 h 443884"/>
              <a:gd name="connsiteX3" fmla="*/ 1748901 w 5007006"/>
              <a:gd name="connsiteY3" fmla="*/ 310719 h 443884"/>
              <a:gd name="connsiteX4" fmla="*/ 852257 w 5007006"/>
              <a:gd name="connsiteY4" fmla="*/ 355107 h 443884"/>
              <a:gd name="connsiteX5" fmla="*/ 0 w 5007006"/>
              <a:gd name="connsiteY5" fmla="*/ 443884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7006" h="443884">
                <a:moveTo>
                  <a:pt x="5007006" y="0"/>
                </a:moveTo>
                <a:cubicBezTo>
                  <a:pt x="4759911" y="1479"/>
                  <a:pt x="4512816" y="2959"/>
                  <a:pt x="4172505" y="26633"/>
                </a:cubicBezTo>
                <a:cubicBezTo>
                  <a:pt x="3832194" y="50307"/>
                  <a:pt x="3369076" y="94695"/>
                  <a:pt x="2965142" y="142043"/>
                </a:cubicBezTo>
                <a:cubicBezTo>
                  <a:pt x="2561208" y="189391"/>
                  <a:pt x="2101048" y="275208"/>
                  <a:pt x="1748901" y="310719"/>
                </a:cubicBezTo>
                <a:cubicBezTo>
                  <a:pt x="1396754" y="346230"/>
                  <a:pt x="1143740" y="332913"/>
                  <a:pt x="852257" y="355107"/>
                </a:cubicBezTo>
                <a:cubicBezTo>
                  <a:pt x="560773" y="377301"/>
                  <a:pt x="280386" y="410592"/>
                  <a:pt x="0" y="443884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3382393" y="5628442"/>
            <a:ext cx="5770485" cy="619451"/>
          </a:xfrm>
          <a:custGeom>
            <a:avLst/>
            <a:gdLst>
              <a:gd name="connsiteX0" fmla="*/ 5770485 w 5770485"/>
              <a:gd name="connsiteY0" fmla="*/ 0 h 619451"/>
              <a:gd name="connsiteX1" fmla="*/ 5370990 w 5770485"/>
              <a:gd name="connsiteY1" fmla="*/ 213064 h 619451"/>
              <a:gd name="connsiteX2" fmla="*/ 4572000 w 5770485"/>
              <a:gd name="connsiteY2" fmla="*/ 381740 h 619451"/>
              <a:gd name="connsiteX3" fmla="*/ 3551068 w 5770485"/>
              <a:gd name="connsiteY3" fmla="*/ 435006 h 619451"/>
              <a:gd name="connsiteX4" fmla="*/ 2183907 w 5770485"/>
              <a:gd name="connsiteY4" fmla="*/ 612559 h 619451"/>
              <a:gd name="connsiteX5" fmla="*/ 1251751 w 5770485"/>
              <a:gd name="connsiteY5" fmla="*/ 585926 h 619451"/>
              <a:gd name="connsiteX6" fmla="*/ 630315 w 5770485"/>
              <a:gd name="connsiteY6" fmla="*/ 577048 h 619451"/>
              <a:gd name="connsiteX7" fmla="*/ 0 w 5770485"/>
              <a:gd name="connsiteY7" fmla="*/ 568171 h 61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0485" h="619451">
                <a:moveTo>
                  <a:pt x="5770485" y="0"/>
                </a:moveTo>
                <a:cubicBezTo>
                  <a:pt x="5670611" y="74720"/>
                  <a:pt x="5570737" y="149441"/>
                  <a:pt x="5370990" y="213064"/>
                </a:cubicBezTo>
                <a:cubicBezTo>
                  <a:pt x="5171243" y="276687"/>
                  <a:pt x="4875320" y="344750"/>
                  <a:pt x="4572000" y="381740"/>
                </a:cubicBezTo>
                <a:cubicBezTo>
                  <a:pt x="4268680" y="418730"/>
                  <a:pt x="3949083" y="396536"/>
                  <a:pt x="3551068" y="435006"/>
                </a:cubicBezTo>
                <a:cubicBezTo>
                  <a:pt x="3153053" y="473476"/>
                  <a:pt x="2567126" y="587406"/>
                  <a:pt x="2183907" y="612559"/>
                </a:cubicBezTo>
                <a:cubicBezTo>
                  <a:pt x="1800687" y="637712"/>
                  <a:pt x="1251751" y="585926"/>
                  <a:pt x="1251751" y="585926"/>
                </a:cubicBezTo>
                <a:lnTo>
                  <a:pt x="630315" y="577048"/>
                </a:lnTo>
                <a:lnTo>
                  <a:pt x="0" y="568171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3400148" y="3489964"/>
            <a:ext cx="7194849" cy="2715526"/>
          </a:xfrm>
          <a:custGeom>
            <a:avLst/>
            <a:gdLst>
              <a:gd name="connsiteX0" fmla="*/ 5903651 w 7194849"/>
              <a:gd name="connsiteY0" fmla="*/ 1552552 h 2715526"/>
              <a:gd name="connsiteX1" fmla="*/ 6489577 w 7194849"/>
              <a:gd name="connsiteY1" fmla="*/ 1676839 h 2715526"/>
              <a:gd name="connsiteX2" fmla="*/ 6986727 w 7194849"/>
              <a:gd name="connsiteY2" fmla="*/ 1259589 h 2715526"/>
              <a:gd name="connsiteX3" fmla="*/ 7173158 w 7194849"/>
              <a:gd name="connsiteY3" fmla="*/ 478354 h 2715526"/>
              <a:gd name="connsiteX4" fmla="*/ 6516210 w 7194849"/>
              <a:gd name="connsiteY4" fmla="*/ 7837 h 2715526"/>
              <a:gd name="connsiteX5" fmla="*/ 5299969 w 7194849"/>
              <a:gd name="connsiteY5" fmla="*/ 220901 h 2715526"/>
              <a:gd name="connsiteX6" fmla="*/ 3897297 w 7194849"/>
              <a:gd name="connsiteY6" fmla="*/ 691418 h 2715526"/>
              <a:gd name="connsiteX7" fmla="*/ 2299317 w 7194849"/>
              <a:gd name="connsiteY7" fmla="*/ 1330610 h 2715526"/>
              <a:gd name="connsiteX8" fmla="*/ 674703 w 7194849"/>
              <a:gd name="connsiteY8" fmla="*/ 1810004 h 2715526"/>
              <a:gd name="connsiteX9" fmla="*/ 195309 w 7194849"/>
              <a:gd name="connsiteY9" fmla="*/ 2218377 h 2715526"/>
              <a:gd name="connsiteX10" fmla="*/ 0 w 7194849"/>
              <a:gd name="connsiteY10" fmla="*/ 2715526 h 27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849" h="2715526">
                <a:moveTo>
                  <a:pt x="5903651" y="1552552"/>
                </a:moveTo>
                <a:cubicBezTo>
                  <a:pt x="6106357" y="1639109"/>
                  <a:pt x="6309064" y="1725666"/>
                  <a:pt x="6489577" y="1676839"/>
                </a:cubicBezTo>
                <a:cubicBezTo>
                  <a:pt x="6670090" y="1628012"/>
                  <a:pt x="6872797" y="1459336"/>
                  <a:pt x="6986727" y="1259589"/>
                </a:cubicBezTo>
                <a:cubicBezTo>
                  <a:pt x="7100657" y="1059842"/>
                  <a:pt x="7251577" y="686979"/>
                  <a:pt x="7173158" y="478354"/>
                </a:cubicBezTo>
                <a:cubicBezTo>
                  <a:pt x="7094739" y="269729"/>
                  <a:pt x="6828408" y="50746"/>
                  <a:pt x="6516210" y="7837"/>
                </a:cubicBezTo>
                <a:cubicBezTo>
                  <a:pt x="6204012" y="-35072"/>
                  <a:pt x="5736454" y="106971"/>
                  <a:pt x="5299969" y="220901"/>
                </a:cubicBezTo>
                <a:cubicBezTo>
                  <a:pt x="4863484" y="334831"/>
                  <a:pt x="4397406" y="506467"/>
                  <a:pt x="3897297" y="691418"/>
                </a:cubicBezTo>
                <a:cubicBezTo>
                  <a:pt x="3397188" y="876369"/>
                  <a:pt x="2836416" y="1144179"/>
                  <a:pt x="2299317" y="1330610"/>
                </a:cubicBezTo>
                <a:cubicBezTo>
                  <a:pt x="1762218" y="1517041"/>
                  <a:pt x="1025371" y="1662043"/>
                  <a:pt x="674703" y="1810004"/>
                </a:cubicBezTo>
                <a:cubicBezTo>
                  <a:pt x="324035" y="1957965"/>
                  <a:pt x="307759" y="2067457"/>
                  <a:pt x="195309" y="2218377"/>
                </a:cubicBezTo>
                <a:cubicBezTo>
                  <a:pt x="82858" y="2369297"/>
                  <a:pt x="41429" y="2542411"/>
                  <a:pt x="0" y="271552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3391271" y="3746672"/>
            <a:ext cx="7030698" cy="2423308"/>
          </a:xfrm>
          <a:custGeom>
            <a:avLst/>
            <a:gdLst>
              <a:gd name="connsiteX0" fmla="*/ 0 w 7030698"/>
              <a:gd name="connsiteY0" fmla="*/ 2423308 h 2423308"/>
              <a:gd name="connsiteX1" fmla="*/ 195308 w 7030698"/>
              <a:gd name="connsiteY1" fmla="*/ 2174733 h 2423308"/>
              <a:gd name="connsiteX2" fmla="*/ 710213 w 7030698"/>
              <a:gd name="connsiteY2" fmla="*/ 1890648 h 2423308"/>
              <a:gd name="connsiteX3" fmla="*/ 1846555 w 7030698"/>
              <a:gd name="connsiteY3" fmla="*/ 1526663 h 2423308"/>
              <a:gd name="connsiteX4" fmla="*/ 3719743 w 7030698"/>
              <a:gd name="connsiteY4" fmla="*/ 834205 h 2423308"/>
              <a:gd name="connsiteX5" fmla="*/ 5140171 w 7030698"/>
              <a:gd name="connsiteY5" fmla="*/ 274912 h 2423308"/>
              <a:gd name="connsiteX6" fmla="*/ 6152225 w 7030698"/>
              <a:gd name="connsiteY6" fmla="*/ 52970 h 2423308"/>
              <a:gd name="connsiteX7" fmla="*/ 6764784 w 7030698"/>
              <a:gd name="connsiteY7" fmla="*/ 17459 h 2423308"/>
              <a:gd name="connsiteX8" fmla="*/ 7022237 w 7030698"/>
              <a:gd name="connsiteY8" fmla="*/ 283789 h 2423308"/>
              <a:gd name="connsiteX9" fmla="*/ 6906827 w 7030698"/>
              <a:gd name="connsiteY9" fmla="*/ 772061 h 2423308"/>
              <a:gd name="connsiteX10" fmla="*/ 6320901 w 7030698"/>
              <a:gd name="connsiteY10" fmla="*/ 922982 h 24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30698" h="2423308">
                <a:moveTo>
                  <a:pt x="0" y="2423308"/>
                </a:moveTo>
                <a:cubicBezTo>
                  <a:pt x="38469" y="2343409"/>
                  <a:pt x="76939" y="2263510"/>
                  <a:pt x="195308" y="2174733"/>
                </a:cubicBezTo>
                <a:cubicBezTo>
                  <a:pt x="313677" y="2085956"/>
                  <a:pt x="435005" y="1998660"/>
                  <a:pt x="710213" y="1890648"/>
                </a:cubicBezTo>
                <a:cubicBezTo>
                  <a:pt x="985421" y="1782636"/>
                  <a:pt x="1344967" y="1702737"/>
                  <a:pt x="1846555" y="1526663"/>
                </a:cubicBezTo>
                <a:cubicBezTo>
                  <a:pt x="2348143" y="1350589"/>
                  <a:pt x="3170807" y="1042830"/>
                  <a:pt x="3719743" y="834205"/>
                </a:cubicBezTo>
                <a:cubicBezTo>
                  <a:pt x="4268679" y="625580"/>
                  <a:pt x="4734757" y="405118"/>
                  <a:pt x="5140171" y="274912"/>
                </a:cubicBezTo>
                <a:cubicBezTo>
                  <a:pt x="5545585" y="144706"/>
                  <a:pt x="5881456" y="95879"/>
                  <a:pt x="6152225" y="52970"/>
                </a:cubicBezTo>
                <a:cubicBezTo>
                  <a:pt x="6422994" y="10061"/>
                  <a:pt x="6619782" y="-21011"/>
                  <a:pt x="6764784" y="17459"/>
                </a:cubicBezTo>
                <a:cubicBezTo>
                  <a:pt x="6909786" y="55929"/>
                  <a:pt x="6998563" y="158022"/>
                  <a:pt x="7022237" y="283789"/>
                </a:cubicBezTo>
                <a:cubicBezTo>
                  <a:pt x="7045911" y="409556"/>
                  <a:pt x="7023716" y="665529"/>
                  <a:pt x="6906827" y="772061"/>
                </a:cubicBezTo>
                <a:cubicBezTo>
                  <a:pt x="6789938" y="878593"/>
                  <a:pt x="6555419" y="900787"/>
                  <a:pt x="6320901" y="92298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 bwMode="auto">
          <a:xfrm>
            <a:off x="3400148" y="4136993"/>
            <a:ext cx="6818051" cy="2050742"/>
          </a:xfrm>
          <a:custGeom>
            <a:avLst/>
            <a:gdLst>
              <a:gd name="connsiteX0" fmla="*/ 0 w 6818051"/>
              <a:gd name="connsiteY0" fmla="*/ 2050742 h 2050742"/>
              <a:gd name="connsiteX1" fmla="*/ 221942 w 6818051"/>
              <a:gd name="connsiteY1" fmla="*/ 1811045 h 2050742"/>
              <a:gd name="connsiteX2" fmla="*/ 692459 w 6818051"/>
              <a:gd name="connsiteY2" fmla="*/ 1660125 h 2050742"/>
              <a:gd name="connsiteX3" fmla="*/ 1802167 w 6818051"/>
              <a:gd name="connsiteY3" fmla="*/ 1349406 h 2050742"/>
              <a:gd name="connsiteX4" fmla="*/ 4181383 w 6818051"/>
              <a:gd name="connsiteY4" fmla="*/ 550416 h 2050742"/>
              <a:gd name="connsiteX5" fmla="*/ 5761608 w 6818051"/>
              <a:gd name="connsiteY5" fmla="*/ 133165 h 2050742"/>
              <a:gd name="connsiteX6" fmla="*/ 6818051 w 6818051"/>
              <a:gd name="connsiteY6" fmla="*/ 0 h 205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18051" h="2050742">
                <a:moveTo>
                  <a:pt x="0" y="2050742"/>
                </a:moveTo>
                <a:cubicBezTo>
                  <a:pt x="53266" y="1963445"/>
                  <a:pt x="106532" y="1876148"/>
                  <a:pt x="221942" y="1811045"/>
                </a:cubicBezTo>
                <a:cubicBezTo>
                  <a:pt x="337352" y="1745942"/>
                  <a:pt x="429088" y="1737065"/>
                  <a:pt x="692459" y="1660125"/>
                </a:cubicBezTo>
                <a:cubicBezTo>
                  <a:pt x="955830" y="1583185"/>
                  <a:pt x="1220680" y="1534357"/>
                  <a:pt x="1802167" y="1349406"/>
                </a:cubicBezTo>
                <a:cubicBezTo>
                  <a:pt x="2383654" y="1164455"/>
                  <a:pt x="3521476" y="753123"/>
                  <a:pt x="4181383" y="550416"/>
                </a:cubicBezTo>
                <a:cubicBezTo>
                  <a:pt x="4841290" y="347709"/>
                  <a:pt x="5322163" y="224901"/>
                  <a:pt x="5761608" y="133165"/>
                </a:cubicBezTo>
                <a:cubicBezTo>
                  <a:pt x="6201053" y="41429"/>
                  <a:pt x="6509552" y="20714"/>
                  <a:pt x="6818051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 bwMode="auto">
          <a:xfrm>
            <a:off x="3083933" y="2968697"/>
            <a:ext cx="8214902" cy="3210160"/>
          </a:xfrm>
          <a:custGeom>
            <a:avLst/>
            <a:gdLst>
              <a:gd name="connsiteX0" fmla="*/ 8057544 w 8214902"/>
              <a:gd name="connsiteY0" fmla="*/ 2251372 h 3210160"/>
              <a:gd name="connsiteX1" fmla="*/ 8181831 w 8214902"/>
              <a:gd name="connsiteY1" fmla="*/ 1079520 h 3210160"/>
              <a:gd name="connsiteX2" fmla="*/ 7524883 w 8214902"/>
              <a:gd name="connsiteY2" fmla="*/ 67465 h 3210160"/>
              <a:gd name="connsiteX3" fmla="*/ 5527408 w 8214902"/>
              <a:gd name="connsiteY3" fmla="*/ 200630 h 3210160"/>
              <a:gd name="connsiteX4" fmla="*/ 2819718 w 8214902"/>
              <a:gd name="connsiteY4" fmla="*/ 1061764 h 3210160"/>
              <a:gd name="connsiteX5" fmla="*/ 502646 w 8214902"/>
              <a:gd name="connsiteY5" fmla="*/ 1940654 h 3210160"/>
              <a:gd name="connsiteX6" fmla="*/ 5497 w 8214902"/>
              <a:gd name="connsiteY6" fmla="*/ 2863931 h 3210160"/>
              <a:gd name="connsiteX7" fmla="*/ 280705 w 8214902"/>
              <a:gd name="connsiteY7" fmla="*/ 3210160 h 321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14902" h="3210160">
                <a:moveTo>
                  <a:pt x="8057544" y="2251372"/>
                </a:moveTo>
                <a:cubicBezTo>
                  <a:pt x="8164076" y="1847438"/>
                  <a:pt x="8270608" y="1443504"/>
                  <a:pt x="8181831" y="1079520"/>
                </a:cubicBezTo>
                <a:cubicBezTo>
                  <a:pt x="8093054" y="715536"/>
                  <a:pt x="7967287" y="213947"/>
                  <a:pt x="7524883" y="67465"/>
                </a:cubicBezTo>
                <a:cubicBezTo>
                  <a:pt x="7082479" y="-79017"/>
                  <a:pt x="6311602" y="34914"/>
                  <a:pt x="5527408" y="200630"/>
                </a:cubicBezTo>
                <a:cubicBezTo>
                  <a:pt x="4743214" y="366346"/>
                  <a:pt x="3657178" y="771760"/>
                  <a:pt x="2819718" y="1061764"/>
                </a:cubicBezTo>
                <a:cubicBezTo>
                  <a:pt x="1982258" y="1351768"/>
                  <a:pt x="971683" y="1640293"/>
                  <a:pt x="502646" y="1940654"/>
                </a:cubicBezTo>
                <a:cubicBezTo>
                  <a:pt x="33609" y="2241015"/>
                  <a:pt x="42487" y="2652347"/>
                  <a:pt x="5497" y="2863931"/>
                </a:cubicBezTo>
                <a:cubicBezTo>
                  <a:pt x="-31493" y="3075515"/>
                  <a:pt x="124606" y="3142837"/>
                  <a:pt x="280705" y="321016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3319057" y="3245655"/>
            <a:ext cx="7655918" cy="2933202"/>
          </a:xfrm>
          <a:custGeom>
            <a:avLst/>
            <a:gdLst>
              <a:gd name="connsiteX0" fmla="*/ 72214 w 7655918"/>
              <a:gd name="connsiteY0" fmla="*/ 2933202 h 2933202"/>
              <a:gd name="connsiteX1" fmla="*/ 18948 w 7655918"/>
              <a:gd name="connsiteY1" fmla="*/ 2515952 h 2933202"/>
              <a:gd name="connsiteX2" fmla="*/ 356299 w 7655918"/>
              <a:gd name="connsiteY2" fmla="*/ 1930026 h 2933202"/>
              <a:gd name="connsiteX3" fmla="*/ 1563662 w 7655918"/>
              <a:gd name="connsiteY3" fmla="*/ 1441754 h 2933202"/>
              <a:gd name="connsiteX4" fmla="*/ 3232664 w 7655918"/>
              <a:gd name="connsiteY4" fmla="*/ 864705 h 2933202"/>
              <a:gd name="connsiteX5" fmla="*/ 4670847 w 7655918"/>
              <a:gd name="connsiteY5" fmla="*/ 332045 h 2933202"/>
              <a:gd name="connsiteX6" fmla="*/ 6233317 w 7655918"/>
              <a:gd name="connsiteY6" fmla="*/ 39082 h 2933202"/>
              <a:gd name="connsiteX7" fmla="*/ 7334148 w 7655918"/>
              <a:gd name="connsiteY7" fmla="*/ 127859 h 2933202"/>
              <a:gd name="connsiteX8" fmla="*/ 7653744 w 7655918"/>
              <a:gd name="connsiteY8" fmla="*/ 1166546 h 2933202"/>
              <a:gd name="connsiteX9" fmla="*/ 7449557 w 7655918"/>
              <a:gd name="connsiteY9" fmla="*/ 2649117 h 293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55918" h="2933202">
                <a:moveTo>
                  <a:pt x="72214" y="2933202"/>
                </a:moveTo>
                <a:cubicBezTo>
                  <a:pt x="21907" y="2808175"/>
                  <a:pt x="-28399" y="2683148"/>
                  <a:pt x="18948" y="2515952"/>
                </a:cubicBezTo>
                <a:cubicBezTo>
                  <a:pt x="66295" y="2348756"/>
                  <a:pt x="98847" y="2109059"/>
                  <a:pt x="356299" y="1930026"/>
                </a:cubicBezTo>
                <a:cubicBezTo>
                  <a:pt x="613751" y="1750993"/>
                  <a:pt x="1084268" y="1619307"/>
                  <a:pt x="1563662" y="1441754"/>
                </a:cubicBezTo>
                <a:cubicBezTo>
                  <a:pt x="2043056" y="1264200"/>
                  <a:pt x="2714800" y="1049656"/>
                  <a:pt x="3232664" y="864705"/>
                </a:cubicBezTo>
                <a:cubicBezTo>
                  <a:pt x="3750528" y="679753"/>
                  <a:pt x="4170738" y="469649"/>
                  <a:pt x="4670847" y="332045"/>
                </a:cubicBezTo>
                <a:cubicBezTo>
                  <a:pt x="5170956" y="194441"/>
                  <a:pt x="5789434" y="73113"/>
                  <a:pt x="6233317" y="39082"/>
                </a:cubicBezTo>
                <a:cubicBezTo>
                  <a:pt x="6677200" y="5051"/>
                  <a:pt x="7097410" y="-60052"/>
                  <a:pt x="7334148" y="127859"/>
                </a:cubicBezTo>
                <a:cubicBezTo>
                  <a:pt x="7570886" y="315770"/>
                  <a:pt x="7634509" y="746336"/>
                  <a:pt x="7653744" y="1166546"/>
                </a:cubicBezTo>
                <a:cubicBezTo>
                  <a:pt x="7672979" y="1586756"/>
                  <a:pt x="7561268" y="2117936"/>
                  <a:pt x="7449557" y="264911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 bwMode="auto">
          <a:xfrm>
            <a:off x="2599503" y="2695513"/>
            <a:ext cx="8960904" cy="3696409"/>
          </a:xfrm>
          <a:custGeom>
            <a:avLst/>
            <a:gdLst>
              <a:gd name="connsiteX0" fmla="*/ 8533096 w 8960904"/>
              <a:gd name="connsiteY0" fmla="*/ 3696409 h 3696409"/>
              <a:gd name="connsiteX1" fmla="*/ 8817181 w 8960904"/>
              <a:gd name="connsiteY1" fmla="*/ 2853030 h 3696409"/>
              <a:gd name="connsiteX2" fmla="*/ 8959224 w 8960904"/>
              <a:gd name="connsiteY2" fmla="*/ 1512502 h 3696409"/>
              <a:gd name="connsiteX3" fmla="*/ 8728405 w 8960904"/>
              <a:gd name="connsiteY3" fmla="*/ 349527 h 3696409"/>
              <a:gd name="connsiteX4" fmla="*/ 7316855 w 8960904"/>
              <a:gd name="connsiteY4" fmla="*/ 21053 h 3696409"/>
              <a:gd name="connsiteX5" fmla="*/ 5727752 w 8960904"/>
              <a:gd name="connsiteY5" fmla="*/ 127585 h 3696409"/>
              <a:gd name="connsiteX6" fmla="*/ 2567302 w 8960904"/>
              <a:gd name="connsiteY6" fmla="*/ 891065 h 3696409"/>
              <a:gd name="connsiteX7" fmla="*/ 827278 w 8960904"/>
              <a:gd name="connsiteY7" fmla="*/ 1743321 h 3696409"/>
              <a:gd name="connsiteX8" fmla="*/ 54921 w 8960904"/>
              <a:gd name="connsiteY8" fmla="*/ 2693232 h 3696409"/>
              <a:gd name="connsiteX9" fmla="*/ 143698 w 8960904"/>
              <a:gd name="connsiteY9" fmla="*/ 3563244 h 3696409"/>
              <a:gd name="connsiteX10" fmla="*/ 791768 w 8960904"/>
              <a:gd name="connsiteY10" fmla="*/ 3509977 h 369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0904" h="3696409">
                <a:moveTo>
                  <a:pt x="8533096" y="3696409"/>
                </a:moveTo>
                <a:cubicBezTo>
                  <a:pt x="8639628" y="3456712"/>
                  <a:pt x="8746160" y="3217015"/>
                  <a:pt x="8817181" y="2853030"/>
                </a:cubicBezTo>
                <a:cubicBezTo>
                  <a:pt x="8888202" y="2489045"/>
                  <a:pt x="8974020" y="1929752"/>
                  <a:pt x="8959224" y="1512502"/>
                </a:cubicBezTo>
                <a:cubicBezTo>
                  <a:pt x="8944428" y="1095252"/>
                  <a:pt x="9002133" y="598102"/>
                  <a:pt x="8728405" y="349527"/>
                </a:cubicBezTo>
                <a:cubicBezTo>
                  <a:pt x="8454677" y="100952"/>
                  <a:pt x="7816964" y="58043"/>
                  <a:pt x="7316855" y="21053"/>
                </a:cubicBezTo>
                <a:cubicBezTo>
                  <a:pt x="6816746" y="-15937"/>
                  <a:pt x="6519344" y="-17417"/>
                  <a:pt x="5727752" y="127585"/>
                </a:cubicBezTo>
                <a:cubicBezTo>
                  <a:pt x="4936160" y="272587"/>
                  <a:pt x="3384048" y="621776"/>
                  <a:pt x="2567302" y="891065"/>
                </a:cubicBezTo>
                <a:cubicBezTo>
                  <a:pt x="1750556" y="1160354"/>
                  <a:pt x="1246008" y="1442960"/>
                  <a:pt x="827278" y="1743321"/>
                </a:cubicBezTo>
                <a:cubicBezTo>
                  <a:pt x="408548" y="2043682"/>
                  <a:pt x="168851" y="2389912"/>
                  <a:pt x="54921" y="2693232"/>
                </a:cubicBezTo>
                <a:cubicBezTo>
                  <a:pt x="-59009" y="2996552"/>
                  <a:pt x="20890" y="3427120"/>
                  <a:pt x="143698" y="3563244"/>
                </a:cubicBezTo>
                <a:cubicBezTo>
                  <a:pt x="266506" y="3699368"/>
                  <a:pt x="529137" y="3604672"/>
                  <a:pt x="791768" y="350997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 bwMode="auto">
          <a:xfrm>
            <a:off x="2418461" y="2376877"/>
            <a:ext cx="9643328" cy="4313552"/>
          </a:xfrm>
          <a:custGeom>
            <a:avLst/>
            <a:gdLst>
              <a:gd name="connsiteX0" fmla="*/ 7710961 w 9643328"/>
              <a:gd name="connsiteY0" fmla="*/ 2967480 h 4313552"/>
              <a:gd name="connsiteX1" fmla="*/ 7808616 w 9643328"/>
              <a:gd name="connsiteY1" fmla="*/ 3606672 h 4313552"/>
              <a:gd name="connsiteX2" fmla="*/ 8128212 w 9643328"/>
              <a:gd name="connsiteY2" fmla="*/ 4308008 h 4313552"/>
              <a:gd name="connsiteX3" fmla="*/ 9486495 w 9643328"/>
              <a:gd name="connsiteY3" fmla="*/ 3784225 h 4313552"/>
              <a:gd name="connsiteX4" fmla="*/ 9468740 w 9643328"/>
              <a:gd name="connsiteY4" fmla="*/ 1449398 h 4313552"/>
              <a:gd name="connsiteX5" fmla="*/ 8181478 w 9643328"/>
              <a:gd name="connsiteY5" fmla="*/ 108870 h 4313552"/>
              <a:gd name="connsiteX6" fmla="*/ 6050837 w 9643328"/>
              <a:gd name="connsiteY6" fmla="*/ 126625 h 4313552"/>
              <a:gd name="connsiteX7" fmla="*/ 4071117 w 9643328"/>
              <a:gd name="connsiteY7" fmla="*/ 508365 h 4313552"/>
              <a:gd name="connsiteX8" fmla="*/ 1185874 w 9643328"/>
              <a:gd name="connsiteY8" fmla="*/ 1493786 h 4313552"/>
              <a:gd name="connsiteX9" fmla="*/ 49532 w 9643328"/>
              <a:gd name="connsiteY9" fmla="*/ 2798804 h 4313552"/>
              <a:gd name="connsiteX10" fmla="*/ 280351 w 9643328"/>
              <a:gd name="connsiteY10" fmla="*/ 4201476 h 4313552"/>
              <a:gd name="connsiteX11" fmla="*/ 972810 w 9643328"/>
              <a:gd name="connsiteY11" fmla="*/ 3837491 h 431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43328" h="4313552">
                <a:moveTo>
                  <a:pt x="7710961" y="2967480"/>
                </a:moveTo>
                <a:cubicBezTo>
                  <a:pt x="7725017" y="3175365"/>
                  <a:pt x="7739074" y="3383251"/>
                  <a:pt x="7808616" y="3606672"/>
                </a:cubicBezTo>
                <a:cubicBezTo>
                  <a:pt x="7878158" y="3830093"/>
                  <a:pt x="7848566" y="4278416"/>
                  <a:pt x="8128212" y="4308008"/>
                </a:cubicBezTo>
                <a:cubicBezTo>
                  <a:pt x="8407859" y="4337600"/>
                  <a:pt x="9263074" y="4260660"/>
                  <a:pt x="9486495" y="3784225"/>
                </a:cubicBezTo>
                <a:cubicBezTo>
                  <a:pt x="9709916" y="3307790"/>
                  <a:pt x="9686243" y="2061957"/>
                  <a:pt x="9468740" y="1449398"/>
                </a:cubicBezTo>
                <a:cubicBezTo>
                  <a:pt x="9251237" y="836839"/>
                  <a:pt x="8751128" y="329332"/>
                  <a:pt x="8181478" y="108870"/>
                </a:cubicBezTo>
                <a:cubicBezTo>
                  <a:pt x="7611828" y="-111592"/>
                  <a:pt x="6735897" y="60043"/>
                  <a:pt x="6050837" y="126625"/>
                </a:cubicBezTo>
                <a:cubicBezTo>
                  <a:pt x="5365777" y="193207"/>
                  <a:pt x="4881944" y="280505"/>
                  <a:pt x="4071117" y="508365"/>
                </a:cubicBezTo>
                <a:cubicBezTo>
                  <a:pt x="3260290" y="736225"/>
                  <a:pt x="1856138" y="1112046"/>
                  <a:pt x="1185874" y="1493786"/>
                </a:cubicBezTo>
                <a:cubicBezTo>
                  <a:pt x="515610" y="1875526"/>
                  <a:pt x="200452" y="2347522"/>
                  <a:pt x="49532" y="2798804"/>
                </a:cubicBezTo>
                <a:cubicBezTo>
                  <a:pt x="-101388" y="3250086"/>
                  <a:pt x="126471" y="4028361"/>
                  <a:pt x="280351" y="4201476"/>
                </a:cubicBezTo>
                <a:cubicBezTo>
                  <a:pt x="434231" y="4374591"/>
                  <a:pt x="703520" y="4106041"/>
                  <a:pt x="972810" y="3837491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15560" y="6072591"/>
            <a:ext cx="12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362068" y="614213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59252" y="54166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216035" y="48963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916774" y="5254351"/>
            <a:ext cx="54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027154" y="47559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409815" y="44367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996930" y="379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131914" y="50958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118635" y="50710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729351" y="56765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1156017" y="61593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1" name="Freeform 60"/>
          <p:cNvSpPr/>
          <p:nvPr/>
        </p:nvSpPr>
        <p:spPr bwMode="auto">
          <a:xfrm flipV="1">
            <a:off x="9471565" y="5167506"/>
            <a:ext cx="151134" cy="1083118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 flipV="1">
            <a:off x="9453132" y="4625709"/>
            <a:ext cx="562513" cy="162145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 flipV="1">
            <a:off x="9483236" y="5824758"/>
            <a:ext cx="700630" cy="432228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9463596" y="6282864"/>
            <a:ext cx="820329" cy="45719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9270171" y="6142139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9414925" y="624502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3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  <p:bldP spid="24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query time: </a:t>
            </a:r>
            <a:r>
              <a:rPr lang="en-US" dirty="0"/>
              <a:t>O((</a:t>
            </a:r>
            <a:r>
              <a:rPr lang="en-US" dirty="0" err="1">
                <a:solidFill>
                  <a:srgbClr val="FF0000"/>
                </a:solidFill>
              </a:rPr>
              <a:t>K+h</a:t>
            </a:r>
            <a:r>
              <a:rPr lang="en-US" dirty="0"/>
              <a:t>) log h log n)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O(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log h log 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2274459"/>
          </a:xfrm>
        </p:spPr>
        <p:txBody>
          <a:bodyPr/>
          <a:lstStyle/>
          <a:p>
            <a:r>
              <a:rPr lang="en-US" dirty="0" smtClean="0"/>
              <a:t>Main Idea: </a:t>
            </a:r>
          </a:p>
          <a:p>
            <a:pPr lvl="1"/>
            <a:r>
              <a:rPr lang="en-US" dirty="0" smtClean="0"/>
              <a:t>Instead of Vis(t), only compute a special subset </a:t>
            </a:r>
            <a:r>
              <a:rPr lang="en-US" dirty="0" smtClean="0">
                <a:solidFill>
                  <a:srgbClr val="FF0000"/>
                </a:solidFill>
              </a:rPr>
              <a:t>S(t)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O(h) </a:t>
            </a:r>
            <a:r>
              <a:rPr lang="en-US" dirty="0" smtClean="0"/>
              <a:t>windows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Lemma:</a:t>
            </a:r>
            <a:r>
              <a:rPr lang="en-US" dirty="0" smtClean="0"/>
              <a:t> a closest point q must be on a window of S(t)</a:t>
            </a:r>
          </a:p>
          <a:p>
            <a:pPr lvl="1"/>
            <a:r>
              <a:rPr lang="en-US" dirty="0" smtClean="0"/>
              <a:t>Apply the preliminary algorithm on all windows of S(t)</a:t>
            </a:r>
          </a:p>
          <a:p>
            <a:endParaRPr lang="en-US" dirty="0"/>
          </a:p>
          <a:p>
            <a:r>
              <a:rPr lang="en-US" dirty="0" smtClean="0"/>
              <a:t>How to find S(t)?</a:t>
            </a:r>
          </a:p>
          <a:p>
            <a:pPr lvl="1"/>
            <a:r>
              <a:rPr lang="en-US" dirty="0" smtClean="0"/>
              <a:t>Extended corridor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window set S(t)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753817" cy="7830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 rot="2997633">
            <a:off x="7759083" y="3009530"/>
            <a:ext cx="1589103" cy="1669002"/>
          </a:xfrm>
          <a:custGeom>
            <a:avLst/>
            <a:gdLst>
              <a:gd name="connsiteX0" fmla="*/ 1145220 w 1589103"/>
              <a:gd name="connsiteY0" fmla="*/ 0 h 1669002"/>
              <a:gd name="connsiteX1" fmla="*/ 0 w 1589103"/>
              <a:gd name="connsiteY1" fmla="*/ 426128 h 1669002"/>
              <a:gd name="connsiteX2" fmla="*/ 0 w 1589103"/>
              <a:gd name="connsiteY2" fmla="*/ 1473693 h 1669002"/>
              <a:gd name="connsiteX3" fmla="*/ 1012055 w 1589103"/>
              <a:gd name="connsiteY3" fmla="*/ 1669002 h 1669002"/>
              <a:gd name="connsiteX4" fmla="*/ 1145220 w 1589103"/>
              <a:gd name="connsiteY4" fmla="*/ 1127464 h 1669002"/>
              <a:gd name="connsiteX5" fmla="*/ 710214 w 1589103"/>
              <a:gd name="connsiteY5" fmla="*/ 1402672 h 1669002"/>
              <a:gd name="connsiteX6" fmla="*/ 204187 w 1589103"/>
              <a:gd name="connsiteY6" fmla="*/ 1331650 h 1669002"/>
              <a:gd name="connsiteX7" fmla="*/ 284086 w 1589103"/>
              <a:gd name="connsiteY7" fmla="*/ 479394 h 1669002"/>
              <a:gd name="connsiteX8" fmla="*/ 843379 w 1589103"/>
              <a:gd name="connsiteY8" fmla="*/ 523782 h 1669002"/>
              <a:gd name="connsiteX9" fmla="*/ 541538 w 1589103"/>
              <a:gd name="connsiteY9" fmla="*/ 932155 h 1669002"/>
              <a:gd name="connsiteX10" fmla="*/ 577049 w 1589103"/>
              <a:gd name="connsiteY10" fmla="*/ 1127464 h 1669002"/>
              <a:gd name="connsiteX11" fmla="*/ 1083076 w 1589103"/>
              <a:gd name="connsiteY11" fmla="*/ 807868 h 1669002"/>
              <a:gd name="connsiteX12" fmla="*/ 1589103 w 1589103"/>
              <a:gd name="connsiteY12" fmla="*/ 745724 h 1669002"/>
              <a:gd name="connsiteX13" fmla="*/ 1100832 w 1589103"/>
              <a:gd name="connsiteY13" fmla="*/ 470516 h 1669002"/>
              <a:gd name="connsiteX14" fmla="*/ 1145220 w 1589103"/>
              <a:gd name="connsiteY14" fmla="*/ 0 h 16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9103" h="1669002">
                <a:moveTo>
                  <a:pt x="1145220" y="0"/>
                </a:moveTo>
                <a:lnTo>
                  <a:pt x="0" y="426128"/>
                </a:lnTo>
                <a:lnTo>
                  <a:pt x="0" y="1473693"/>
                </a:lnTo>
                <a:lnTo>
                  <a:pt x="1012055" y="1669002"/>
                </a:lnTo>
                <a:lnTo>
                  <a:pt x="1145220" y="1127464"/>
                </a:lnTo>
                <a:lnTo>
                  <a:pt x="710214" y="1402672"/>
                </a:lnTo>
                <a:lnTo>
                  <a:pt x="204187" y="1331650"/>
                </a:lnTo>
                <a:lnTo>
                  <a:pt x="284086" y="479394"/>
                </a:lnTo>
                <a:lnTo>
                  <a:pt x="843379" y="523782"/>
                </a:lnTo>
                <a:lnTo>
                  <a:pt x="541538" y="932155"/>
                </a:lnTo>
                <a:lnTo>
                  <a:pt x="577049" y="1127464"/>
                </a:lnTo>
                <a:lnTo>
                  <a:pt x="1083076" y="807868"/>
                </a:lnTo>
                <a:lnTo>
                  <a:pt x="1589103" y="745724"/>
                </a:lnTo>
                <a:lnTo>
                  <a:pt x="1100832" y="470516"/>
                </a:lnTo>
                <a:lnTo>
                  <a:pt x="114522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4996647" y="2246050"/>
            <a:ext cx="1979721" cy="1740023"/>
          </a:xfrm>
          <a:custGeom>
            <a:avLst/>
            <a:gdLst>
              <a:gd name="connsiteX0" fmla="*/ 1127464 w 1979721"/>
              <a:gd name="connsiteY0" fmla="*/ 497149 h 1740023"/>
              <a:gd name="connsiteX1" fmla="*/ 0 w 1979721"/>
              <a:gd name="connsiteY1" fmla="*/ 594803 h 1740023"/>
              <a:gd name="connsiteX2" fmla="*/ 550416 w 1979721"/>
              <a:gd name="connsiteY2" fmla="*/ 807867 h 1740023"/>
              <a:gd name="connsiteX3" fmla="*/ 8878 w 1979721"/>
              <a:gd name="connsiteY3" fmla="*/ 1242873 h 1740023"/>
              <a:gd name="connsiteX4" fmla="*/ 905523 w 1979721"/>
              <a:gd name="connsiteY4" fmla="*/ 1180730 h 1740023"/>
              <a:gd name="connsiteX5" fmla="*/ 807868 w 1979721"/>
              <a:gd name="connsiteY5" fmla="*/ 1740023 h 1740023"/>
              <a:gd name="connsiteX6" fmla="*/ 1855433 w 1979721"/>
              <a:gd name="connsiteY6" fmla="*/ 1367161 h 1740023"/>
              <a:gd name="connsiteX7" fmla="*/ 1393794 w 1979721"/>
              <a:gd name="connsiteY7" fmla="*/ 1091953 h 1740023"/>
              <a:gd name="connsiteX8" fmla="*/ 1979721 w 1979721"/>
              <a:gd name="connsiteY8" fmla="*/ 532660 h 1740023"/>
              <a:gd name="connsiteX9" fmla="*/ 1180730 w 1979721"/>
              <a:gd name="connsiteY9" fmla="*/ 0 h 1740023"/>
              <a:gd name="connsiteX10" fmla="*/ 1127464 w 1979721"/>
              <a:gd name="connsiteY10" fmla="*/ 497149 h 174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9721" h="1740023">
                <a:moveTo>
                  <a:pt x="1127464" y="497149"/>
                </a:moveTo>
                <a:lnTo>
                  <a:pt x="0" y="594803"/>
                </a:lnTo>
                <a:lnTo>
                  <a:pt x="550416" y="807867"/>
                </a:lnTo>
                <a:lnTo>
                  <a:pt x="8878" y="1242873"/>
                </a:lnTo>
                <a:lnTo>
                  <a:pt x="905523" y="1180730"/>
                </a:lnTo>
                <a:lnTo>
                  <a:pt x="807868" y="1740023"/>
                </a:lnTo>
                <a:lnTo>
                  <a:pt x="1855433" y="1367161"/>
                </a:lnTo>
                <a:lnTo>
                  <a:pt x="1393794" y="1091953"/>
                </a:lnTo>
                <a:lnTo>
                  <a:pt x="1979721" y="532660"/>
                </a:lnTo>
                <a:lnTo>
                  <a:pt x="1180730" y="0"/>
                </a:lnTo>
                <a:lnTo>
                  <a:pt x="1127464" y="49714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4917296" y="4296790"/>
            <a:ext cx="1917577" cy="1944210"/>
          </a:xfrm>
          <a:custGeom>
            <a:avLst/>
            <a:gdLst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731146 w 1917577"/>
              <a:gd name="connsiteY4" fmla="*/ 807868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763480 w 1917577"/>
              <a:gd name="connsiteY7" fmla="*/ 1544715 h 1944210"/>
              <a:gd name="connsiteX8" fmla="*/ 994299 w 1917577"/>
              <a:gd name="connsiteY8" fmla="*/ 1287262 h 1944210"/>
              <a:gd name="connsiteX9" fmla="*/ 1455938 w 1917577"/>
              <a:gd name="connsiteY9" fmla="*/ 1074198 h 1944210"/>
              <a:gd name="connsiteX10" fmla="*/ 1917577 w 1917577"/>
              <a:gd name="connsiteY10" fmla="*/ 1429305 h 1944210"/>
              <a:gd name="connsiteX11" fmla="*/ 754602 w 1917577"/>
              <a:gd name="connsiteY11" fmla="*/ 1944210 h 1944210"/>
              <a:gd name="connsiteX12" fmla="*/ 0 w 1917577"/>
              <a:gd name="connsiteY12" fmla="*/ 1580225 h 1944210"/>
              <a:gd name="connsiteX13" fmla="*/ 372862 w 1917577"/>
              <a:gd name="connsiteY13" fmla="*/ 1331651 h 1944210"/>
              <a:gd name="connsiteX14" fmla="*/ 417251 w 1917577"/>
              <a:gd name="connsiteY14" fmla="*/ 852256 h 1944210"/>
              <a:gd name="connsiteX15" fmla="*/ 88777 w 1917577"/>
              <a:gd name="connsiteY15" fmla="*/ 683581 h 194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17577" h="1944210">
                <a:moveTo>
                  <a:pt x="88777" y="683581"/>
                </a:moveTo>
                <a:lnTo>
                  <a:pt x="896645" y="0"/>
                </a:lnTo>
                <a:lnTo>
                  <a:pt x="1757779" y="142043"/>
                </a:lnTo>
                <a:lnTo>
                  <a:pt x="941033" y="506027"/>
                </a:lnTo>
                <a:lnTo>
                  <a:pt x="1731146" y="807868"/>
                </a:lnTo>
                <a:lnTo>
                  <a:pt x="870012" y="932155"/>
                </a:lnTo>
                <a:lnTo>
                  <a:pt x="532660" y="1154097"/>
                </a:lnTo>
                <a:lnTo>
                  <a:pt x="763480" y="1544715"/>
                </a:lnTo>
                <a:lnTo>
                  <a:pt x="994299" y="1287262"/>
                </a:lnTo>
                <a:lnTo>
                  <a:pt x="1455938" y="1074198"/>
                </a:lnTo>
                <a:lnTo>
                  <a:pt x="1917577" y="1429305"/>
                </a:lnTo>
                <a:lnTo>
                  <a:pt x="754602" y="1944210"/>
                </a:lnTo>
                <a:lnTo>
                  <a:pt x="0" y="1580225"/>
                </a:lnTo>
                <a:lnTo>
                  <a:pt x="372862" y="1331651"/>
                </a:lnTo>
                <a:lnTo>
                  <a:pt x="417251" y="852256"/>
                </a:lnTo>
                <a:lnTo>
                  <a:pt x="88777" y="6835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5007006" y="2254928"/>
            <a:ext cx="1997476" cy="1731146"/>
          </a:xfrm>
          <a:custGeom>
            <a:avLst/>
            <a:gdLst>
              <a:gd name="connsiteX0" fmla="*/ 807868 w 1997476"/>
              <a:gd name="connsiteY0" fmla="*/ 1731146 h 1731146"/>
              <a:gd name="connsiteX1" fmla="*/ 0 w 1997476"/>
              <a:gd name="connsiteY1" fmla="*/ 1251752 h 1731146"/>
              <a:gd name="connsiteX2" fmla="*/ 0 w 1997476"/>
              <a:gd name="connsiteY2" fmla="*/ 577049 h 1731146"/>
              <a:gd name="connsiteX3" fmla="*/ 1162975 w 1997476"/>
              <a:gd name="connsiteY3" fmla="*/ 0 h 1731146"/>
              <a:gd name="connsiteX4" fmla="*/ 1997476 w 1997476"/>
              <a:gd name="connsiteY4" fmla="*/ 523783 h 1731146"/>
              <a:gd name="connsiteX5" fmla="*/ 1837677 w 1997476"/>
              <a:gd name="connsiteY5" fmla="*/ 1358284 h 1731146"/>
              <a:gd name="connsiteX6" fmla="*/ 807868 w 1997476"/>
              <a:gd name="connsiteY6" fmla="*/ 1731146 h 17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7476" h="1731146">
                <a:moveTo>
                  <a:pt x="807868" y="1731146"/>
                </a:moveTo>
                <a:lnTo>
                  <a:pt x="0" y="1251752"/>
                </a:lnTo>
                <a:lnTo>
                  <a:pt x="0" y="577049"/>
                </a:lnTo>
                <a:lnTo>
                  <a:pt x="1162975" y="0"/>
                </a:lnTo>
                <a:lnTo>
                  <a:pt x="1997476" y="523783"/>
                </a:lnTo>
                <a:lnTo>
                  <a:pt x="1837677" y="1358284"/>
                </a:lnTo>
                <a:lnTo>
                  <a:pt x="807868" y="1731146"/>
                </a:lnTo>
                <a:close/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4927106" y="4305669"/>
            <a:ext cx="1908699" cy="1935332"/>
          </a:xfrm>
          <a:custGeom>
            <a:avLst/>
            <a:gdLst>
              <a:gd name="connsiteX0" fmla="*/ 1908699 w 1908699"/>
              <a:gd name="connsiteY0" fmla="*/ 1429304 h 1935332"/>
              <a:gd name="connsiteX1" fmla="*/ 1757779 w 1908699"/>
              <a:gd name="connsiteY1" fmla="*/ 133165 h 1935332"/>
              <a:gd name="connsiteX2" fmla="*/ 861134 w 1908699"/>
              <a:gd name="connsiteY2" fmla="*/ 0 h 1935332"/>
              <a:gd name="connsiteX3" fmla="*/ 71022 w 1908699"/>
              <a:gd name="connsiteY3" fmla="*/ 665825 h 1935332"/>
              <a:gd name="connsiteX4" fmla="*/ 0 w 1908699"/>
              <a:gd name="connsiteY4" fmla="*/ 1589102 h 1935332"/>
              <a:gd name="connsiteX5" fmla="*/ 736847 w 1908699"/>
              <a:gd name="connsiteY5" fmla="*/ 1935332 h 1935332"/>
              <a:gd name="connsiteX6" fmla="*/ 1908699 w 1908699"/>
              <a:gd name="connsiteY6" fmla="*/ 1429304 h 193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8699" h="1935332">
                <a:moveTo>
                  <a:pt x="1908699" y="1429304"/>
                </a:moveTo>
                <a:lnTo>
                  <a:pt x="1757779" y="133165"/>
                </a:lnTo>
                <a:lnTo>
                  <a:pt x="861134" y="0"/>
                </a:lnTo>
                <a:lnTo>
                  <a:pt x="71022" y="665825"/>
                </a:lnTo>
                <a:lnTo>
                  <a:pt x="0" y="1589102"/>
                </a:lnTo>
                <a:lnTo>
                  <a:pt x="736847" y="1935332"/>
                </a:lnTo>
                <a:lnTo>
                  <a:pt x="1908699" y="1429304"/>
                </a:lnTo>
                <a:close/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7554897" y="2965142"/>
            <a:ext cx="1864311" cy="1589103"/>
          </a:xfrm>
          <a:custGeom>
            <a:avLst/>
            <a:gdLst>
              <a:gd name="connsiteX0" fmla="*/ 497150 w 1864311"/>
              <a:gd name="connsiteY0" fmla="*/ 1589103 h 1589103"/>
              <a:gd name="connsiteX1" fmla="*/ 0 w 1864311"/>
              <a:gd name="connsiteY1" fmla="*/ 674703 h 1589103"/>
              <a:gd name="connsiteX2" fmla="*/ 790113 w 1864311"/>
              <a:gd name="connsiteY2" fmla="*/ 0 h 1589103"/>
              <a:gd name="connsiteX3" fmla="*/ 1864311 w 1864311"/>
              <a:gd name="connsiteY3" fmla="*/ 594804 h 1589103"/>
              <a:gd name="connsiteX4" fmla="*/ 1580225 w 1864311"/>
              <a:gd name="connsiteY4" fmla="*/ 1402672 h 1589103"/>
              <a:gd name="connsiteX5" fmla="*/ 497150 w 1864311"/>
              <a:gd name="connsiteY5" fmla="*/ 1589103 h 158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4311" h="1589103">
                <a:moveTo>
                  <a:pt x="497150" y="1589103"/>
                </a:moveTo>
                <a:lnTo>
                  <a:pt x="0" y="674703"/>
                </a:lnTo>
                <a:lnTo>
                  <a:pt x="790113" y="0"/>
                </a:lnTo>
                <a:lnTo>
                  <a:pt x="1864311" y="594804"/>
                </a:lnTo>
                <a:lnTo>
                  <a:pt x="1580225" y="1402672"/>
                </a:lnTo>
                <a:lnTo>
                  <a:pt x="497150" y="1589103"/>
                </a:lnTo>
                <a:close/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163626" y="2175029"/>
            <a:ext cx="5779363" cy="432342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663953" y="5308847"/>
            <a:ext cx="710214" cy="71023"/>
          </a:xfrm>
          <a:custGeom>
            <a:avLst/>
            <a:gdLst>
              <a:gd name="connsiteX0" fmla="*/ 1846556 w 1846556"/>
              <a:gd name="connsiteY0" fmla="*/ 177553 h 177553"/>
              <a:gd name="connsiteX1" fmla="*/ 0 w 1846556"/>
              <a:gd name="connsiteY1" fmla="*/ 0 h 1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46556" h="177553">
                <a:moveTo>
                  <a:pt x="1846556" y="177553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>
            <a:off x="6374167" y="5379871"/>
            <a:ext cx="1074198" cy="97652"/>
          </a:xfrm>
          <a:custGeom>
            <a:avLst/>
            <a:gdLst>
              <a:gd name="connsiteX0" fmla="*/ 1846556 w 1846556"/>
              <a:gd name="connsiteY0" fmla="*/ 177553 h 177553"/>
              <a:gd name="connsiteX1" fmla="*/ 0 w 1846556"/>
              <a:gd name="connsiteY1" fmla="*/ 0 h 1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46556" h="177553">
                <a:moveTo>
                  <a:pt x="1846556" y="177553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77105" y="5267404"/>
            <a:ext cx="1222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323613" y="533695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8550570" y="4057095"/>
            <a:ext cx="202813" cy="239695"/>
          </a:xfrm>
          <a:custGeom>
            <a:avLst/>
            <a:gdLst>
              <a:gd name="connsiteX0" fmla="*/ 0 w 1233997"/>
              <a:gd name="connsiteY0" fmla="*/ 1411550 h 1411550"/>
              <a:gd name="connsiteX1" fmla="*/ 1233997 w 1233997"/>
              <a:gd name="connsiteY1" fmla="*/ 0 h 1411550"/>
              <a:gd name="connsiteX2" fmla="*/ 1233997 w 1233997"/>
              <a:gd name="connsiteY2" fmla="*/ 0 h 1411550"/>
              <a:gd name="connsiteX3" fmla="*/ 1233997 w 1233997"/>
              <a:gd name="connsiteY3" fmla="*/ 0 h 141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997" h="1411550">
                <a:moveTo>
                  <a:pt x="0" y="1411550"/>
                </a:moveTo>
                <a:lnTo>
                  <a:pt x="1233997" y="0"/>
                </a:lnTo>
                <a:lnTo>
                  <a:pt x="1233997" y="0"/>
                </a:lnTo>
                <a:lnTo>
                  <a:pt x="1233997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7546019" y="4289627"/>
            <a:ext cx="1004551" cy="1161262"/>
          </a:xfrm>
          <a:custGeom>
            <a:avLst/>
            <a:gdLst>
              <a:gd name="connsiteX0" fmla="*/ 0 w 1233997"/>
              <a:gd name="connsiteY0" fmla="*/ 1411550 h 1411550"/>
              <a:gd name="connsiteX1" fmla="*/ 1233997 w 1233997"/>
              <a:gd name="connsiteY1" fmla="*/ 0 h 1411550"/>
              <a:gd name="connsiteX2" fmla="*/ 1233997 w 1233997"/>
              <a:gd name="connsiteY2" fmla="*/ 0 h 1411550"/>
              <a:gd name="connsiteX3" fmla="*/ 1233997 w 1233997"/>
              <a:gd name="connsiteY3" fmla="*/ 0 h 141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997" h="1411550">
                <a:moveTo>
                  <a:pt x="0" y="1411550"/>
                </a:moveTo>
                <a:lnTo>
                  <a:pt x="1233997" y="0"/>
                </a:lnTo>
                <a:lnTo>
                  <a:pt x="1233997" y="0"/>
                </a:lnTo>
                <a:lnTo>
                  <a:pt x="1233997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6205492" y="3817398"/>
            <a:ext cx="1296139" cy="1651248"/>
          </a:xfrm>
          <a:custGeom>
            <a:avLst/>
            <a:gdLst>
              <a:gd name="connsiteX0" fmla="*/ 1260629 w 1260629"/>
              <a:gd name="connsiteY0" fmla="*/ 1606859 h 1606859"/>
              <a:gd name="connsiteX1" fmla="*/ 0 w 1260629"/>
              <a:gd name="connsiteY1" fmla="*/ 0 h 1606859"/>
              <a:gd name="connsiteX2" fmla="*/ 0 w 1260629"/>
              <a:gd name="connsiteY2" fmla="*/ 0 h 160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0629" h="1606859">
                <a:moveTo>
                  <a:pt x="1260629" y="160685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7501631" y="2166151"/>
            <a:ext cx="97654" cy="3311371"/>
          </a:xfrm>
          <a:custGeom>
            <a:avLst/>
            <a:gdLst>
              <a:gd name="connsiteX0" fmla="*/ 0 w 97654"/>
              <a:gd name="connsiteY0" fmla="*/ 3311371 h 3311371"/>
              <a:gd name="connsiteX1" fmla="*/ 97654 w 97654"/>
              <a:gd name="connsiteY1" fmla="*/ 0 h 3311371"/>
              <a:gd name="connsiteX2" fmla="*/ 97654 w 97654"/>
              <a:gd name="connsiteY2" fmla="*/ 0 h 331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654" h="3311371">
                <a:moveTo>
                  <a:pt x="0" y="3311371"/>
                </a:moveTo>
                <a:lnTo>
                  <a:pt x="97654" y="0"/>
                </a:lnTo>
                <a:lnTo>
                  <a:pt x="97654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6871317" y="2175029"/>
            <a:ext cx="639192" cy="3302493"/>
          </a:xfrm>
          <a:custGeom>
            <a:avLst/>
            <a:gdLst>
              <a:gd name="connsiteX0" fmla="*/ 639192 w 639192"/>
              <a:gd name="connsiteY0" fmla="*/ 3302493 h 3302493"/>
              <a:gd name="connsiteX1" fmla="*/ 0 w 639192"/>
              <a:gd name="connsiteY1" fmla="*/ 0 h 330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9192" h="3302493">
                <a:moveTo>
                  <a:pt x="639192" y="3302493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7492753" y="3817398"/>
            <a:ext cx="2441360" cy="1660124"/>
          </a:xfrm>
          <a:custGeom>
            <a:avLst/>
            <a:gdLst>
              <a:gd name="connsiteX0" fmla="*/ 0 w 2441360"/>
              <a:gd name="connsiteY0" fmla="*/ 1660124 h 1660124"/>
              <a:gd name="connsiteX1" fmla="*/ 2441360 w 2441360"/>
              <a:gd name="connsiteY1" fmla="*/ 0 h 166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41360" h="1660124">
                <a:moveTo>
                  <a:pt x="0" y="1660124"/>
                </a:moveTo>
                <a:lnTo>
                  <a:pt x="244136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5033639" y="5468645"/>
            <a:ext cx="2450237" cy="1047565"/>
          </a:xfrm>
          <a:custGeom>
            <a:avLst/>
            <a:gdLst>
              <a:gd name="connsiteX0" fmla="*/ 2450237 w 2450237"/>
              <a:gd name="connsiteY0" fmla="*/ 0 h 1047565"/>
              <a:gd name="connsiteX1" fmla="*/ 0 w 2450237"/>
              <a:gd name="connsiteY1" fmla="*/ 1047565 h 104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50237" h="1047565">
                <a:moveTo>
                  <a:pt x="2450237" y="0"/>
                </a:moveTo>
                <a:lnTo>
                  <a:pt x="0" y="104756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22036" y="5372464"/>
            <a:ext cx="1222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468544" y="544201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0902" y="3711174"/>
            <a:ext cx="1222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q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190126" y="381081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4509856" y="3835153"/>
            <a:ext cx="1722268" cy="230820"/>
          </a:xfrm>
          <a:custGeom>
            <a:avLst/>
            <a:gdLst>
              <a:gd name="connsiteX0" fmla="*/ 0 w 1722268"/>
              <a:gd name="connsiteY0" fmla="*/ 230820 h 230820"/>
              <a:gd name="connsiteX1" fmla="*/ 1305018 w 1722268"/>
              <a:gd name="connsiteY1" fmla="*/ 150921 h 230820"/>
              <a:gd name="connsiteX2" fmla="*/ 1722268 w 1722268"/>
              <a:gd name="connsiteY2" fmla="*/ 0 h 23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268" h="230820">
                <a:moveTo>
                  <a:pt x="0" y="230820"/>
                </a:moveTo>
                <a:lnTo>
                  <a:pt x="1305018" y="150921"/>
                </a:lnTo>
                <a:lnTo>
                  <a:pt x="1722268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43759" y="3972784"/>
            <a:ext cx="12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490267" y="404233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9092968" y="43367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532226" y="361854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960726" y="274224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665451" y="440912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17701" y="621887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3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9" grpId="0"/>
      <p:bldP spid="10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window set S(t)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753817" cy="7830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 rot="2997633">
            <a:off x="7759083" y="3009530"/>
            <a:ext cx="1589103" cy="1669002"/>
          </a:xfrm>
          <a:custGeom>
            <a:avLst/>
            <a:gdLst>
              <a:gd name="connsiteX0" fmla="*/ 1145220 w 1589103"/>
              <a:gd name="connsiteY0" fmla="*/ 0 h 1669002"/>
              <a:gd name="connsiteX1" fmla="*/ 0 w 1589103"/>
              <a:gd name="connsiteY1" fmla="*/ 426128 h 1669002"/>
              <a:gd name="connsiteX2" fmla="*/ 0 w 1589103"/>
              <a:gd name="connsiteY2" fmla="*/ 1473693 h 1669002"/>
              <a:gd name="connsiteX3" fmla="*/ 1012055 w 1589103"/>
              <a:gd name="connsiteY3" fmla="*/ 1669002 h 1669002"/>
              <a:gd name="connsiteX4" fmla="*/ 1145220 w 1589103"/>
              <a:gd name="connsiteY4" fmla="*/ 1127464 h 1669002"/>
              <a:gd name="connsiteX5" fmla="*/ 710214 w 1589103"/>
              <a:gd name="connsiteY5" fmla="*/ 1402672 h 1669002"/>
              <a:gd name="connsiteX6" fmla="*/ 204187 w 1589103"/>
              <a:gd name="connsiteY6" fmla="*/ 1331650 h 1669002"/>
              <a:gd name="connsiteX7" fmla="*/ 284086 w 1589103"/>
              <a:gd name="connsiteY7" fmla="*/ 479394 h 1669002"/>
              <a:gd name="connsiteX8" fmla="*/ 843379 w 1589103"/>
              <a:gd name="connsiteY8" fmla="*/ 523782 h 1669002"/>
              <a:gd name="connsiteX9" fmla="*/ 541538 w 1589103"/>
              <a:gd name="connsiteY9" fmla="*/ 932155 h 1669002"/>
              <a:gd name="connsiteX10" fmla="*/ 577049 w 1589103"/>
              <a:gd name="connsiteY10" fmla="*/ 1127464 h 1669002"/>
              <a:gd name="connsiteX11" fmla="*/ 1083076 w 1589103"/>
              <a:gd name="connsiteY11" fmla="*/ 807868 h 1669002"/>
              <a:gd name="connsiteX12" fmla="*/ 1589103 w 1589103"/>
              <a:gd name="connsiteY12" fmla="*/ 745724 h 1669002"/>
              <a:gd name="connsiteX13" fmla="*/ 1100832 w 1589103"/>
              <a:gd name="connsiteY13" fmla="*/ 470516 h 1669002"/>
              <a:gd name="connsiteX14" fmla="*/ 1145220 w 1589103"/>
              <a:gd name="connsiteY14" fmla="*/ 0 h 16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9103" h="1669002">
                <a:moveTo>
                  <a:pt x="1145220" y="0"/>
                </a:moveTo>
                <a:lnTo>
                  <a:pt x="0" y="426128"/>
                </a:lnTo>
                <a:lnTo>
                  <a:pt x="0" y="1473693"/>
                </a:lnTo>
                <a:lnTo>
                  <a:pt x="1012055" y="1669002"/>
                </a:lnTo>
                <a:lnTo>
                  <a:pt x="1145220" y="1127464"/>
                </a:lnTo>
                <a:lnTo>
                  <a:pt x="710214" y="1402672"/>
                </a:lnTo>
                <a:lnTo>
                  <a:pt x="204187" y="1331650"/>
                </a:lnTo>
                <a:lnTo>
                  <a:pt x="284086" y="479394"/>
                </a:lnTo>
                <a:lnTo>
                  <a:pt x="843379" y="523782"/>
                </a:lnTo>
                <a:lnTo>
                  <a:pt x="541538" y="932155"/>
                </a:lnTo>
                <a:lnTo>
                  <a:pt x="577049" y="1127464"/>
                </a:lnTo>
                <a:lnTo>
                  <a:pt x="1083076" y="807868"/>
                </a:lnTo>
                <a:lnTo>
                  <a:pt x="1589103" y="745724"/>
                </a:lnTo>
                <a:lnTo>
                  <a:pt x="1100832" y="470516"/>
                </a:lnTo>
                <a:lnTo>
                  <a:pt x="114522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4996647" y="2246050"/>
            <a:ext cx="1979721" cy="1740023"/>
          </a:xfrm>
          <a:custGeom>
            <a:avLst/>
            <a:gdLst>
              <a:gd name="connsiteX0" fmla="*/ 1127464 w 1979721"/>
              <a:gd name="connsiteY0" fmla="*/ 497149 h 1740023"/>
              <a:gd name="connsiteX1" fmla="*/ 0 w 1979721"/>
              <a:gd name="connsiteY1" fmla="*/ 594803 h 1740023"/>
              <a:gd name="connsiteX2" fmla="*/ 550416 w 1979721"/>
              <a:gd name="connsiteY2" fmla="*/ 807867 h 1740023"/>
              <a:gd name="connsiteX3" fmla="*/ 8878 w 1979721"/>
              <a:gd name="connsiteY3" fmla="*/ 1242873 h 1740023"/>
              <a:gd name="connsiteX4" fmla="*/ 905523 w 1979721"/>
              <a:gd name="connsiteY4" fmla="*/ 1180730 h 1740023"/>
              <a:gd name="connsiteX5" fmla="*/ 807868 w 1979721"/>
              <a:gd name="connsiteY5" fmla="*/ 1740023 h 1740023"/>
              <a:gd name="connsiteX6" fmla="*/ 1855433 w 1979721"/>
              <a:gd name="connsiteY6" fmla="*/ 1367161 h 1740023"/>
              <a:gd name="connsiteX7" fmla="*/ 1393794 w 1979721"/>
              <a:gd name="connsiteY7" fmla="*/ 1091953 h 1740023"/>
              <a:gd name="connsiteX8" fmla="*/ 1979721 w 1979721"/>
              <a:gd name="connsiteY8" fmla="*/ 532660 h 1740023"/>
              <a:gd name="connsiteX9" fmla="*/ 1180730 w 1979721"/>
              <a:gd name="connsiteY9" fmla="*/ 0 h 1740023"/>
              <a:gd name="connsiteX10" fmla="*/ 1127464 w 1979721"/>
              <a:gd name="connsiteY10" fmla="*/ 497149 h 174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9721" h="1740023">
                <a:moveTo>
                  <a:pt x="1127464" y="497149"/>
                </a:moveTo>
                <a:lnTo>
                  <a:pt x="0" y="594803"/>
                </a:lnTo>
                <a:lnTo>
                  <a:pt x="550416" y="807867"/>
                </a:lnTo>
                <a:lnTo>
                  <a:pt x="8878" y="1242873"/>
                </a:lnTo>
                <a:lnTo>
                  <a:pt x="905523" y="1180730"/>
                </a:lnTo>
                <a:lnTo>
                  <a:pt x="807868" y="1740023"/>
                </a:lnTo>
                <a:lnTo>
                  <a:pt x="1855433" y="1367161"/>
                </a:lnTo>
                <a:lnTo>
                  <a:pt x="1393794" y="1091953"/>
                </a:lnTo>
                <a:lnTo>
                  <a:pt x="1979721" y="532660"/>
                </a:lnTo>
                <a:lnTo>
                  <a:pt x="1180730" y="0"/>
                </a:lnTo>
                <a:lnTo>
                  <a:pt x="1127464" y="49714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 rot="18833676">
            <a:off x="4917296" y="4296790"/>
            <a:ext cx="1917577" cy="1944210"/>
          </a:xfrm>
          <a:custGeom>
            <a:avLst/>
            <a:gdLst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731146 w 1917577"/>
              <a:gd name="connsiteY4" fmla="*/ 807868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763480 w 1917577"/>
              <a:gd name="connsiteY7" fmla="*/ 1544715 h 1944210"/>
              <a:gd name="connsiteX8" fmla="*/ 994299 w 1917577"/>
              <a:gd name="connsiteY8" fmla="*/ 1287262 h 1944210"/>
              <a:gd name="connsiteX9" fmla="*/ 1455938 w 1917577"/>
              <a:gd name="connsiteY9" fmla="*/ 1074198 h 1944210"/>
              <a:gd name="connsiteX10" fmla="*/ 1917577 w 1917577"/>
              <a:gd name="connsiteY10" fmla="*/ 1429305 h 1944210"/>
              <a:gd name="connsiteX11" fmla="*/ 754602 w 1917577"/>
              <a:gd name="connsiteY11" fmla="*/ 1944210 h 1944210"/>
              <a:gd name="connsiteX12" fmla="*/ 0 w 1917577"/>
              <a:gd name="connsiteY12" fmla="*/ 1580225 h 1944210"/>
              <a:gd name="connsiteX13" fmla="*/ 372862 w 1917577"/>
              <a:gd name="connsiteY13" fmla="*/ 1331651 h 1944210"/>
              <a:gd name="connsiteX14" fmla="*/ 417251 w 1917577"/>
              <a:gd name="connsiteY14" fmla="*/ 852256 h 1944210"/>
              <a:gd name="connsiteX15" fmla="*/ 88777 w 1917577"/>
              <a:gd name="connsiteY15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731146 w 1917577"/>
              <a:gd name="connsiteY4" fmla="*/ 807868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864969 w 1917577"/>
              <a:gd name="connsiteY7" fmla="*/ 1816654 h 1944210"/>
              <a:gd name="connsiteX8" fmla="*/ 994299 w 1917577"/>
              <a:gd name="connsiteY8" fmla="*/ 1287262 h 1944210"/>
              <a:gd name="connsiteX9" fmla="*/ 1455938 w 1917577"/>
              <a:gd name="connsiteY9" fmla="*/ 1074198 h 1944210"/>
              <a:gd name="connsiteX10" fmla="*/ 1917577 w 1917577"/>
              <a:gd name="connsiteY10" fmla="*/ 1429305 h 1944210"/>
              <a:gd name="connsiteX11" fmla="*/ 754602 w 1917577"/>
              <a:gd name="connsiteY11" fmla="*/ 1944210 h 1944210"/>
              <a:gd name="connsiteX12" fmla="*/ 0 w 1917577"/>
              <a:gd name="connsiteY12" fmla="*/ 1580225 h 1944210"/>
              <a:gd name="connsiteX13" fmla="*/ 372862 w 1917577"/>
              <a:gd name="connsiteY13" fmla="*/ 1331651 h 1944210"/>
              <a:gd name="connsiteX14" fmla="*/ 417251 w 1917577"/>
              <a:gd name="connsiteY14" fmla="*/ 852256 h 1944210"/>
              <a:gd name="connsiteX15" fmla="*/ 88777 w 1917577"/>
              <a:gd name="connsiteY15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731146 w 1917577"/>
              <a:gd name="connsiteY4" fmla="*/ 807868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847230 w 1917577"/>
              <a:gd name="connsiteY7" fmla="*/ 1759804 h 1944210"/>
              <a:gd name="connsiteX8" fmla="*/ 994299 w 1917577"/>
              <a:gd name="connsiteY8" fmla="*/ 1287262 h 1944210"/>
              <a:gd name="connsiteX9" fmla="*/ 1455938 w 1917577"/>
              <a:gd name="connsiteY9" fmla="*/ 1074198 h 1944210"/>
              <a:gd name="connsiteX10" fmla="*/ 1917577 w 1917577"/>
              <a:gd name="connsiteY10" fmla="*/ 1429305 h 1944210"/>
              <a:gd name="connsiteX11" fmla="*/ 754602 w 1917577"/>
              <a:gd name="connsiteY11" fmla="*/ 1944210 h 1944210"/>
              <a:gd name="connsiteX12" fmla="*/ 0 w 1917577"/>
              <a:gd name="connsiteY12" fmla="*/ 1580225 h 1944210"/>
              <a:gd name="connsiteX13" fmla="*/ 372862 w 1917577"/>
              <a:gd name="connsiteY13" fmla="*/ 1331651 h 1944210"/>
              <a:gd name="connsiteX14" fmla="*/ 417251 w 1917577"/>
              <a:gd name="connsiteY14" fmla="*/ 852256 h 1944210"/>
              <a:gd name="connsiteX15" fmla="*/ 88777 w 1917577"/>
              <a:gd name="connsiteY15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731146 w 1917577"/>
              <a:gd name="connsiteY4" fmla="*/ 807868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671117 w 1917577"/>
              <a:gd name="connsiteY7" fmla="*/ 1434974 h 1944210"/>
              <a:gd name="connsiteX8" fmla="*/ 847230 w 1917577"/>
              <a:gd name="connsiteY8" fmla="*/ 1759804 h 1944210"/>
              <a:gd name="connsiteX9" fmla="*/ 994299 w 1917577"/>
              <a:gd name="connsiteY9" fmla="*/ 1287262 h 1944210"/>
              <a:gd name="connsiteX10" fmla="*/ 1455938 w 1917577"/>
              <a:gd name="connsiteY10" fmla="*/ 1074198 h 1944210"/>
              <a:gd name="connsiteX11" fmla="*/ 1917577 w 1917577"/>
              <a:gd name="connsiteY11" fmla="*/ 1429305 h 1944210"/>
              <a:gd name="connsiteX12" fmla="*/ 754602 w 1917577"/>
              <a:gd name="connsiteY12" fmla="*/ 1944210 h 1944210"/>
              <a:gd name="connsiteX13" fmla="*/ 0 w 1917577"/>
              <a:gd name="connsiteY13" fmla="*/ 1580225 h 1944210"/>
              <a:gd name="connsiteX14" fmla="*/ 372862 w 1917577"/>
              <a:gd name="connsiteY14" fmla="*/ 1331651 h 1944210"/>
              <a:gd name="connsiteX15" fmla="*/ 417251 w 1917577"/>
              <a:gd name="connsiteY15" fmla="*/ 852256 h 1944210"/>
              <a:gd name="connsiteX16" fmla="*/ 88777 w 1917577"/>
              <a:gd name="connsiteY16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731146 w 1917577"/>
              <a:gd name="connsiteY4" fmla="*/ 807868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504058 w 1917577"/>
              <a:gd name="connsiteY7" fmla="*/ 1632667 h 1944210"/>
              <a:gd name="connsiteX8" fmla="*/ 847230 w 1917577"/>
              <a:gd name="connsiteY8" fmla="*/ 1759804 h 1944210"/>
              <a:gd name="connsiteX9" fmla="*/ 994299 w 1917577"/>
              <a:gd name="connsiteY9" fmla="*/ 1287262 h 1944210"/>
              <a:gd name="connsiteX10" fmla="*/ 1455938 w 1917577"/>
              <a:gd name="connsiteY10" fmla="*/ 1074198 h 1944210"/>
              <a:gd name="connsiteX11" fmla="*/ 1917577 w 1917577"/>
              <a:gd name="connsiteY11" fmla="*/ 1429305 h 1944210"/>
              <a:gd name="connsiteX12" fmla="*/ 754602 w 1917577"/>
              <a:gd name="connsiteY12" fmla="*/ 1944210 h 1944210"/>
              <a:gd name="connsiteX13" fmla="*/ 0 w 1917577"/>
              <a:gd name="connsiteY13" fmla="*/ 1580225 h 1944210"/>
              <a:gd name="connsiteX14" fmla="*/ 372862 w 1917577"/>
              <a:gd name="connsiteY14" fmla="*/ 1331651 h 1944210"/>
              <a:gd name="connsiteX15" fmla="*/ 417251 w 1917577"/>
              <a:gd name="connsiteY15" fmla="*/ 852256 h 1944210"/>
              <a:gd name="connsiteX16" fmla="*/ 88777 w 1917577"/>
              <a:gd name="connsiteY16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731146 w 1917577"/>
              <a:gd name="connsiteY4" fmla="*/ 807868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504058 w 1917577"/>
              <a:gd name="connsiteY7" fmla="*/ 1632667 h 1944210"/>
              <a:gd name="connsiteX8" fmla="*/ 847230 w 1917577"/>
              <a:gd name="connsiteY8" fmla="*/ 1759804 h 1944210"/>
              <a:gd name="connsiteX9" fmla="*/ 819531 w 1917577"/>
              <a:gd name="connsiteY9" fmla="*/ 1233661 h 1944210"/>
              <a:gd name="connsiteX10" fmla="*/ 1455938 w 1917577"/>
              <a:gd name="connsiteY10" fmla="*/ 1074198 h 1944210"/>
              <a:gd name="connsiteX11" fmla="*/ 1917577 w 1917577"/>
              <a:gd name="connsiteY11" fmla="*/ 1429305 h 1944210"/>
              <a:gd name="connsiteX12" fmla="*/ 754602 w 1917577"/>
              <a:gd name="connsiteY12" fmla="*/ 1944210 h 1944210"/>
              <a:gd name="connsiteX13" fmla="*/ 0 w 1917577"/>
              <a:gd name="connsiteY13" fmla="*/ 1580225 h 1944210"/>
              <a:gd name="connsiteX14" fmla="*/ 372862 w 1917577"/>
              <a:gd name="connsiteY14" fmla="*/ 1331651 h 1944210"/>
              <a:gd name="connsiteX15" fmla="*/ 417251 w 1917577"/>
              <a:gd name="connsiteY15" fmla="*/ 852256 h 1944210"/>
              <a:gd name="connsiteX16" fmla="*/ 88777 w 1917577"/>
              <a:gd name="connsiteY16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551193 w 1917577"/>
              <a:gd name="connsiteY4" fmla="*/ 697659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504058 w 1917577"/>
              <a:gd name="connsiteY7" fmla="*/ 1632667 h 1944210"/>
              <a:gd name="connsiteX8" fmla="*/ 847230 w 1917577"/>
              <a:gd name="connsiteY8" fmla="*/ 1759804 h 1944210"/>
              <a:gd name="connsiteX9" fmla="*/ 819531 w 1917577"/>
              <a:gd name="connsiteY9" fmla="*/ 1233661 h 1944210"/>
              <a:gd name="connsiteX10" fmla="*/ 1455938 w 1917577"/>
              <a:gd name="connsiteY10" fmla="*/ 1074198 h 1944210"/>
              <a:gd name="connsiteX11" fmla="*/ 1917577 w 1917577"/>
              <a:gd name="connsiteY11" fmla="*/ 1429305 h 1944210"/>
              <a:gd name="connsiteX12" fmla="*/ 754602 w 1917577"/>
              <a:gd name="connsiteY12" fmla="*/ 1944210 h 1944210"/>
              <a:gd name="connsiteX13" fmla="*/ 0 w 1917577"/>
              <a:gd name="connsiteY13" fmla="*/ 1580225 h 1944210"/>
              <a:gd name="connsiteX14" fmla="*/ 372862 w 1917577"/>
              <a:gd name="connsiteY14" fmla="*/ 1331651 h 1944210"/>
              <a:gd name="connsiteX15" fmla="*/ 417251 w 1917577"/>
              <a:gd name="connsiteY15" fmla="*/ 852256 h 1944210"/>
              <a:gd name="connsiteX16" fmla="*/ 88777 w 1917577"/>
              <a:gd name="connsiteY16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551193 w 1917577"/>
              <a:gd name="connsiteY4" fmla="*/ 697659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504058 w 1917577"/>
              <a:gd name="connsiteY7" fmla="*/ 1632667 h 1944210"/>
              <a:gd name="connsiteX8" fmla="*/ 847230 w 1917577"/>
              <a:gd name="connsiteY8" fmla="*/ 1759804 h 1944210"/>
              <a:gd name="connsiteX9" fmla="*/ 819531 w 1917577"/>
              <a:gd name="connsiteY9" fmla="*/ 1233661 h 1944210"/>
              <a:gd name="connsiteX10" fmla="*/ 1498298 w 1917577"/>
              <a:gd name="connsiteY10" fmla="*/ 1156638 h 1944210"/>
              <a:gd name="connsiteX11" fmla="*/ 1917577 w 1917577"/>
              <a:gd name="connsiteY11" fmla="*/ 1429305 h 1944210"/>
              <a:gd name="connsiteX12" fmla="*/ 754602 w 1917577"/>
              <a:gd name="connsiteY12" fmla="*/ 1944210 h 1944210"/>
              <a:gd name="connsiteX13" fmla="*/ 0 w 1917577"/>
              <a:gd name="connsiteY13" fmla="*/ 1580225 h 1944210"/>
              <a:gd name="connsiteX14" fmla="*/ 372862 w 1917577"/>
              <a:gd name="connsiteY14" fmla="*/ 1331651 h 1944210"/>
              <a:gd name="connsiteX15" fmla="*/ 417251 w 1917577"/>
              <a:gd name="connsiteY15" fmla="*/ 852256 h 1944210"/>
              <a:gd name="connsiteX16" fmla="*/ 88777 w 1917577"/>
              <a:gd name="connsiteY16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551193 w 1917577"/>
              <a:gd name="connsiteY4" fmla="*/ 697659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504058 w 1917577"/>
              <a:gd name="connsiteY7" fmla="*/ 1632667 h 1944210"/>
              <a:gd name="connsiteX8" fmla="*/ 847230 w 1917577"/>
              <a:gd name="connsiteY8" fmla="*/ 1759804 h 1944210"/>
              <a:gd name="connsiteX9" fmla="*/ 821263 w 1917577"/>
              <a:gd name="connsiteY9" fmla="*/ 1462985 h 1944210"/>
              <a:gd name="connsiteX10" fmla="*/ 819531 w 1917577"/>
              <a:gd name="connsiteY10" fmla="*/ 1233661 h 1944210"/>
              <a:gd name="connsiteX11" fmla="*/ 1498298 w 1917577"/>
              <a:gd name="connsiteY11" fmla="*/ 1156638 h 1944210"/>
              <a:gd name="connsiteX12" fmla="*/ 1917577 w 1917577"/>
              <a:gd name="connsiteY12" fmla="*/ 1429305 h 1944210"/>
              <a:gd name="connsiteX13" fmla="*/ 754602 w 1917577"/>
              <a:gd name="connsiteY13" fmla="*/ 1944210 h 1944210"/>
              <a:gd name="connsiteX14" fmla="*/ 0 w 1917577"/>
              <a:gd name="connsiteY14" fmla="*/ 1580225 h 1944210"/>
              <a:gd name="connsiteX15" fmla="*/ 372862 w 1917577"/>
              <a:gd name="connsiteY15" fmla="*/ 1331651 h 1944210"/>
              <a:gd name="connsiteX16" fmla="*/ 417251 w 1917577"/>
              <a:gd name="connsiteY16" fmla="*/ 852256 h 1944210"/>
              <a:gd name="connsiteX17" fmla="*/ 88777 w 1917577"/>
              <a:gd name="connsiteY17" fmla="*/ 683581 h 1944210"/>
              <a:gd name="connsiteX0" fmla="*/ 88777 w 1917577"/>
              <a:gd name="connsiteY0" fmla="*/ 683581 h 1944210"/>
              <a:gd name="connsiteX1" fmla="*/ 896645 w 1917577"/>
              <a:gd name="connsiteY1" fmla="*/ 0 h 1944210"/>
              <a:gd name="connsiteX2" fmla="*/ 1757779 w 1917577"/>
              <a:gd name="connsiteY2" fmla="*/ 142043 h 1944210"/>
              <a:gd name="connsiteX3" fmla="*/ 941033 w 1917577"/>
              <a:gd name="connsiteY3" fmla="*/ 506027 h 1944210"/>
              <a:gd name="connsiteX4" fmla="*/ 1551193 w 1917577"/>
              <a:gd name="connsiteY4" fmla="*/ 697659 h 1944210"/>
              <a:gd name="connsiteX5" fmla="*/ 870012 w 1917577"/>
              <a:gd name="connsiteY5" fmla="*/ 932155 h 1944210"/>
              <a:gd name="connsiteX6" fmla="*/ 532660 w 1917577"/>
              <a:gd name="connsiteY6" fmla="*/ 1154097 h 1944210"/>
              <a:gd name="connsiteX7" fmla="*/ 504058 w 1917577"/>
              <a:gd name="connsiteY7" fmla="*/ 1632667 h 1944210"/>
              <a:gd name="connsiteX8" fmla="*/ 847230 w 1917577"/>
              <a:gd name="connsiteY8" fmla="*/ 1759804 h 1944210"/>
              <a:gd name="connsiteX9" fmla="*/ 1316242 w 1917577"/>
              <a:gd name="connsiteY9" fmla="*/ 1516486 h 1944210"/>
              <a:gd name="connsiteX10" fmla="*/ 819531 w 1917577"/>
              <a:gd name="connsiteY10" fmla="*/ 1233661 h 1944210"/>
              <a:gd name="connsiteX11" fmla="*/ 1498298 w 1917577"/>
              <a:gd name="connsiteY11" fmla="*/ 1156638 h 1944210"/>
              <a:gd name="connsiteX12" fmla="*/ 1917577 w 1917577"/>
              <a:gd name="connsiteY12" fmla="*/ 1429305 h 1944210"/>
              <a:gd name="connsiteX13" fmla="*/ 754602 w 1917577"/>
              <a:gd name="connsiteY13" fmla="*/ 1944210 h 1944210"/>
              <a:gd name="connsiteX14" fmla="*/ 0 w 1917577"/>
              <a:gd name="connsiteY14" fmla="*/ 1580225 h 1944210"/>
              <a:gd name="connsiteX15" fmla="*/ 372862 w 1917577"/>
              <a:gd name="connsiteY15" fmla="*/ 1331651 h 1944210"/>
              <a:gd name="connsiteX16" fmla="*/ 417251 w 1917577"/>
              <a:gd name="connsiteY16" fmla="*/ 852256 h 1944210"/>
              <a:gd name="connsiteX17" fmla="*/ 88777 w 1917577"/>
              <a:gd name="connsiteY17" fmla="*/ 683581 h 194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17577" h="1944210">
                <a:moveTo>
                  <a:pt x="88777" y="683581"/>
                </a:moveTo>
                <a:lnTo>
                  <a:pt x="896645" y="0"/>
                </a:lnTo>
                <a:lnTo>
                  <a:pt x="1757779" y="142043"/>
                </a:lnTo>
                <a:lnTo>
                  <a:pt x="941033" y="506027"/>
                </a:lnTo>
                <a:lnTo>
                  <a:pt x="1551193" y="697659"/>
                </a:lnTo>
                <a:lnTo>
                  <a:pt x="870012" y="932155"/>
                </a:lnTo>
                <a:lnTo>
                  <a:pt x="532660" y="1154097"/>
                </a:lnTo>
                <a:lnTo>
                  <a:pt x="504058" y="1632667"/>
                </a:lnTo>
                <a:lnTo>
                  <a:pt x="847230" y="1759804"/>
                </a:lnTo>
                <a:lnTo>
                  <a:pt x="1316242" y="1516486"/>
                </a:lnTo>
                <a:cubicBezTo>
                  <a:pt x="1315665" y="1440045"/>
                  <a:pt x="820108" y="1310102"/>
                  <a:pt x="819531" y="1233661"/>
                </a:cubicBezTo>
                <a:lnTo>
                  <a:pt x="1498298" y="1156638"/>
                </a:lnTo>
                <a:lnTo>
                  <a:pt x="1917577" y="1429305"/>
                </a:lnTo>
                <a:lnTo>
                  <a:pt x="754602" y="1944210"/>
                </a:lnTo>
                <a:lnTo>
                  <a:pt x="0" y="1580225"/>
                </a:lnTo>
                <a:lnTo>
                  <a:pt x="372862" y="1331651"/>
                </a:lnTo>
                <a:lnTo>
                  <a:pt x="417251" y="852256"/>
                </a:lnTo>
                <a:lnTo>
                  <a:pt x="88777" y="68358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5007006" y="2254928"/>
            <a:ext cx="1997476" cy="1731146"/>
          </a:xfrm>
          <a:custGeom>
            <a:avLst/>
            <a:gdLst>
              <a:gd name="connsiteX0" fmla="*/ 807868 w 1997476"/>
              <a:gd name="connsiteY0" fmla="*/ 1731146 h 1731146"/>
              <a:gd name="connsiteX1" fmla="*/ 0 w 1997476"/>
              <a:gd name="connsiteY1" fmla="*/ 1251752 h 1731146"/>
              <a:gd name="connsiteX2" fmla="*/ 0 w 1997476"/>
              <a:gd name="connsiteY2" fmla="*/ 577049 h 1731146"/>
              <a:gd name="connsiteX3" fmla="*/ 1162975 w 1997476"/>
              <a:gd name="connsiteY3" fmla="*/ 0 h 1731146"/>
              <a:gd name="connsiteX4" fmla="*/ 1997476 w 1997476"/>
              <a:gd name="connsiteY4" fmla="*/ 523783 h 1731146"/>
              <a:gd name="connsiteX5" fmla="*/ 1837677 w 1997476"/>
              <a:gd name="connsiteY5" fmla="*/ 1358284 h 1731146"/>
              <a:gd name="connsiteX6" fmla="*/ 807868 w 1997476"/>
              <a:gd name="connsiteY6" fmla="*/ 1731146 h 17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7476" h="1731146">
                <a:moveTo>
                  <a:pt x="807868" y="1731146"/>
                </a:moveTo>
                <a:lnTo>
                  <a:pt x="0" y="1251752"/>
                </a:lnTo>
                <a:lnTo>
                  <a:pt x="0" y="577049"/>
                </a:lnTo>
                <a:lnTo>
                  <a:pt x="1162975" y="0"/>
                </a:lnTo>
                <a:lnTo>
                  <a:pt x="1997476" y="523783"/>
                </a:lnTo>
                <a:lnTo>
                  <a:pt x="1837677" y="1358284"/>
                </a:lnTo>
                <a:lnTo>
                  <a:pt x="807868" y="1731146"/>
                </a:lnTo>
                <a:close/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rot="18775886">
            <a:off x="4927106" y="4305669"/>
            <a:ext cx="1908699" cy="1935332"/>
          </a:xfrm>
          <a:custGeom>
            <a:avLst/>
            <a:gdLst>
              <a:gd name="connsiteX0" fmla="*/ 1908699 w 1908699"/>
              <a:gd name="connsiteY0" fmla="*/ 1429304 h 1935332"/>
              <a:gd name="connsiteX1" fmla="*/ 1757779 w 1908699"/>
              <a:gd name="connsiteY1" fmla="*/ 133165 h 1935332"/>
              <a:gd name="connsiteX2" fmla="*/ 861134 w 1908699"/>
              <a:gd name="connsiteY2" fmla="*/ 0 h 1935332"/>
              <a:gd name="connsiteX3" fmla="*/ 71022 w 1908699"/>
              <a:gd name="connsiteY3" fmla="*/ 665825 h 1935332"/>
              <a:gd name="connsiteX4" fmla="*/ 0 w 1908699"/>
              <a:gd name="connsiteY4" fmla="*/ 1589102 h 1935332"/>
              <a:gd name="connsiteX5" fmla="*/ 736847 w 1908699"/>
              <a:gd name="connsiteY5" fmla="*/ 1935332 h 1935332"/>
              <a:gd name="connsiteX6" fmla="*/ 1908699 w 1908699"/>
              <a:gd name="connsiteY6" fmla="*/ 1429304 h 193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8699" h="1935332">
                <a:moveTo>
                  <a:pt x="1908699" y="1429304"/>
                </a:moveTo>
                <a:lnTo>
                  <a:pt x="1757779" y="133165"/>
                </a:lnTo>
                <a:lnTo>
                  <a:pt x="861134" y="0"/>
                </a:lnTo>
                <a:lnTo>
                  <a:pt x="71022" y="665825"/>
                </a:lnTo>
                <a:lnTo>
                  <a:pt x="0" y="1589102"/>
                </a:lnTo>
                <a:lnTo>
                  <a:pt x="736847" y="1935332"/>
                </a:lnTo>
                <a:lnTo>
                  <a:pt x="1908699" y="1429304"/>
                </a:lnTo>
                <a:close/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7554897" y="2965142"/>
            <a:ext cx="1864311" cy="1589103"/>
          </a:xfrm>
          <a:custGeom>
            <a:avLst/>
            <a:gdLst>
              <a:gd name="connsiteX0" fmla="*/ 497150 w 1864311"/>
              <a:gd name="connsiteY0" fmla="*/ 1589103 h 1589103"/>
              <a:gd name="connsiteX1" fmla="*/ 0 w 1864311"/>
              <a:gd name="connsiteY1" fmla="*/ 674703 h 1589103"/>
              <a:gd name="connsiteX2" fmla="*/ 790113 w 1864311"/>
              <a:gd name="connsiteY2" fmla="*/ 0 h 1589103"/>
              <a:gd name="connsiteX3" fmla="*/ 1864311 w 1864311"/>
              <a:gd name="connsiteY3" fmla="*/ 594804 h 1589103"/>
              <a:gd name="connsiteX4" fmla="*/ 1580225 w 1864311"/>
              <a:gd name="connsiteY4" fmla="*/ 1402672 h 1589103"/>
              <a:gd name="connsiteX5" fmla="*/ 497150 w 1864311"/>
              <a:gd name="connsiteY5" fmla="*/ 1589103 h 158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4311" h="1589103">
                <a:moveTo>
                  <a:pt x="497150" y="1589103"/>
                </a:moveTo>
                <a:lnTo>
                  <a:pt x="0" y="674703"/>
                </a:lnTo>
                <a:lnTo>
                  <a:pt x="790113" y="0"/>
                </a:lnTo>
                <a:lnTo>
                  <a:pt x="1864311" y="594804"/>
                </a:lnTo>
                <a:lnTo>
                  <a:pt x="1580225" y="1402672"/>
                </a:lnTo>
                <a:lnTo>
                  <a:pt x="497150" y="1589103"/>
                </a:lnTo>
                <a:close/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163626" y="2175029"/>
            <a:ext cx="5779363" cy="4323426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5752730" y="5468645"/>
            <a:ext cx="506027" cy="204186"/>
          </a:xfrm>
          <a:custGeom>
            <a:avLst/>
            <a:gdLst>
              <a:gd name="connsiteX0" fmla="*/ 506027 w 506027"/>
              <a:gd name="connsiteY0" fmla="*/ 204186 h 204186"/>
              <a:gd name="connsiteX1" fmla="*/ 0 w 506027"/>
              <a:gd name="connsiteY1" fmla="*/ 0 h 20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6027" h="204186">
                <a:moveTo>
                  <a:pt x="506027" y="204186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88040" y="5565579"/>
            <a:ext cx="1222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234548" y="563512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6063449" y="3844031"/>
            <a:ext cx="88776" cy="1091953"/>
          </a:xfrm>
          <a:custGeom>
            <a:avLst/>
            <a:gdLst>
              <a:gd name="connsiteX0" fmla="*/ 0 w 88776"/>
              <a:gd name="connsiteY0" fmla="*/ 1091953 h 1091953"/>
              <a:gd name="connsiteX1" fmla="*/ 88776 w 88776"/>
              <a:gd name="connsiteY1" fmla="*/ 0 h 109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776" h="1091953">
                <a:moveTo>
                  <a:pt x="0" y="1091953"/>
                </a:moveTo>
                <a:lnTo>
                  <a:pt x="88776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6054571" y="4731798"/>
            <a:ext cx="3897297" cy="213064"/>
          </a:xfrm>
          <a:custGeom>
            <a:avLst/>
            <a:gdLst>
              <a:gd name="connsiteX0" fmla="*/ 0 w 3897297"/>
              <a:gd name="connsiteY0" fmla="*/ 213064 h 213064"/>
              <a:gd name="connsiteX1" fmla="*/ 3897297 w 3897297"/>
              <a:gd name="connsiteY1" fmla="*/ 0 h 2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97297" h="213064">
                <a:moveTo>
                  <a:pt x="0" y="213064"/>
                </a:moveTo>
                <a:lnTo>
                  <a:pt x="3897297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6072326" y="4216893"/>
            <a:ext cx="3888420" cy="736847"/>
          </a:xfrm>
          <a:custGeom>
            <a:avLst/>
            <a:gdLst>
              <a:gd name="connsiteX0" fmla="*/ 0 w 3888420"/>
              <a:gd name="connsiteY0" fmla="*/ 736847 h 736847"/>
              <a:gd name="connsiteX1" fmla="*/ 3888420 w 3888420"/>
              <a:gd name="connsiteY1" fmla="*/ 0 h 73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88420" h="736847">
                <a:moveTo>
                  <a:pt x="0" y="736847"/>
                </a:moveTo>
                <a:lnTo>
                  <a:pt x="388842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6072326" y="2175029"/>
            <a:ext cx="3036163" cy="2796466"/>
          </a:xfrm>
          <a:custGeom>
            <a:avLst/>
            <a:gdLst>
              <a:gd name="connsiteX0" fmla="*/ 0 w 3036163"/>
              <a:gd name="connsiteY0" fmla="*/ 2796466 h 2796466"/>
              <a:gd name="connsiteX1" fmla="*/ 3036163 w 3036163"/>
              <a:gd name="connsiteY1" fmla="*/ 0 h 279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36163" h="2796466">
                <a:moveTo>
                  <a:pt x="0" y="2796466"/>
                </a:moveTo>
                <a:lnTo>
                  <a:pt x="3036163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6054571" y="2183907"/>
            <a:ext cx="1606858" cy="2760955"/>
          </a:xfrm>
          <a:custGeom>
            <a:avLst/>
            <a:gdLst>
              <a:gd name="connsiteX0" fmla="*/ 0 w 1606858"/>
              <a:gd name="connsiteY0" fmla="*/ 2760955 h 2760955"/>
              <a:gd name="connsiteX1" fmla="*/ 1606858 w 1606858"/>
              <a:gd name="connsiteY1" fmla="*/ 0 h 276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06858" h="2760955">
                <a:moveTo>
                  <a:pt x="0" y="2760955"/>
                </a:moveTo>
                <a:lnTo>
                  <a:pt x="1606858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83164" y="4842795"/>
            <a:ext cx="12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6029672" y="491234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4594934" y="4119239"/>
            <a:ext cx="1548414" cy="374711"/>
          </a:xfrm>
          <a:custGeom>
            <a:avLst/>
            <a:gdLst>
              <a:gd name="connsiteX0" fmla="*/ 0 w 1624614"/>
              <a:gd name="connsiteY0" fmla="*/ 0 h 79900"/>
              <a:gd name="connsiteX1" fmla="*/ 1322773 w 1624614"/>
              <a:gd name="connsiteY1" fmla="*/ 44389 h 79900"/>
              <a:gd name="connsiteX2" fmla="*/ 1624614 w 1624614"/>
              <a:gd name="connsiteY2" fmla="*/ 79900 h 79900"/>
              <a:gd name="connsiteX0" fmla="*/ 0 w 1548414"/>
              <a:gd name="connsiteY0" fmla="*/ 374711 h 374711"/>
              <a:gd name="connsiteX1" fmla="*/ 1246573 w 1548414"/>
              <a:gd name="connsiteY1" fmla="*/ 0 h 374711"/>
              <a:gd name="connsiteX2" fmla="*/ 1548414 w 1548414"/>
              <a:gd name="connsiteY2" fmla="*/ 35511 h 3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8414" h="374711">
                <a:moveTo>
                  <a:pt x="0" y="374711"/>
                </a:moveTo>
                <a:lnTo>
                  <a:pt x="1246573" y="0"/>
                </a:lnTo>
                <a:lnTo>
                  <a:pt x="1548414" y="35511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124892" y="3903968"/>
            <a:ext cx="1222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q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097150" y="411013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5292" y="4391244"/>
            <a:ext cx="12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31800" y="446079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5838825" y="4114800"/>
            <a:ext cx="1038225" cy="771525"/>
          </a:xfrm>
          <a:custGeom>
            <a:avLst/>
            <a:gdLst>
              <a:gd name="connsiteX0" fmla="*/ 1038225 w 1038225"/>
              <a:gd name="connsiteY0" fmla="*/ 771525 h 771525"/>
              <a:gd name="connsiteX1" fmla="*/ 0 w 1038225"/>
              <a:gd name="connsiteY1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8225" h="771525">
                <a:moveTo>
                  <a:pt x="1038225" y="771525"/>
                </a:move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01329" y="4784449"/>
            <a:ext cx="1222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824819" y="486367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50552" y="4023366"/>
            <a:ext cx="1222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5797060" y="409291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3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9" grpId="0"/>
      <p:bldP spid="9" grpId="1"/>
      <p:bldP spid="10" grpId="0" animBg="1"/>
      <p:bldP spid="10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33" grpId="0"/>
      <p:bldP spid="34" grpId="0" animBg="1"/>
      <p:bldP spid="43" grpId="0" animBg="1"/>
      <p:bldP spid="40" grpId="0"/>
      <p:bldP spid="41" grpId="0" animBg="1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Thank you for your attention!</a:t>
            </a:r>
            <a:endParaRPr lang="en-US" sz="6000" dirty="0"/>
          </a:p>
        </p:txBody>
      </p:sp>
      <p:sp>
        <p:nvSpPr>
          <p:cNvPr id="4" name="Freeform 3"/>
          <p:cNvSpPr/>
          <p:nvPr/>
        </p:nvSpPr>
        <p:spPr bwMode="auto">
          <a:xfrm flipV="1">
            <a:off x="9472806" y="4643021"/>
            <a:ext cx="228236" cy="163200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 flipH="1" flipV="1">
            <a:off x="8380850" y="5736374"/>
            <a:ext cx="1042601" cy="53864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 flipH="1" flipV="1">
            <a:off x="8380848" y="5261873"/>
            <a:ext cx="1068231" cy="101314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 flipH="1" flipV="1">
            <a:off x="9125416" y="5575176"/>
            <a:ext cx="321761" cy="69984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 flipH="1" flipV="1">
            <a:off x="9320855" y="5051393"/>
            <a:ext cx="144755" cy="122362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 flipV="1">
            <a:off x="9465612" y="4127375"/>
            <a:ext cx="726132" cy="211764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 flipV="1">
            <a:off x="9455035" y="5326876"/>
            <a:ext cx="683265" cy="94478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 flipV="1">
            <a:off x="9471567" y="5220196"/>
            <a:ext cx="1661033" cy="105146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 flipV="1">
            <a:off x="9471566" y="5892999"/>
            <a:ext cx="1288171" cy="37865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9447178" y="6271656"/>
            <a:ext cx="1685422" cy="10668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8349603" y="570428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331921" y="522019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9279504" y="50032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9108885" y="558746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9674081" y="461374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0160724" y="410074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0097759" y="528935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1116216" y="517506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0732776" y="586121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1086467" y="633830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3400148" y="6196613"/>
            <a:ext cx="6072327" cy="266107"/>
          </a:xfrm>
          <a:custGeom>
            <a:avLst/>
            <a:gdLst>
              <a:gd name="connsiteX0" fmla="*/ 0 w 6072327"/>
              <a:gd name="connsiteY0" fmla="*/ 0 h 266107"/>
              <a:gd name="connsiteX1" fmla="*/ 514905 w 6072327"/>
              <a:gd name="connsiteY1" fmla="*/ 62144 h 266107"/>
              <a:gd name="connsiteX2" fmla="*/ 1828800 w 6072327"/>
              <a:gd name="connsiteY2" fmla="*/ 257452 h 266107"/>
              <a:gd name="connsiteX3" fmla="*/ 3320249 w 6072327"/>
              <a:gd name="connsiteY3" fmla="*/ 221942 h 266107"/>
              <a:gd name="connsiteX4" fmla="*/ 4864963 w 6072327"/>
              <a:gd name="connsiteY4" fmla="*/ 133165 h 266107"/>
              <a:gd name="connsiteX5" fmla="*/ 6072327 w 6072327"/>
              <a:gd name="connsiteY5" fmla="*/ 79899 h 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2327" h="266107">
                <a:moveTo>
                  <a:pt x="0" y="0"/>
                </a:moveTo>
                <a:cubicBezTo>
                  <a:pt x="105052" y="9617"/>
                  <a:pt x="514905" y="62144"/>
                  <a:pt x="514905" y="62144"/>
                </a:cubicBezTo>
                <a:cubicBezTo>
                  <a:pt x="819705" y="105053"/>
                  <a:pt x="1361243" y="230819"/>
                  <a:pt x="1828800" y="257452"/>
                </a:cubicBezTo>
                <a:cubicBezTo>
                  <a:pt x="2296357" y="284085"/>
                  <a:pt x="2814222" y="242656"/>
                  <a:pt x="3320249" y="221942"/>
                </a:cubicBezTo>
                <a:cubicBezTo>
                  <a:pt x="3826276" y="201228"/>
                  <a:pt x="4864963" y="133165"/>
                  <a:pt x="4864963" y="133165"/>
                </a:cubicBezTo>
                <a:lnTo>
                  <a:pt x="6072327" y="79899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3382393" y="5273335"/>
            <a:ext cx="4998128" cy="914400"/>
          </a:xfrm>
          <a:custGeom>
            <a:avLst/>
            <a:gdLst>
              <a:gd name="connsiteX0" fmla="*/ 0 w 4998128"/>
              <a:gd name="connsiteY0" fmla="*/ 914400 h 914400"/>
              <a:gd name="connsiteX1" fmla="*/ 568171 w 4998128"/>
              <a:gd name="connsiteY1" fmla="*/ 683581 h 914400"/>
              <a:gd name="connsiteX2" fmla="*/ 1997476 w 4998128"/>
              <a:gd name="connsiteY2" fmla="*/ 568171 h 914400"/>
              <a:gd name="connsiteX3" fmla="*/ 3630967 w 4998128"/>
              <a:gd name="connsiteY3" fmla="*/ 328474 h 914400"/>
              <a:gd name="connsiteX4" fmla="*/ 4998128 w 499812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8128" h="914400">
                <a:moveTo>
                  <a:pt x="0" y="914400"/>
                </a:moveTo>
                <a:cubicBezTo>
                  <a:pt x="117629" y="827843"/>
                  <a:pt x="235258" y="741286"/>
                  <a:pt x="568171" y="683581"/>
                </a:cubicBezTo>
                <a:cubicBezTo>
                  <a:pt x="901084" y="625876"/>
                  <a:pt x="1487010" y="627355"/>
                  <a:pt x="1997476" y="568171"/>
                </a:cubicBezTo>
                <a:cubicBezTo>
                  <a:pt x="2507942" y="508987"/>
                  <a:pt x="3130858" y="423169"/>
                  <a:pt x="3630967" y="328474"/>
                </a:cubicBezTo>
                <a:cubicBezTo>
                  <a:pt x="4131076" y="233779"/>
                  <a:pt x="4564602" y="116889"/>
                  <a:pt x="4998128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3373515" y="5726096"/>
            <a:ext cx="5007006" cy="443884"/>
          </a:xfrm>
          <a:custGeom>
            <a:avLst/>
            <a:gdLst>
              <a:gd name="connsiteX0" fmla="*/ 5007006 w 5007006"/>
              <a:gd name="connsiteY0" fmla="*/ 0 h 443884"/>
              <a:gd name="connsiteX1" fmla="*/ 4172505 w 5007006"/>
              <a:gd name="connsiteY1" fmla="*/ 26633 h 443884"/>
              <a:gd name="connsiteX2" fmla="*/ 2965142 w 5007006"/>
              <a:gd name="connsiteY2" fmla="*/ 142043 h 443884"/>
              <a:gd name="connsiteX3" fmla="*/ 1748901 w 5007006"/>
              <a:gd name="connsiteY3" fmla="*/ 310719 h 443884"/>
              <a:gd name="connsiteX4" fmla="*/ 852257 w 5007006"/>
              <a:gd name="connsiteY4" fmla="*/ 355107 h 443884"/>
              <a:gd name="connsiteX5" fmla="*/ 0 w 5007006"/>
              <a:gd name="connsiteY5" fmla="*/ 443884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7006" h="443884">
                <a:moveTo>
                  <a:pt x="5007006" y="0"/>
                </a:moveTo>
                <a:cubicBezTo>
                  <a:pt x="4759911" y="1479"/>
                  <a:pt x="4512816" y="2959"/>
                  <a:pt x="4172505" y="26633"/>
                </a:cubicBezTo>
                <a:cubicBezTo>
                  <a:pt x="3832194" y="50307"/>
                  <a:pt x="3369076" y="94695"/>
                  <a:pt x="2965142" y="142043"/>
                </a:cubicBezTo>
                <a:cubicBezTo>
                  <a:pt x="2561208" y="189391"/>
                  <a:pt x="2101048" y="275208"/>
                  <a:pt x="1748901" y="310719"/>
                </a:cubicBezTo>
                <a:cubicBezTo>
                  <a:pt x="1396754" y="346230"/>
                  <a:pt x="1143740" y="332913"/>
                  <a:pt x="852257" y="355107"/>
                </a:cubicBezTo>
                <a:cubicBezTo>
                  <a:pt x="560773" y="377301"/>
                  <a:pt x="280386" y="410592"/>
                  <a:pt x="0" y="443884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3382393" y="5628442"/>
            <a:ext cx="5770485" cy="619451"/>
          </a:xfrm>
          <a:custGeom>
            <a:avLst/>
            <a:gdLst>
              <a:gd name="connsiteX0" fmla="*/ 5770485 w 5770485"/>
              <a:gd name="connsiteY0" fmla="*/ 0 h 619451"/>
              <a:gd name="connsiteX1" fmla="*/ 5370990 w 5770485"/>
              <a:gd name="connsiteY1" fmla="*/ 213064 h 619451"/>
              <a:gd name="connsiteX2" fmla="*/ 4572000 w 5770485"/>
              <a:gd name="connsiteY2" fmla="*/ 381740 h 619451"/>
              <a:gd name="connsiteX3" fmla="*/ 3551068 w 5770485"/>
              <a:gd name="connsiteY3" fmla="*/ 435006 h 619451"/>
              <a:gd name="connsiteX4" fmla="*/ 2183907 w 5770485"/>
              <a:gd name="connsiteY4" fmla="*/ 612559 h 619451"/>
              <a:gd name="connsiteX5" fmla="*/ 1251751 w 5770485"/>
              <a:gd name="connsiteY5" fmla="*/ 585926 h 619451"/>
              <a:gd name="connsiteX6" fmla="*/ 630315 w 5770485"/>
              <a:gd name="connsiteY6" fmla="*/ 577048 h 619451"/>
              <a:gd name="connsiteX7" fmla="*/ 0 w 5770485"/>
              <a:gd name="connsiteY7" fmla="*/ 568171 h 61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0485" h="619451">
                <a:moveTo>
                  <a:pt x="5770485" y="0"/>
                </a:moveTo>
                <a:cubicBezTo>
                  <a:pt x="5670611" y="74720"/>
                  <a:pt x="5570737" y="149441"/>
                  <a:pt x="5370990" y="213064"/>
                </a:cubicBezTo>
                <a:cubicBezTo>
                  <a:pt x="5171243" y="276687"/>
                  <a:pt x="4875320" y="344750"/>
                  <a:pt x="4572000" y="381740"/>
                </a:cubicBezTo>
                <a:cubicBezTo>
                  <a:pt x="4268680" y="418730"/>
                  <a:pt x="3949083" y="396536"/>
                  <a:pt x="3551068" y="435006"/>
                </a:cubicBezTo>
                <a:cubicBezTo>
                  <a:pt x="3153053" y="473476"/>
                  <a:pt x="2567126" y="587406"/>
                  <a:pt x="2183907" y="612559"/>
                </a:cubicBezTo>
                <a:cubicBezTo>
                  <a:pt x="1800687" y="637712"/>
                  <a:pt x="1251751" y="585926"/>
                  <a:pt x="1251751" y="585926"/>
                </a:cubicBezTo>
                <a:lnTo>
                  <a:pt x="630315" y="577048"/>
                </a:lnTo>
                <a:lnTo>
                  <a:pt x="0" y="568171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3400148" y="3489964"/>
            <a:ext cx="7194849" cy="2715526"/>
          </a:xfrm>
          <a:custGeom>
            <a:avLst/>
            <a:gdLst>
              <a:gd name="connsiteX0" fmla="*/ 5903651 w 7194849"/>
              <a:gd name="connsiteY0" fmla="*/ 1552552 h 2715526"/>
              <a:gd name="connsiteX1" fmla="*/ 6489577 w 7194849"/>
              <a:gd name="connsiteY1" fmla="*/ 1676839 h 2715526"/>
              <a:gd name="connsiteX2" fmla="*/ 6986727 w 7194849"/>
              <a:gd name="connsiteY2" fmla="*/ 1259589 h 2715526"/>
              <a:gd name="connsiteX3" fmla="*/ 7173158 w 7194849"/>
              <a:gd name="connsiteY3" fmla="*/ 478354 h 2715526"/>
              <a:gd name="connsiteX4" fmla="*/ 6516210 w 7194849"/>
              <a:gd name="connsiteY4" fmla="*/ 7837 h 2715526"/>
              <a:gd name="connsiteX5" fmla="*/ 5299969 w 7194849"/>
              <a:gd name="connsiteY5" fmla="*/ 220901 h 2715526"/>
              <a:gd name="connsiteX6" fmla="*/ 3897297 w 7194849"/>
              <a:gd name="connsiteY6" fmla="*/ 691418 h 2715526"/>
              <a:gd name="connsiteX7" fmla="*/ 2299317 w 7194849"/>
              <a:gd name="connsiteY7" fmla="*/ 1330610 h 2715526"/>
              <a:gd name="connsiteX8" fmla="*/ 674703 w 7194849"/>
              <a:gd name="connsiteY8" fmla="*/ 1810004 h 2715526"/>
              <a:gd name="connsiteX9" fmla="*/ 195309 w 7194849"/>
              <a:gd name="connsiteY9" fmla="*/ 2218377 h 2715526"/>
              <a:gd name="connsiteX10" fmla="*/ 0 w 7194849"/>
              <a:gd name="connsiteY10" fmla="*/ 2715526 h 27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849" h="2715526">
                <a:moveTo>
                  <a:pt x="5903651" y="1552552"/>
                </a:moveTo>
                <a:cubicBezTo>
                  <a:pt x="6106357" y="1639109"/>
                  <a:pt x="6309064" y="1725666"/>
                  <a:pt x="6489577" y="1676839"/>
                </a:cubicBezTo>
                <a:cubicBezTo>
                  <a:pt x="6670090" y="1628012"/>
                  <a:pt x="6872797" y="1459336"/>
                  <a:pt x="6986727" y="1259589"/>
                </a:cubicBezTo>
                <a:cubicBezTo>
                  <a:pt x="7100657" y="1059842"/>
                  <a:pt x="7251577" y="686979"/>
                  <a:pt x="7173158" y="478354"/>
                </a:cubicBezTo>
                <a:cubicBezTo>
                  <a:pt x="7094739" y="269729"/>
                  <a:pt x="6828408" y="50746"/>
                  <a:pt x="6516210" y="7837"/>
                </a:cubicBezTo>
                <a:cubicBezTo>
                  <a:pt x="6204012" y="-35072"/>
                  <a:pt x="5736454" y="106971"/>
                  <a:pt x="5299969" y="220901"/>
                </a:cubicBezTo>
                <a:cubicBezTo>
                  <a:pt x="4863484" y="334831"/>
                  <a:pt x="4397406" y="506467"/>
                  <a:pt x="3897297" y="691418"/>
                </a:cubicBezTo>
                <a:cubicBezTo>
                  <a:pt x="3397188" y="876369"/>
                  <a:pt x="2836416" y="1144179"/>
                  <a:pt x="2299317" y="1330610"/>
                </a:cubicBezTo>
                <a:cubicBezTo>
                  <a:pt x="1762218" y="1517041"/>
                  <a:pt x="1025371" y="1662043"/>
                  <a:pt x="674703" y="1810004"/>
                </a:cubicBezTo>
                <a:cubicBezTo>
                  <a:pt x="324035" y="1957965"/>
                  <a:pt x="307759" y="2067457"/>
                  <a:pt x="195309" y="2218377"/>
                </a:cubicBezTo>
                <a:cubicBezTo>
                  <a:pt x="82858" y="2369297"/>
                  <a:pt x="41429" y="2542411"/>
                  <a:pt x="0" y="271552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3391271" y="3746672"/>
            <a:ext cx="7030698" cy="2423308"/>
          </a:xfrm>
          <a:custGeom>
            <a:avLst/>
            <a:gdLst>
              <a:gd name="connsiteX0" fmla="*/ 0 w 7030698"/>
              <a:gd name="connsiteY0" fmla="*/ 2423308 h 2423308"/>
              <a:gd name="connsiteX1" fmla="*/ 195308 w 7030698"/>
              <a:gd name="connsiteY1" fmla="*/ 2174733 h 2423308"/>
              <a:gd name="connsiteX2" fmla="*/ 710213 w 7030698"/>
              <a:gd name="connsiteY2" fmla="*/ 1890648 h 2423308"/>
              <a:gd name="connsiteX3" fmla="*/ 1846555 w 7030698"/>
              <a:gd name="connsiteY3" fmla="*/ 1526663 h 2423308"/>
              <a:gd name="connsiteX4" fmla="*/ 3719743 w 7030698"/>
              <a:gd name="connsiteY4" fmla="*/ 834205 h 2423308"/>
              <a:gd name="connsiteX5" fmla="*/ 5140171 w 7030698"/>
              <a:gd name="connsiteY5" fmla="*/ 274912 h 2423308"/>
              <a:gd name="connsiteX6" fmla="*/ 6152225 w 7030698"/>
              <a:gd name="connsiteY6" fmla="*/ 52970 h 2423308"/>
              <a:gd name="connsiteX7" fmla="*/ 6764784 w 7030698"/>
              <a:gd name="connsiteY7" fmla="*/ 17459 h 2423308"/>
              <a:gd name="connsiteX8" fmla="*/ 7022237 w 7030698"/>
              <a:gd name="connsiteY8" fmla="*/ 283789 h 2423308"/>
              <a:gd name="connsiteX9" fmla="*/ 6906827 w 7030698"/>
              <a:gd name="connsiteY9" fmla="*/ 772061 h 2423308"/>
              <a:gd name="connsiteX10" fmla="*/ 6320901 w 7030698"/>
              <a:gd name="connsiteY10" fmla="*/ 922982 h 24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30698" h="2423308">
                <a:moveTo>
                  <a:pt x="0" y="2423308"/>
                </a:moveTo>
                <a:cubicBezTo>
                  <a:pt x="38469" y="2343409"/>
                  <a:pt x="76939" y="2263510"/>
                  <a:pt x="195308" y="2174733"/>
                </a:cubicBezTo>
                <a:cubicBezTo>
                  <a:pt x="313677" y="2085956"/>
                  <a:pt x="435005" y="1998660"/>
                  <a:pt x="710213" y="1890648"/>
                </a:cubicBezTo>
                <a:cubicBezTo>
                  <a:pt x="985421" y="1782636"/>
                  <a:pt x="1344967" y="1702737"/>
                  <a:pt x="1846555" y="1526663"/>
                </a:cubicBezTo>
                <a:cubicBezTo>
                  <a:pt x="2348143" y="1350589"/>
                  <a:pt x="3170807" y="1042830"/>
                  <a:pt x="3719743" y="834205"/>
                </a:cubicBezTo>
                <a:cubicBezTo>
                  <a:pt x="4268679" y="625580"/>
                  <a:pt x="4734757" y="405118"/>
                  <a:pt x="5140171" y="274912"/>
                </a:cubicBezTo>
                <a:cubicBezTo>
                  <a:pt x="5545585" y="144706"/>
                  <a:pt x="5881456" y="95879"/>
                  <a:pt x="6152225" y="52970"/>
                </a:cubicBezTo>
                <a:cubicBezTo>
                  <a:pt x="6422994" y="10061"/>
                  <a:pt x="6619782" y="-21011"/>
                  <a:pt x="6764784" y="17459"/>
                </a:cubicBezTo>
                <a:cubicBezTo>
                  <a:pt x="6909786" y="55929"/>
                  <a:pt x="6998563" y="158022"/>
                  <a:pt x="7022237" y="283789"/>
                </a:cubicBezTo>
                <a:cubicBezTo>
                  <a:pt x="7045911" y="409556"/>
                  <a:pt x="7023716" y="665529"/>
                  <a:pt x="6906827" y="772061"/>
                </a:cubicBezTo>
                <a:cubicBezTo>
                  <a:pt x="6789938" y="878593"/>
                  <a:pt x="6555419" y="900787"/>
                  <a:pt x="6320901" y="92298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 bwMode="auto">
          <a:xfrm>
            <a:off x="3400148" y="4136993"/>
            <a:ext cx="6818051" cy="2050742"/>
          </a:xfrm>
          <a:custGeom>
            <a:avLst/>
            <a:gdLst>
              <a:gd name="connsiteX0" fmla="*/ 0 w 6818051"/>
              <a:gd name="connsiteY0" fmla="*/ 2050742 h 2050742"/>
              <a:gd name="connsiteX1" fmla="*/ 221942 w 6818051"/>
              <a:gd name="connsiteY1" fmla="*/ 1811045 h 2050742"/>
              <a:gd name="connsiteX2" fmla="*/ 692459 w 6818051"/>
              <a:gd name="connsiteY2" fmla="*/ 1660125 h 2050742"/>
              <a:gd name="connsiteX3" fmla="*/ 1802167 w 6818051"/>
              <a:gd name="connsiteY3" fmla="*/ 1349406 h 2050742"/>
              <a:gd name="connsiteX4" fmla="*/ 4181383 w 6818051"/>
              <a:gd name="connsiteY4" fmla="*/ 550416 h 2050742"/>
              <a:gd name="connsiteX5" fmla="*/ 5761608 w 6818051"/>
              <a:gd name="connsiteY5" fmla="*/ 133165 h 2050742"/>
              <a:gd name="connsiteX6" fmla="*/ 6818051 w 6818051"/>
              <a:gd name="connsiteY6" fmla="*/ 0 h 205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18051" h="2050742">
                <a:moveTo>
                  <a:pt x="0" y="2050742"/>
                </a:moveTo>
                <a:cubicBezTo>
                  <a:pt x="53266" y="1963445"/>
                  <a:pt x="106532" y="1876148"/>
                  <a:pt x="221942" y="1811045"/>
                </a:cubicBezTo>
                <a:cubicBezTo>
                  <a:pt x="337352" y="1745942"/>
                  <a:pt x="429088" y="1737065"/>
                  <a:pt x="692459" y="1660125"/>
                </a:cubicBezTo>
                <a:cubicBezTo>
                  <a:pt x="955830" y="1583185"/>
                  <a:pt x="1220680" y="1534357"/>
                  <a:pt x="1802167" y="1349406"/>
                </a:cubicBezTo>
                <a:cubicBezTo>
                  <a:pt x="2383654" y="1164455"/>
                  <a:pt x="3521476" y="753123"/>
                  <a:pt x="4181383" y="550416"/>
                </a:cubicBezTo>
                <a:cubicBezTo>
                  <a:pt x="4841290" y="347709"/>
                  <a:pt x="5322163" y="224901"/>
                  <a:pt x="5761608" y="133165"/>
                </a:cubicBezTo>
                <a:cubicBezTo>
                  <a:pt x="6201053" y="41429"/>
                  <a:pt x="6509552" y="20714"/>
                  <a:pt x="6818051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 bwMode="auto">
          <a:xfrm>
            <a:off x="3083933" y="2968697"/>
            <a:ext cx="8214902" cy="3210160"/>
          </a:xfrm>
          <a:custGeom>
            <a:avLst/>
            <a:gdLst>
              <a:gd name="connsiteX0" fmla="*/ 8057544 w 8214902"/>
              <a:gd name="connsiteY0" fmla="*/ 2251372 h 3210160"/>
              <a:gd name="connsiteX1" fmla="*/ 8181831 w 8214902"/>
              <a:gd name="connsiteY1" fmla="*/ 1079520 h 3210160"/>
              <a:gd name="connsiteX2" fmla="*/ 7524883 w 8214902"/>
              <a:gd name="connsiteY2" fmla="*/ 67465 h 3210160"/>
              <a:gd name="connsiteX3" fmla="*/ 5527408 w 8214902"/>
              <a:gd name="connsiteY3" fmla="*/ 200630 h 3210160"/>
              <a:gd name="connsiteX4" fmla="*/ 2819718 w 8214902"/>
              <a:gd name="connsiteY4" fmla="*/ 1061764 h 3210160"/>
              <a:gd name="connsiteX5" fmla="*/ 502646 w 8214902"/>
              <a:gd name="connsiteY5" fmla="*/ 1940654 h 3210160"/>
              <a:gd name="connsiteX6" fmla="*/ 5497 w 8214902"/>
              <a:gd name="connsiteY6" fmla="*/ 2863931 h 3210160"/>
              <a:gd name="connsiteX7" fmla="*/ 280705 w 8214902"/>
              <a:gd name="connsiteY7" fmla="*/ 3210160 h 321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14902" h="3210160">
                <a:moveTo>
                  <a:pt x="8057544" y="2251372"/>
                </a:moveTo>
                <a:cubicBezTo>
                  <a:pt x="8164076" y="1847438"/>
                  <a:pt x="8270608" y="1443504"/>
                  <a:pt x="8181831" y="1079520"/>
                </a:cubicBezTo>
                <a:cubicBezTo>
                  <a:pt x="8093054" y="715536"/>
                  <a:pt x="7967287" y="213947"/>
                  <a:pt x="7524883" y="67465"/>
                </a:cubicBezTo>
                <a:cubicBezTo>
                  <a:pt x="7082479" y="-79017"/>
                  <a:pt x="6311602" y="34914"/>
                  <a:pt x="5527408" y="200630"/>
                </a:cubicBezTo>
                <a:cubicBezTo>
                  <a:pt x="4743214" y="366346"/>
                  <a:pt x="3657178" y="771760"/>
                  <a:pt x="2819718" y="1061764"/>
                </a:cubicBezTo>
                <a:cubicBezTo>
                  <a:pt x="1982258" y="1351768"/>
                  <a:pt x="971683" y="1640293"/>
                  <a:pt x="502646" y="1940654"/>
                </a:cubicBezTo>
                <a:cubicBezTo>
                  <a:pt x="33609" y="2241015"/>
                  <a:pt x="42487" y="2652347"/>
                  <a:pt x="5497" y="2863931"/>
                </a:cubicBezTo>
                <a:cubicBezTo>
                  <a:pt x="-31493" y="3075515"/>
                  <a:pt x="124606" y="3142837"/>
                  <a:pt x="280705" y="321016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3319057" y="3245655"/>
            <a:ext cx="7655918" cy="2933202"/>
          </a:xfrm>
          <a:custGeom>
            <a:avLst/>
            <a:gdLst>
              <a:gd name="connsiteX0" fmla="*/ 72214 w 7655918"/>
              <a:gd name="connsiteY0" fmla="*/ 2933202 h 2933202"/>
              <a:gd name="connsiteX1" fmla="*/ 18948 w 7655918"/>
              <a:gd name="connsiteY1" fmla="*/ 2515952 h 2933202"/>
              <a:gd name="connsiteX2" fmla="*/ 356299 w 7655918"/>
              <a:gd name="connsiteY2" fmla="*/ 1930026 h 2933202"/>
              <a:gd name="connsiteX3" fmla="*/ 1563662 w 7655918"/>
              <a:gd name="connsiteY3" fmla="*/ 1441754 h 2933202"/>
              <a:gd name="connsiteX4" fmla="*/ 3232664 w 7655918"/>
              <a:gd name="connsiteY4" fmla="*/ 864705 h 2933202"/>
              <a:gd name="connsiteX5" fmla="*/ 4670847 w 7655918"/>
              <a:gd name="connsiteY5" fmla="*/ 332045 h 2933202"/>
              <a:gd name="connsiteX6" fmla="*/ 6233317 w 7655918"/>
              <a:gd name="connsiteY6" fmla="*/ 39082 h 2933202"/>
              <a:gd name="connsiteX7" fmla="*/ 7334148 w 7655918"/>
              <a:gd name="connsiteY7" fmla="*/ 127859 h 2933202"/>
              <a:gd name="connsiteX8" fmla="*/ 7653744 w 7655918"/>
              <a:gd name="connsiteY8" fmla="*/ 1166546 h 2933202"/>
              <a:gd name="connsiteX9" fmla="*/ 7449557 w 7655918"/>
              <a:gd name="connsiteY9" fmla="*/ 2649117 h 293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55918" h="2933202">
                <a:moveTo>
                  <a:pt x="72214" y="2933202"/>
                </a:moveTo>
                <a:cubicBezTo>
                  <a:pt x="21907" y="2808175"/>
                  <a:pt x="-28399" y="2683148"/>
                  <a:pt x="18948" y="2515952"/>
                </a:cubicBezTo>
                <a:cubicBezTo>
                  <a:pt x="66295" y="2348756"/>
                  <a:pt x="98847" y="2109059"/>
                  <a:pt x="356299" y="1930026"/>
                </a:cubicBezTo>
                <a:cubicBezTo>
                  <a:pt x="613751" y="1750993"/>
                  <a:pt x="1084268" y="1619307"/>
                  <a:pt x="1563662" y="1441754"/>
                </a:cubicBezTo>
                <a:cubicBezTo>
                  <a:pt x="2043056" y="1264200"/>
                  <a:pt x="2714800" y="1049656"/>
                  <a:pt x="3232664" y="864705"/>
                </a:cubicBezTo>
                <a:cubicBezTo>
                  <a:pt x="3750528" y="679753"/>
                  <a:pt x="4170738" y="469649"/>
                  <a:pt x="4670847" y="332045"/>
                </a:cubicBezTo>
                <a:cubicBezTo>
                  <a:pt x="5170956" y="194441"/>
                  <a:pt x="5789434" y="73113"/>
                  <a:pt x="6233317" y="39082"/>
                </a:cubicBezTo>
                <a:cubicBezTo>
                  <a:pt x="6677200" y="5051"/>
                  <a:pt x="7097410" y="-60052"/>
                  <a:pt x="7334148" y="127859"/>
                </a:cubicBezTo>
                <a:cubicBezTo>
                  <a:pt x="7570886" y="315770"/>
                  <a:pt x="7634509" y="746336"/>
                  <a:pt x="7653744" y="1166546"/>
                </a:cubicBezTo>
                <a:cubicBezTo>
                  <a:pt x="7672979" y="1586756"/>
                  <a:pt x="7561268" y="2117936"/>
                  <a:pt x="7449557" y="264911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 bwMode="auto">
          <a:xfrm>
            <a:off x="2599503" y="2695513"/>
            <a:ext cx="8960904" cy="3696409"/>
          </a:xfrm>
          <a:custGeom>
            <a:avLst/>
            <a:gdLst>
              <a:gd name="connsiteX0" fmla="*/ 8533096 w 8960904"/>
              <a:gd name="connsiteY0" fmla="*/ 3696409 h 3696409"/>
              <a:gd name="connsiteX1" fmla="*/ 8817181 w 8960904"/>
              <a:gd name="connsiteY1" fmla="*/ 2853030 h 3696409"/>
              <a:gd name="connsiteX2" fmla="*/ 8959224 w 8960904"/>
              <a:gd name="connsiteY2" fmla="*/ 1512502 h 3696409"/>
              <a:gd name="connsiteX3" fmla="*/ 8728405 w 8960904"/>
              <a:gd name="connsiteY3" fmla="*/ 349527 h 3696409"/>
              <a:gd name="connsiteX4" fmla="*/ 7316855 w 8960904"/>
              <a:gd name="connsiteY4" fmla="*/ 21053 h 3696409"/>
              <a:gd name="connsiteX5" fmla="*/ 5727752 w 8960904"/>
              <a:gd name="connsiteY5" fmla="*/ 127585 h 3696409"/>
              <a:gd name="connsiteX6" fmla="*/ 2567302 w 8960904"/>
              <a:gd name="connsiteY6" fmla="*/ 891065 h 3696409"/>
              <a:gd name="connsiteX7" fmla="*/ 827278 w 8960904"/>
              <a:gd name="connsiteY7" fmla="*/ 1743321 h 3696409"/>
              <a:gd name="connsiteX8" fmla="*/ 54921 w 8960904"/>
              <a:gd name="connsiteY8" fmla="*/ 2693232 h 3696409"/>
              <a:gd name="connsiteX9" fmla="*/ 143698 w 8960904"/>
              <a:gd name="connsiteY9" fmla="*/ 3563244 h 3696409"/>
              <a:gd name="connsiteX10" fmla="*/ 791768 w 8960904"/>
              <a:gd name="connsiteY10" fmla="*/ 3509977 h 369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0904" h="3696409">
                <a:moveTo>
                  <a:pt x="8533096" y="3696409"/>
                </a:moveTo>
                <a:cubicBezTo>
                  <a:pt x="8639628" y="3456712"/>
                  <a:pt x="8746160" y="3217015"/>
                  <a:pt x="8817181" y="2853030"/>
                </a:cubicBezTo>
                <a:cubicBezTo>
                  <a:pt x="8888202" y="2489045"/>
                  <a:pt x="8974020" y="1929752"/>
                  <a:pt x="8959224" y="1512502"/>
                </a:cubicBezTo>
                <a:cubicBezTo>
                  <a:pt x="8944428" y="1095252"/>
                  <a:pt x="9002133" y="598102"/>
                  <a:pt x="8728405" y="349527"/>
                </a:cubicBezTo>
                <a:cubicBezTo>
                  <a:pt x="8454677" y="100952"/>
                  <a:pt x="7816964" y="58043"/>
                  <a:pt x="7316855" y="21053"/>
                </a:cubicBezTo>
                <a:cubicBezTo>
                  <a:pt x="6816746" y="-15937"/>
                  <a:pt x="6519344" y="-17417"/>
                  <a:pt x="5727752" y="127585"/>
                </a:cubicBezTo>
                <a:cubicBezTo>
                  <a:pt x="4936160" y="272587"/>
                  <a:pt x="3384048" y="621776"/>
                  <a:pt x="2567302" y="891065"/>
                </a:cubicBezTo>
                <a:cubicBezTo>
                  <a:pt x="1750556" y="1160354"/>
                  <a:pt x="1246008" y="1442960"/>
                  <a:pt x="827278" y="1743321"/>
                </a:cubicBezTo>
                <a:cubicBezTo>
                  <a:pt x="408548" y="2043682"/>
                  <a:pt x="168851" y="2389912"/>
                  <a:pt x="54921" y="2693232"/>
                </a:cubicBezTo>
                <a:cubicBezTo>
                  <a:pt x="-59009" y="2996552"/>
                  <a:pt x="20890" y="3427120"/>
                  <a:pt x="143698" y="3563244"/>
                </a:cubicBezTo>
                <a:cubicBezTo>
                  <a:pt x="266506" y="3699368"/>
                  <a:pt x="529137" y="3604672"/>
                  <a:pt x="791768" y="350997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 bwMode="auto">
          <a:xfrm>
            <a:off x="2418461" y="2376877"/>
            <a:ext cx="9643328" cy="4313552"/>
          </a:xfrm>
          <a:custGeom>
            <a:avLst/>
            <a:gdLst>
              <a:gd name="connsiteX0" fmla="*/ 7710961 w 9643328"/>
              <a:gd name="connsiteY0" fmla="*/ 2967480 h 4313552"/>
              <a:gd name="connsiteX1" fmla="*/ 7808616 w 9643328"/>
              <a:gd name="connsiteY1" fmla="*/ 3606672 h 4313552"/>
              <a:gd name="connsiteX2" fmla="*/ 8128212 w 9643328"/>
              <a:gd name="connsiteY2" fmla="*/ 4308008 h 4313552"/>
              <a:gd name="connsiteX3" fmla="*/ 9486495 w 9643328"/>
              <a:gd name="connsiteY3" fmla="*/ 3784225 h 4313552"/>
              <a:gd name="connsiteX4" fmla="*/ 9468740 w 9643328"/>
              <a:gd name="connsiteY4" fmla="*/ 1449398 h 4313552"/>
              <a:gd name="connsiteX5" fmla="*/ 8181478 w 9643328"/>
              <a:gd name="connsiteY5" fmla="*/ 108870 h 4313552"/>
              <a:gd name="connsiteX6" fmla="*/ 6050837 w 9643328"/>
              <a:gd name="connsiteY6" fmla="*/ 126625 h 4313552"/>
              <a:gd name="connsiteX7" fmla="*/ 4071117 w 9643328"/>
              <a:gd name="connsiteY7" fmla="*/ 508365 h 4313552"/>
              <a:gd name="connsiteX8" fmla="*/ 1185874 w 9643328"/>
              <a:gd name="connsiteY8" fmla="*/ 1493786 h 4313552"/>
              <a:gd name="connsiteX9" fmla="*/ 49532 w 9643328"/>
              <a:gd name="connsiteY9" fmla="*/ 2798804 h 4313552"/>
              <a:gd name="connsiteX10" fmla="*/ 280351 w 9643328"/>
              <a:gd name="connsiteY10" fmla="*/ 4201476 h 4313552"/>
              <a:gd name="connsiteX11" fmla="*/ 972810 w 9643328"/>
              <a:gd name="connsiteY11" fmla="*/ 3837491 h 431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43328" h="4313552">
                <a:moveTo>
                  <a:pt x="7710961" y="2967480"/>
                </a:moveTo>
                <a:cubicBezTo>
                  <a:pt x="7725017" y="3175365"/>
                  <a:pt x="7739074" y="3383251"/>
                  <a:pt x="7808616" y="3606672"/>
                </a:cubicBezTo>
                <a:cubicBezTo>
                  <a:pt x="7878158" y="3830093"/>
                  <a:pt x="7848566" y="4278416"/>
                  <a:pt x="8128212" y="4308008"/>
                </a:cubicBezTo>
                <a:cubicBezTo>
                  <a:pt x="8407859" y="4337600"/>
                  <a:pt x="9263074" y="4260660"/>
                  <a:pt x="9486495" y="3784225"/>
                </a:cubicBezTo>
                <a:cubicBezTo>
                  <a:pt x="9709916" y="3307790"/>
                  <a:pt x="9686243" y="2061957"/>
                  <a:pt x="9468740" y="1449398"/>
                </a:cubicBezTo>
                <a:cubicBezTo>
                  <a:pt x="9251237" y="836839"/>
                  <a:pt x="8751128" y="329332"/>
                  <a:pt x="8181478" y="108870"/>
                </a:cubicBezTo>
                <a:cubicBezTo>
                  <a:pt x="7611828" y="-111592"/>
                  <a:pt x="6735897" y="60043"/>
                  <a:pt x="6050837" y="126625"/>
                </a:cubicBezTo>
                <a:cubicBezTo>
                  <a:pt x="5365777" y="193207"/>
                  <a:pt x="4881944" y="280505"/>
                  <a:pt x="4071117" y="508365"/>
                </a:cubicBezTo>
                <a:cubicBezTo>
                  <a:pt x="3260290" y="736225"/>
                  <a:pt x="1856138" y="1112046"/>
                  <a:pt x="1185874" y="1493786"/>
                </a:cubicBezTo>
                <a:cubicBezTo>
                  <a:pt x="515610" y="1875526"/>
                  <a:pt x="200452" y="2347522"/>
                  <a:pt x="49532" y="2798804"/>
                </a:cubicBezTo>
                <a:cubicBezTo>
                  <a:pt x="-101388" y="3250086"/>
                  <a:pt x="126471" y="4028361"/>
                  <a:pt x="280351" y="4201476"/>
                </a:cubicBezTo>
                <a:cubicBezTo>
                  <a:pt x="434231" y="4374591"/>
                  <a:pt x="703520" y="4106041"/>
                  <a:pt x="972810" y="3837491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15560" y="6072591"/>
            <a:ext cx="12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362068" y="614213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59252" y="54166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216035" y="48963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916774" y="5254351"/>
            <a:ext cx="54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027154" y="47559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409815" y="44367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996930" y="379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131914" y="50958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118635" y="50710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729351" y="56765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1156017" y="61593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1" name="Freeform 60"/>
          <p:cNvSpPr/>
          <p:nvPr/>
        </p:nvSpPr>
        <p:spPr bwMode="auto">
          <a:xfrm flipV="1">
            <a:off x="9471565" y="5167506"/>
            <a:ext cx="151134" cy="1083118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 flipV="1">
            <a:off x="9453132" y="4625709"/>
            <a:ext cx="562513" cy="162145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 flipV="1">
            <a:off x="9483236" y="5824758"/>
            <a:ext cx="700630" cy="432228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9463596" y="6282864"/>
            <a:ext cx="820329" cy="45719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9270171" y="6142139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9414925" y="624502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Shortest-path-to-segment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63040"/>
            <a:ext cx="10931370" cy="756377"/>
          </a:xfrm>
        </p:spPr>
        <p:txBody>
          <a:bodyPr/>
          <a:lstStyle/>
          <a:p>
            <a:r>
              <a:rPr lang="en-US" sz="2400" dirty="0" smtClean="0"/>
              <a:t>Our approach: Using a </a:t>
            </a:r>
            <a:r>
              <a:rPr lang="en-US" sz="2400" dirty="0" smtClean="0">
                <a:solidFill>
                  <a:srgbClr val="FF0000"/>
                </a:solidFill>
              </a:rPr>
              <a:t>decomposition D </a:t>
            </a:r>
            <a:r>
              <a:rPr lang="en-US" sz="2400" dirty="0" smtClean="0"/>
              <a:t>of P</a:t>
            </a:r>
          </a:p>
          <a:p>
            <a:r>
              <a:rPr lang="en-US" sz="2400" dirty="0" smtClean="0"/>
              <a:t>Bisectors of the shortest path map SPM(s) of 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V:</a:t>
            </a:r>
            <a:r>
              <a:rPr lang="en-US" sz="2400" dirty="0" smtClean="0"/>
              <a:t> the set of all intersections between bisectors and obstacles, and </a:t>
            </a:r>
            <a:r>
              <a:rPr lang="en-US" sz="2400" dirty="0" smtClean="0">
                <a:solidFill>
                  <a:srgbClr val="FF0000"/>
                </a:solidFill>
              </a:rPr>
              <a:t>triple points </a:t>
            </a:r>
            <a:r>
              <a:rPr lang="en-US" sz="2400" dirty="0" smtClean="0"/>
              <a:t>(intersections of bisectors)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All</a:t>
            </a:r>
            <a:r>
              <a:rPr lang="en-US" sz="2400" dirty="0" smtClean="0"/>
              <a:t> shortest paths from s to all points of V</a:t>
            </a:r>
          </a:p>
          <a:p>
            <a:r>
              <a:rPr lang="en-US" sz="2400" dirty="0" smtClean="0"/>
              <a:t>Remove all bisectors</a:t>
            </a:r>
          </a:p>
          <a:p>
            <a:r>
              <a:rPr lang="en-US" sz="2400" dirty="0" smtClean="0"/>
              <a:t>The resulting decomposition is D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reeform 3"/>
          <p:cNvSpPr/>
          <p:nvPr/>
        </p:nvSpPr>
        <p:spPr bwMode="auto">
          <a:xfrm>
            <a:off x="6075286" y="2721878"/>
            <a:ext cx="5990896" cy="4025463"/>
          </a:xfrm>
          <a:custGeom>
            <a:avLst/>
            <a:gdLst>
              <a:gd name="connsiteX0" fmla="*/ 861848 w 6789682"/>
              <a:gd name="connsiteY0" fmla="*/ 3993931 h 3993931"/>
              <a:gd name="connsiteX1" fmla="*/ 3132082 w 6789682"/>
              <a:gd name="connsiteY1" fmla="*/ 3804745 h 3993931"/>
              <a:gd name="connsiteX2" fmla="*/ 4193627 w 6789682"/>
              <a:gd name="connsiteY2" fmla="*/ 3972911 h 3993931"/>
              <a:gd name="connsiteX3" fmla="*/ 6232634 w 6789682"/>
              <a:gd name="connsiteY3" fmla="*/ 3773214 h 3993931"/>
              <a:gd name="connsiteX4" fmla="*/ 6737131 w 6789682"/>
              <a:gd name="connsiteY4" fmla="*/ 3647090 h 3993931"/>
              <a:gd name="connsiteX5" fmla="*/ 5990896 w 6789682"/>
              <a:gd name="connsiteY5" fmla="*/ 3205655 h 3993931"/>
              <a:gd name="connsiteX6" fmla="*/ 6789682 w 6789682"/>
              <a:gd name="connsiteY6" fmla="*/ 1723697 h 3993931"/>
              <a:gd name="connsiteX7" fmla="*/ 6579475 w 6789682"/>
              <a:gd name="connsiteY7" fmla="*/ 409904 h 3993931"/>
              <a:gd name="connsiteX8" fmla="*/ 5108027 w 6789682"/>
              <a:gd name="connsiteY8" fmla="*/ 0 h 3993931"/>
              <a:gd name="connsiteX9" fmla="*/ 336331 w 6789682"/>
              <a:gd name="connsiteY9" fmla="*/ 231228 h 3993931"/>
              <a:gd name="connsiteX10" fmla="*/ 0 w 6789682"/>
              <a:gd name="connsiteY10" fmla="*/ 2480442 h 3993931"/>
              <a:gd name="connsiteX11" fmla="*/ 861848 w 6789682"/>
              <a:gd name="connsiteY11" fmla="*/ 3993931 h 3993931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336331 w 6789682"/>
              <a:gd name="connsiteY9" fmla="*/ 69368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346841 w 6789682"/>
              <a:gd name="connsiteY9" fmla="*/ 42041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483475 w 6789682"/>
              <a:gd name="connsiteY9" fmla="*/ 43092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5980386 w 6789682"/>
              <a:gd name="connsiteY7" fmla="*/ 1450428 h 4456386"/>
              <a:gd name="connsiteX8" fmla="*/ 5139558 w 6789682"/>
              <a:gd name="connsiteY8" fmla="*/ 0 h 4456386"/>
              <a:gd name="connsiteX9" fmla="*/ 483475 w 6789682"/>
              <a:gd name="connsiteY9" fmla="*/ 43092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37131"/>
              <a:gd name="connsiteY0" fmla="*/ 4456386 h 4456386"/>
              <a:gd name="connsiteX1" fmla="*/ 3132082 w 6737131"/>
              <a:gd name="connsiteY1" fmla="*/ 4267200 h 4456386"/>
              <a:gd name="connsiteX2" fmla="*/ 4193627 w 6737131"/>
              <a:gd name="connsiteY2" fmla="*/ 4435366 h 4456386"/>
              <a:gd name="connsiteX3" fmla="*/ 6232634 w 6737131"/>
              <a:gd name="connsiteY3" fmla="*/ 4235669 h 4456386"/>
              <a:gd name="connsiteX4" fmla="*/ 6737131 w 6737131"/>
              <a:gd name="connsiteY4" fmla="*/ 4109545 h 4456386"/>
              <a:gd name="connsiteX5" fmla="*/ 5990896 w 6737131"/>
              <a:gd name="connsiteY5" fmla="*/ 3668110 h 4456386"/>
              <a:gd name="connsiteX6" fmla="*/ 6306206 w 6737131"/>
              <a:gd name="connsiteY6" fmla="*/ 2459421 h 4456386"/>
              <a:gd name="connsiteX7" fmla="*/ 5980386 w 6737131"/>
              <a:gd name="connsiteY7" fmla="*/ 1450428 h 4456386"/>
              <a:gd name="connsiteX8" fmla="*/ 5139558 w 6737131"/>
              <a:gd name="connsiteY8" fmla="*/ 0 h 4456386"/>
              <a:gd name="connsiteX9" fmla="*/ 483475 w 6737131"/>
              <a:gd name="connsiteY9" fmla="*/ 430923 h 4456386"/>
              <a:gd name="connsiteX10" fmla="*/ 0 w 6737131"/>
              <a:gd name="connsiteY10" fmla="*/ 2942897 h 4456386"/>
              <a:gd name="connsiteX11" fmla="*/ 861848 w 6737131"/>
              <a:gd name="connsiteY11" fmla="*/ 4456386 h 4456386"/>
              <a:gd name="connsiteX0" fmla="*/ 861848 w 6737131"/>
              <a:gd name="connsiteY0" fmla="*/ 4456386 h 4456386"/>
              <a:gd name="connsiteX1" fmla="*/ 3132082 w 6737131"/>
              <a:gd name="connsiteY1" fmla="*/ 4267200 h 4456386"/>
              <a:gd name="connsiteX2" fmla="*/ 4193627 w 6737131"/>
              <a:gd name="connsiteY2" fmla="*/ 4435366 h 4456386"/>
              <a:gd name="connsiteX3" fmla="*/ 4981903 w 6737131"/>
              <a:gd name="connsiteY3" fmla="*/ 4162097 h 4456386"/>
              <a:gd name="connsiteX4" fmla="*/ 6737131 w 6737131"/>
              <a:gd name="connsiteY4" fmla="*/ 4109545 h 4456386"/>
              <a:gd name="connsiteX5" fmla="*/ 5990896 w 6737131"/>
              <a:gd name="connsiteY5" fmla="*/ 3668110 h 4456386"/>
              <a:gd name="connsiteX6" fmla="*/ 6306206 w 6737131"/>
              <a:gd name="connsiteY6" fmla="*/ 2459421 h 4456386"/>
              <a:gd name="connsiteX7" fmla="*/ 5980386 w 6737131"/>
              <a:gd name="connsiteY7" fmla="*/ 1450428 h 4456386"/>
              <a:gd name="connsiteX8" fmla="*/ 5139558 w 6737131"/>
              <a:gd name="connsiteY8" fmla="*/ 0 h 4456386"/>
              <a:gd name="connsiteX9" fmla="*/ 483475 w 6737131"/>
              <a:gd name="connsiteY9" fmla="*/ 430923 h 4456386"/>
              <a:gd name="connsiteX10" fmla="*/ 0 w 6737131"/>
              <a:gd name="connsiteY10" fmla="*/ 2942897 h 4456386"/>
              <a:gd name="connsiteX11" fmla="*/ 861848 w 6737131"/>
              <a:gd name="connsiteY11" fmla="*/ 4456386 h 4456386"/>
              <a:gd name="connsiteX0" fmla="*/ 861848 w 6306206"/>
              <a:gd name="connsiteY0" fmla="*/ 4456386 h 4456386"/>
              <a:gd name="connsiteX1" fmla="*/ 3132082 w 6306206"/>
              <a:gd name="connsiteY1" fmla="*/ 4267200 h 4456386"/>
              <a:gd name="connsiteX2" fmla="*/ 4193627 w 6306206"/>
              <a:gd name="connsiteY2" fmla="*/ 4435366 h 4456386"/>
              <a:gd name="connsiteX3" fmla="*/ 4981903 w 6306206"/>
              <a:gd name="connsiteY3" fmla="*/ 4162097 h 4456386"/>
              <a:gd name="connsiteX4" fmla="*/ 5728138 w 6306206"/>
              <a:gd name="connsiteY4" fmla="*/ 4025462 h 4456386"/>
              <a:gd name="connsiteX5" fmla="*/ 5990896 w 6306206"/>
              <a:gd name="connsiteY5" fmla="*/ 3668110 h 4456386"/>
              <a:gd name="connsiteX6" fmla="*/ 6306206 w 6306206"/>
              <a:gd name="connsiteY6" fmla="*/ 2459421 h 4456386"/>
              <a:gd name="connsiteX7" fmla="*/ 5980386 w 6306206"/>
              <a:gd name="connsiteY7" fmla="*/ 1450428 h 4456386"/>
              <a:gd name="connsiteX8" fmla="*/ 5139558 w 6306206"/>
              <a:gd name="connsiteY8" fmla="*/ 0 h 4456386"/>
              <a:gd name="connsiteX9" fmla="*/ 483475 w 6306206"/>
              <a:gd name="connsiteY9" fmla="*/ 430923 h 4456386"/>
              <a:gd name="connsiteX10" fmla="*/ 0 w 6306206"/>
              <a:gd name="connsiteY10" fmla="*/ 2942897 h 4456386"/>
              <a:gd name="connsiteX11" fmla="*/ 861848 w 630620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728138 w 5990896"/>
              <a:gd name="connsiteY4" fmla="*/ 4025462 h 4456386"/>
              <a:gd name="connsiteX5" fmla="*/ 5990896 w 5990896"/>
              <a:gd name="connsiteY5" fmla="*/ 3668110 h 4456386"/>
              <a:gd name="connsiteX6" fmla="*/ 5749158 w 5990896"/>
              <a:gd name="connsiteY6" fmla="*/ 2522484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906814 w 5990896"/>
              <a:gd name="connsiteY4" fmla="*/ 4277711 h 4456386"/>
              <a:gd name="connsiteX5" fmla="*/ 5990896 w 5990896"/>
              <a:gd name="connsiteY5" fmla="*/ 3668110 h 4456386"/>
              <a:gd name="connsiteX6" fmla="*/ 5749158 w 5990896"/>
              <a:gd name="connsiteY6" fmla="*/ 2522484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906814 w 5990896"/>
              <a:gd name="connsiteY4" fmla="*/ 4277711 h 4456386"/>
              <a:gd name="connsiteX5" fmla="*/ 5990896 w 5990896"/>
              <a:gd name="connsiteY5" fmla="*/ 3668110 h 4456386"/>
              <a:gd name="connsiteX6" fmla="*/ 5454868 w 5990896"/>
              <a:gd name="connsiteY6" fmla="*/ 2669629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025463 h 4025463"/>
              <a:gd name="connsiteX1" fmla="*/ 3132082 w 5990896"/>
              <a:gd name="connsiteY1" fmla="*/ 3836277 h 4025463"/>
              <a:gd name="connsiteX2" fmla="*/ 4193627 w 5990896"/>
              <a:gd name="connsiteY2" fmla="*/ 4004443 h 4025463"/>
              <a:gd name="connsiteX3" fmla="*/ 4981903 w 5990896"/>
              <a:gd name="connsiteY3" fmla="*/ 3731174 h 4025463"/>
              <a:gd name="connsiteX4" fmla="*/ 5906814 w 5990896"/>
              <a:gd name="connsiteY4" fmla="*/ 3846788 h 4025463"/>
              <a:gd name="connsiteX5" fmla="*/ 5990896 w 5990896"/>
              <a:gd name="connsiteY5" fmla="*/ 3237187 h 4025463"/>
              <a:gd name="connsiteX6" fmla="*/ 5454868 w 5990896"/>
              <a:gd name="connsiteY6" fmla="*/ 2238706 h 4025463"/>
              <a:gd name="connsiteX7" fmla="*/ 5980386 w 5990896"/>
              <a:gd name="connsiteY7" fmla="*/ 1019505 h 4025463"/>
              <a:gd name="connsiteX8" fmla="*/ 5108026 w 5990896"/>
              <a:gd name="connsiteY8" fmla="*/ 21022 h 4025463"/>
              <a:gd name="connsiteX9" fmla="*/ 483475 w 5990896"/>
              <a:gd name="connsiteY9" fmla="*/ 0 h 4025463"/>
              <a:gd name="connsiteX10" fmla="*/ 0 w 5990896"/>
              <a:gd name="connsiteY10" fmla="*/ 2511974 h 4025463"/>
              <a:gd name="connsiteX11" fmla="*/ 861848 w 5990896"/>
              <a:gd name="connsiteY11" fmla="*/ 4025463 h 4025463"/>
              <a:gd name="connsiteX0" fmla="*/ 861848 w 5990896"/>
              <a:gd name="connsiteY0" fmla="*/ 4025463 h 4025463"/>
              <a:gd name="connsiteX1" fmla="*/ 3132082 w 5990896"/>
              <a:gd name="connsiteY1" fmla="*/ 3836277 h 4025463"/>
              <a:gd name="connsiteX2" fmla="*/ 4193627 w 5990896"/>
              <a:gd name="connsiteY2" fmla="*/ 4004443 h 4025463"/>
              <a:gd name="connsiteX3" fmla="*/ 4981903 w 5990896"/>
              <a:gd name="connsiteY3" fmla="*/ 3731174 h 4025463"/>
              <a:gd name="connsiteX4" fmla="*/ 5906814 w 5990896"/>
              <a:gd name="connsiteY4" fmla="*/ 3846788 h 4025463"/>
              <a:gd name="connsiteX5" fmla="*/ 5990896 w 5990896"/>
              <a:gd name="connsiteY5" fmla="*/ 3237187 h 4025463"/>
              <a:gd name="connsiteX6" fmla="*/ 5454868 w 5990896"/>
              <a:gd name="connsiteY6" fmla="*/ 2238706 h 4025463"/>
              <a:gd name="connsiteX7" fmla="*/ 5980386 w 5990896"/>
              <a:gd name="connsiteY7" fmla="*/ 1019505 h 4025463"/>
              <a:gd name="connsiteX8" fmla="*/ 4361792 w 5990896"/>
              <a:gd name="connsiteY8" fmla="*/ 168166 h 4025463"/>
              <a:gd name="connsiteX9" fmla="*/ 483475 w 5990896"/>
              <a:gd name="connsiteY9" fmla="*/ 0 h 4025463"/>
              <a:gd name="connsiteX10" fmla="*/ 0 w 5990896"/>
              <a:gd name="connsiteY10" fmla="*/ 2511974 h 4025463"/>
              <a:gd name="connsiteX11" fmla="*/ 861848 w 5990896"/>
              <a:gd name="connsiteY11" fmla="*/ 4025463 h 402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90896" h="4025463">
                <a:moveTo>
                  <a:pt x="861848" y="4025463"/>
                </a:moveTo>
                <a:lnTo>
                  <a:pt x="3132082" y="3836277"/>
                </a:lnTo>
                <a:lnTo>
                  <a:pt x="4193627" y="4004443"/>
                </a:lnTo>
                <a:lnTo>
                  <a:pt x="4981903" y="3731174"/>
                </a:lnTo>
                <a:lnTo>
                  <a:pt x="5906814" y="3846788"/>
                </a:lnTo>
                <a:lnTo>
                  <a:pt x="5990896" y="3237187"/>
                </a:lnTo>
                <a:lnTo>
                  <a:pt x="5454868" y="2238706"/>
                </a:lnTo>
                <a:lnTo>
                  <a:pt x="5980386" y="1019505"/>
                </a:lnTo>
                <a:lnTo>
                  <a:pt x="4361792" y="168166"/>
                </a:lnTo>
                <a:lnTo>
                  <a:pt x="483475" y="0"/>
                </a:lnTo>
                <a:lnTo>
                  <a:pt x="0" y="2511974"/>
                </a:lnTo>
                <a:lnTo>
                  <a:pt x="861848" y="4025463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6916114" y="5223342"/>
            <a:ext cx="1566041" cy="882869"/>
          </a:xfrm>
          <a:custGeom>
            <a:avLst/>
            <a:gdLst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798786 w 1566041"/>
              <a:gd name="connsiteY2" fmla="*/ 557048 h 882869"/>
              <a:gd name="connsiteX3" fmla="*/ 1271752 w 1566041"/>
              <a:gd name="connsiteY3" fmla="*/ 515007 h 882869"/>
              <a:gd name="connsiteX4" fmla="*/ 1555531 w 1566041"/>
              <a:gd name="connsiteY4" fmla="*/ 115613 h 882869"/>
              <a:gd name="connsiteX5" fmla="*/ 1566041 w 1566041"/>
              <a:gd name="connsiteY5" fmla="*/ 788276 h 882869"/>
              <a:gd name="connsiteX6" fmla="*/ 409903 w 1566041"/>
              <a:gd name="connsiteY6" fmla="*/ 882869 h 882869"/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416841 w 1566041"/>
              <a:gd name="connsiteY2" fmla="*/ 271936 h 882869"/>
              <a:gd name="connsiteX3" fmla="*/ 798786 w 1566041"/>
              <a:gd name="connsiteY3" fmla="*/ 557048 h 882869"/>
              <a:gd name="connsiteX4" fmla="*/ 1271752 w 1566041"/>
              <a:gd name="connsiteY4" fmla="*/ 515007 h 882869"/>
              <a:gd name="connsiteX5" fmla="*/ 1555531 w 1566041"/>
              <a:gd name="connsiteY5" fmla="*/ 115613 h 882869"/>
              <a:gd name="connsiteX6" fmla="*/ 1566041 w 1566041"/>
              <a:gd name="connsiteY6" fmla="*/ 788276 h 882869"/>
              <a:gd name="connsiteX7" fmla="*/ 409903 w 1566041"/>
              <a:gd name="connsiteY7" fmla="*/ 882869 h 882869"/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399085 w 1566041"/>
              <a:gd name="connsiteY2" fmla="*/ 485000 h 882869"/>
              <a:gd name="connsiteX3" fmla="*/ 798786 w 1566041"/>
              <a:gd name="connsiteY3" fmla="*/ 557048 h 882869"/>
              <a:gd name="connsiteX4" fmla="*/ 1271752 w 1566041"/>
              <a:gd name="connsiteY4" fmla="*/ 515007 h 882869"/>
              <a:gd name="connsiteX5" fmla="*/ 1555531 w 1566041"/>
              <a:gd name="connsiteY5" fmla="*/ 115613 h 882869"/>
              <a:gd name="connsiteX6" fmla="*/ 1566041 w 1566041"/>
              <a:gd name="connsiteY6" fmla="*/ 788276 h 882869"/>
              <a:gd name="connsiteX7" fmla="*/ 409903 w 1566041"/>
              <a:gd name="connsiteY7" fmla="*/ 882869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041" h="882869">
                <a:moveTo>
                  <a:pt x="409903" y="882869"/>
                </a:moveTo>
                <a:lnTo>
                  <a:pt x="0" y="0"/>
                </a:lnTo>
                <a:lnTo>
                  <a:pt x="399085" y="485000"/>
                </a:lnTo>
                <a:lnTo>
                  <a:pt x="798786" y="557048"/>
                </a:lnTo>
                <a:lnTo>
                  <a:pt x="1271752" y="515007"/>
                </a:lnTo>
                <a:lnTo>
                  <a:pt x="1555531" y="115613"/>
                </a:lnTo>
                <a:lnTo>
                  <a:pt x="1566041" y="788276"/>
                </a:lnTo>
                <a:lnTo>
                  <a:pt x="409903" y="88286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9978500" y="5359976"/>
            <a:ext cx="1136495" cy="609600"/>
          </a:xfrm>
          <a:custGeom>
            <a:avLst/>
            <a:gdLst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746234 w 746234"/>
              <a:gd name="connsiteY2" fmla="*/ 262759 h 609600"/>
              <a:gd name="connsiteX3" fmla="*/ 0 w 746234"/>
              <a:gd name="connsiteY3" fmla="*/ 0 h 609600"/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348406 w 746234"/>
              <a:gd name="connsiteY2" fmla="*/ 463775 h 609600"/>
              <a:gd name="connsiteX3" fmla="*/ 746234 w 746234"/>
              <a:gd name="connsiteY3" fmla="*/ 262759 h 609600"/>
              <a:gd name="connsiteX4" fmla="*/ 0 w 746234"/>
              <a:gd name="connsiteY4" fmla="*/ 0 h 609600"/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340902 w 746234"/>
              <a:gd name="connsiteY2" fmla="*/ 348365 h 609600"/>
              <a:gd name="connsiteX3" fmla="*/ 746234 w 746234"/>
              <a:gd name="connsiteY3" fmla="*/ 262759 h 609600"/>
              <a:gd name="connsiteX4" fmla="*/ 0 w 746234"/>
              <a:gd name="connsiteY4" fmla="*/ 0 h 609600"/>
              <a:gd name="connsiteX0" fmla="*/ 0 w 746234"/>
              <a:gd name="connsiteY0" fmla="*/ 0 h 609600"/>
              <a:gd name="connsiteX1" fmla="*/ 3234 w 746234"/>
              <a:gd name="connsiteY1" fmla="*/ 295100 h 609600"/>
              <a:gd name="connsiteX2" fmla="*/ 0 w 746234"/>
              <a:gd name="connsiteY2" fmla="*/ 609600 h 609600"/>
              <a:gd name="connsiteX3" fmla="*/ 340902 w 746234"/>
              <a:gd name="connsiteY3" fmla="*/ 348365 h 609600"/>
              <a:gd name="connsiteX4" fmla="*/ 746234 w 746234"/>
              <a:gd name="connsiteY4" fmla="*/ 262759 h 609600"/>
              <a:gd name="connsiteX5" fmla="*/ 0 w 746234"/>
              <a:gd name="connsiteY5" fmla="*/ 0 h 609600"/>
              <a:gd name="connsiteX0" fmla="*/ 0 w 746234"/>
              <a:gd name="connsiteY0" fmla="*/ 0 h 609600"/>
              <a:gd name="connsiteX1" fmla="*/ 175820 w 746234"/>
              <a:gd name="connsiteY1" fmla="*/ 232956 h 609600"/>
              <a:gd name="connsiteX2" fmla="*/ 0 w 746234"/>
              <a:gd name="connsiteY2" fmla="*/ 609600 h 609600"/>
              <a:gd name="connsiteX3" fmla="*/ 340902 w 746234"/>
              <a:gd name="connsiteY3" fmla="*/ 348365 h 609600"/>
              <a:gd name="connsiteX4" fmla="*/ 746234 w 746234"/>
              <a:gd name="connsiteY4" fmla="*/ 262759 h 609600"/>
              <a:gd name="connsiteX5" fmla="*/ 0 w 746234"/>
              <a:gd name="connsiteY5" fmla="*/ 0 h 609600"/>
              <a:gd name="connsiteX0" fmla="*/ 176855 w 923089"/>
              <a:gd name="connsiteY0" fmla="*/ 0 h 609600"/>
              <a:gd name="connsiteX1" fmla="*/ 0 w 923089"/>
              <a:gd name="connsiteY1" fmla="*/ 410509 h 609600"/>
              <a:gd name="connsiteX2" fmla="*/ 176855 w 923089"/>
              <a:gd name="connsiteY2" fmla="*/ 609600 h 609600"/>
              <a:gd name="connsiteX3" fmla="*/ 517757 w 923089"/>
              <a:gd name="connsiteY3" fmla="*/ 348365 h 609600"/>
              <a:gd name="connsiteX4" fmla="*/ 923089 w 923089"/>
              <a:gd name="connsiteY4" fmla="*/ 262759 h 609600"/>
              <a:gd name="connsiteX5" fmla="*/ 176855 w 923089"/>
              <a:gd name="connsiteY5" fmla="*/ 0 h 609600"/>
              <a:gd name="connsiteX0" fmla="*/ 214374 w 960608"/>
              <a:gd name="connsiteY0" fmla="*/ 0 h 609600"/>
              <a:gd name="connsiteX1" fmla="*/ 0 w 960608"/>
              <a:gd name="connsiteY1" fmla="*/ 374998 h 609600"/>
              <a:gd name="connsiteX2" fmla="*/ 214374 w 960608"/>
              <a:gd name="connsiteY2" fmla="*/ 609600 h 609600"/>
              <a:gd name="connsiteX3" fmla="*/ 555276 w 960608"/>
              <a:gd name="connsiteY3" fmla="*/ 348365 h 609600"/>
              <a:gd name="connsiteX4" fmla="*/ 960608 w 960608"/>
              <a:gd name="connsiteY4" fmla="*/ 262759 h 609600"/>
              <a:gd name="connsiteX5" fmla="*/ 214374 w 960608"/>
              <a:gd name="connsiteY5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608" h="609600">
                <a:moveTo>
                  <a:pt x="214374" y="0"/>
                </a:moveTo>
                <a:lnTo>
                  <a:pt x="0" y="374998"/>
                </a:lnTo>
                <a:lnTo>
                  <a:pt x="214374" y="609600"/>
                </a:lnTo>
                <a:lnTo>
                  <a:pt x="555276" y="348365"/>
                </a:lnTo>
                <a:lnTo>
                  <a:pt x="960608" y="262759"/>
                </a:lnTo>
                <a:lnTo>
                  <a:pt x="21437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8634555" y="3941650"/>
            <a:ext cx="903889" cy="725213"/>
          </a:xfrm>
          <a:custGeom>
            <a:avLst/>
            <a:gdLst>
              <a:gd name="connsiteX0" fmla="*/ 178675 w 903889"/>
              <a:gd name="connsiteY0" fmla="*/ 0 h 725213"/>
              <a:gd name="connsiteX1" fmla="*/ 903889 w 903889"/>
              <a:gd name="connsiteY1" fmla="*/ 220717 h 725213"/>
              <a:gd name="connsiteX2" fmla="*/ 525517 w 903889"/>
              <a:gd name="connsiteY2" fmla="*/ 462455 h 725213"/>
              <a:gd name="connsiteX3" fmla="*/ 662151 w 903889"/>
              <a:gd name="connsiteY3" fmla="*/ 725213 h 725213"/>
              <a:gd name="connsiteX4" fmla="*/ 273269 w 903889"/>
              <a:gd name="connsiteY4" fmla="*/ 672662 h 725213"/>
              <a:gd name="connsiteX5" fmla="*/ 273269 w 903889"/>
              <a:gd name="connsiteY5" fmla="*/ 430924 h 725213"/>
              <a:gd name="connsiteX6" fmla="*/ 21020 w 903889"/>
              <a:gd name="connsiteY6" fmla="*/ 578068 h 725213"/>
              <a:gd name="connsiteX7" fmla="*/ 0 w 903889"/>
              <a:gd name="connsiteY7" fmla="*/ 262758 h 725213"/>
              <a:gd name="connsiteX8" fmla="*/ 199696 w 903889"/>
              <a:gd name="connsiteY8" fmla="*/ 294289 h 725213"/>
              <a:gd name="connsiteX9" fmla="*/ 178675 w 903889"/>
              <a:gd name="connsiteY9" fmla="*/ 0 h 72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3889" h="725213">
                <a:moveTo>
                  <a:pt x="178675" y="0"/>
                </a:moveTo>
                <a:lnTo>
                  <a:pt x="903889" y="220717"/>
                </a:lnTo>
                <a:lnTo>
                  <a:pt x="525517" y="462455"/>
                </a:lnTo>
                <a:lnTo>
                  <a:pt x="662151" y="725213"/>
                </a:lnTo>
                <a:lnTo>
                  <a:pt x="273269" y="672662"/>
                </a:lnTo>
                <a:lnTo>
                  <a:pt x="273269" y="430924"/>
                </a:lnTo>
                <a:lnTo>
                  <a:pt x="21020" y="578068"/>
                </a:lnTo>
                <a:lnTo>
                  <a:pt x="0" y="262758"/>
                </a:lnTo>
                <a:lnTo>
                  <a:pt x="199696" y="294289"/>
                </a:lnTo>
                <a:lnTo>
                  <a:pt x="178675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10163810" y="3689401"/>
            <a:ext cx="830317" cy="1261241"/>
          </a:xfrm>
          <a:custGeom>
            <a:avLst/>
            <a:gdLst>
              <a:gd name="connsiteX0" fmla="*/ 294290 w 830317"/>
              <a:gd name="connsiteY0" fmla="*/ 136634 h 1261241"/>
              <a:gd name="connsiteX1" fmla="*/ 0 w 830317"/>
              <a:gd name="connsiteY1" fmla="*/ 588579 h 1261241"/>
              <a:gd name="connsiteX2" fmla="*/ 367862 w 830317"/>
              <a:gd name="connsiteY2" fmla="*/ 777765 h 1261241"/>
              <a:gd name="connsiteX3" fmla="*/ 557048 w 830317"/>
              <a:gd name="connsiteY3" fmla="*/ 1261241 h 1261241"/>
              <a:gd name="connsiteX4" fmla="*/ 809297 w 830317"/>
              <a:gd name="connsiteY4" fmla="*/ 567559 h 1261241"/>
              <a:gd name="connsiteX5" fmla="*/ 830317 w 830317"/>
              <a:gd name="connsiteY5" fmla="*/ 0 h 1261241"/>
              <a:gd name="connsiteX6" fmla="*/ 294290 w 830317"/>
              <a:gd name="connsiteY6" fmla="*/ 136634 h 126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317" h="1261241">
                <a:moveTo>
                  <a:pt x="294290" y="136634"/>
                </a:moveTo>
                <a:lnTo>
                  <a:pt x="0" y="588579"/>
                </a:lnTo>
                <a:lnTo>
                  <a:pt x="367862" y="777765"/>
                </a:lnTo>
                <a:lnTo>
                  <a:pt x="557048" y="1261241"/>
                </a:lnTo>
                <a:lnTo>
                  <a:pt x="809297" y="567559"/>
                </a:lnTo>
                <a:lnTo>
                  <a:pt x="830317" y="0"/>
                </a:lnTo>
                <a:lnTo>
                  <a:pt x="294290" y="13663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7746431" y="4764994"/>
            <a:ext cx="283779" cy="1025906"/>
          </a:xfrm>
          <a:custGeom>
            <a:avLst/>
            <a:gdLst>
              <a:gd name="connsiteX0" fmla="*/ 0 w 283780"/>
              <a:gd name="connsiteY0" fmla="*/ 903890 h 903890"/>
              <a:gd name="connsiteX1" fmla="*/ 105104 w 283780"/>
              <a:gd name="connsiteY1" fmla="*/ 525517 h 903890"/>
              <a:gd name="connsiteX2" fmla="*/ 283780 w 283780"/>
              <a:gd name="connsiteY2" fmla="*/ 0 h 90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80" h="903890">
                <a:moveTo>
                  <a:pt x="0" y="903890"/>
                </a:moveTo>
                <a:cubicBezTo>
                  <a:pt x="28903" y="790027"/>
                  <a:pt x="57807" y="676165"/>
                  <a:pt x="105104" y="525517"/>
                </a:cubicBezTo>
                <a:cubicBezTo>
                  <a:pt x="152401" y="374869"/>
                  <a:pt x="218090" y="187434"/>
                  <a:pt x="283780" y="0"/>
                </a:cubicBezTo>
              </a:path>
            </a:pathLst>
          </a:custGeom>
          <a:noFill/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>
            <a:off x="8786956" y="3310459"/>
            <a:ext cx="241738" cy="714703"/>
          </a:xfrm>
          <a:custGeom>
            <a:avLst/>
            <a:gdLst>
              <a:gd name="connsiteX0" fmla="*/ 231227 w 231227"/>
              <a:gd name="connsiteY0" fmla="*/ 714703 h 714703"/>
              <a:gd name="connsiteX1" fmla="*/ 178675 w 231227"/>
              <a:gd name="connsiteY1" fmla="*/ 304800 h 714703"/>
              <a:gd name="connsiteX2" fmla="*/ 0 w 231227"/>
              <a:gd name="connsiteY2" fmla="*/ 0 h 7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27" h="714703">
                <a:moveTo>
                  <a:pt x="231227" y="714703"/>
                </a:moveTo>
                <a:cubicBezTo>
                  <a:pt x="224220" y="569310"/>
                  <a:pt x="217213" y="423917"/>
                  <a:pt x="178675" y="304800"/>
                </a:cubicBezTo>
                <a:cubicBezTo>
                  <a:pt x="140137" y="185683"/>
                  <a:pt x="70068" y="92841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7131576" y="3941650"/>
            <a:ext cx="1229710" cy="1051034"/>
          </a:xfrm>
          <a:custGeom>
            <a:avLst/>
            <a:gdLst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357351 w 1229710"/>
              <a:gd name="connsiteY5" fmla="*/ 0 h 1051034"/>
              <a:gd name="connsiteX6" fmla="*/ 0 w 1229710"/>
              <a:gd name="connsiteY6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0 w 1229710"/>
              <a:gd name="connsiteY7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192502 w 1229710"/>
              <a:gd name="connsiteY7" fmla="*/ 168711 h 1051034"/>
              <a:gd name="connsiteX8" fmla="*/ 0 w 1229710"/>
              <a:gd name="connsiteY8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485465 w 1229710"/>
              <a:gd name="connsiteY7" fmla="*/ 372897 h 1051034"/>
              <a:gd name="connsiteX8" fmla="*/ 0 w 1229710"/>
              <a:gd name="connsiteY8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124657 w 1229710"/>
              <a:gd name="connsiteY4" fmla="*/ 310754 h 1051034"/>
              <a:gd name="connsiteX5" fmla="*/ 1051034 w 1229710"/>
              <a:gd name="connsiteY5" fmla="*/ 84083 h 1051034"/>
              <a:gd name="connsiteX6" fmla="*/ 671896 w 1229710"/>
              <a:gd name="connsiteY6" fmla="*/ 35546 h 1051034"/>
              <a:gd name="connsiteX7" fmla="*/ 357351 w 1229710"/>
              <a:gd name="connsiteY7" fmla="*/ 0 h 1051034"/>
              <a:gd name="connsiteX8" fmla="*/ 485465 w 1229710"/>
              <a:gd name="connsiteY8" fmla="*/ 372897 h 1051034"/>
              <a:gd name="connsiteX9" fmla="*/ 0 w 1229710"/>
              <a:gd name="connsiteY9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760673 w 1229710"/>
              <a:gd name="connsiteY4" fmla="*/ 514941 h 1051034"/>
              <a:gd name="connsiteX5" fmla="*/ 1051034 w 1229710"/>
              <a:gd name="connsiteY5" fmla="*/ 84083 h 1051034"/>
              <a:gd name="connsiteX6" fmla="*/ 671896 w 1229710"/>
              <a:gd name="connsiteY6" fmla="*/ 35546 h 1051034"/>
              <a:gd name="connsiteX7" fmla="*/ 357351 w 1229710"/>
              <a:gd name="connsiteY7" fmla="*/ 0 h 1051034"/>
              <a:gd name="connsiteX8" fmla="*/ 485465 w 1229710"/>
              <a:gd name="connsiteY8" fmla="*/ 372897 h 1051034"/>
              <a:gd name="connsiteX9" fmla="*/ 0 w 1229710"/>
              <a:gd name="connsiteY9" fmla="*/ 409903 h 105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9710" h="1051034">
                <a:moveTo>
                  <a:pt x="0" y="409903"/>
                </a:moveTo>
                <a:lnTo>
                  <a:pt x="346841" y="966952"/>
                </a:lnTo>
                <a:lnTo>
                  <a:pt x="788276" y="1051034"/>
                </a:lnTo>
                <a:lnTo>
                  <a:pt x="1229710" y="609600"/>
                </a:lnTo>
                <a:lnTo>
                  <a:pt x="760673" y="514941"/>
                </a:lnTo>
                <a:lnTo>
                  <a:pt x="1051034" y="84083"/>
                </a:lnTo>
                <a:lnTo>
                  <a:pt x="671896" y="35546"/>
                </a:lnTo>
                <a:lnTo>
                  <a:pt x="357351" y="0"/>
                </a:lnTo>
                <a:lnTo>
                  <a:pt x="485465" y="372897"/>
                </a:lnTo>
                <a:lnTo>
                  <a:pt x="0" y="40990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10983617" y="5286404"/>
            <a:ext cx="725214" cy="294289"/>
          </a:xfrm>
          <a:custGeom>
            <a:avLst/>
            <a:gdLst>
              <a:gd name="connsiteX0" fmla="*/ 0 w 725214"/>
              <a:gd name="connsiteY0" fmla="*/ 294289 h 294289"/>
              <a:gd name="connsiteX1" fmla="*/ 231228 w 725214"/>
              <a:gd name="connsiteY1" fmla="*/ 136634 h 294289"/>
              <a:gd name="connsiteX2" fmla="*/ 725214 w 725214"/>
              <a:gd name="connsiteY2" fmla="*/ 0 h 29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214" h="294289">
                <a:moveTo>
                  <a:pt x="0" y="294289"/>
                </a:moveTo>
                <a:cubicBezTo>
                  <a:pt x="55179" y="239985"/>
                  <a:pt x="110359" y="185682"/>
                  <a:pt x="231228" y="136634"/>
                </a:cubicBezTo>
                <a:cubicBezTo>
                  <a:pt x="352097" y="87586"/>
                  <a:pt x="538655" y="43793"/>
                  <a:pt x="725214" y="0"/>
                </a:cubicBezTo>
              </a:path>
            </a:pathLst>
          </a:custGeom>
          <a:noFill/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8124803" y="3320969"/>
            <a:ext cx="662152" cy="704193"/>
          </a:xfrm>
          <a:custGeom>
            <a:avLst/>
            <a:gdLst>
              <a:gd name="connsiteX0" fmla="*/ 0 w 662152"/>
              <a:gd name="connsiteY0" fmla="*/ 704193 h 704193"/>
              <a:gd name="connsiteX1" fmla="*/ 241738 w 662152"/>
              <a:gd name="connsiteY1" fmla="*/ 515007 h 704193"/>
              <a:gd name="connsiteX2" fmla="*/ 662152 w 662152"/>
              <a:gd name="connsiteY2" fmla="*/ 0 h 70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152" h="704193">
                <a:moveTo>
                  <a:pt x="0" y="704193"/>
                </a:moveTo>
                <a:cubicBezTo>
                  <a:pt x="65689" y="668283"/>
                  <a:pt x="131379" y="632373"/>
                  <a:pt x="241738" y="515007"/>
                </a:cubicBezTo>
                <a:cubicBezTo>
                  <a:pt x="352097" y="397641"/>
                  <a:pt x="507124" y="198820"/>
                  <a:pt x="662152" y="0"/>
                </a:cubicBezTo>
              </a:path>
            </a:pathLst>
          </a:custGeom>
          <a:noFill/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8723893" y="2826983"/>
            <a:ext cx="63062" cy="515007"/>
          </a:xfrm>
          <a:custGeom>
            <a:avLst/>
            <a:gdLst>
              <a:gd name="connsiteX0" fmla="*/ 63062 w 63062"/>
              <a:gd name="connsiteY0" fmla="*/ 515007 h 515007"/>
              <a:gd name="connsiteX1" fmla="*/ 21021 w 63062"/>
              <a:gd name="connsiteY1" fmla="*/ 241738 h 515007"/>
              <a:gd name="connsiteX2" fmla="*/ 0 w 63062"/>
              <a:gd name="connsiteY2" fmla="*/ 0 h 51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062" h="515007">
                <a:moveTo>
                  <a:pt x="63062" y="515007"/>
                </a:moveTo>
                <a:cubicBezTo>
                  <a:pt x="47296" y="421289"/>
                  <a:pt x="31531" y="327572"/>
                  <a:pt x="21021" y="241738"/>
                </a:cubicBezTo>
                <a:cubicBezTo>
                  <a:pt x="10511" y="155903"/>
                  <a:pt x="5255" y="77951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10983617" y="3405052"/>
            <a:ext cx="399393" cy="515007"/>
          </a:xfrm>
          <a:custGeom>
            <a:avLst/>
            <a:gdLst>
              <a:gd name="connsiteX0" fmla="*/ 0 w 399393"/>
              <a:gd name="connsiteY0" fmla="*/ 515007 h 515007"/>
              <a:gd name="connsiteX1" fmla="*/ 283780 w 399393"/>
              <a:gd name="connsiteY1" fmla="*/ 252248 h 515007"/>
              <a:gd name="connsiteX2" fmla="*/ 399393 w 399393"/>
              <a:gd name="connsiteY2" fmla="*/ 0 h 515007"/>
              <a:gd name="connsiteX0" fmla="*/ 0 w 399393"/>
              <a:gd name="connsiteY0" fmla="*/ 515007 h 515007"/>
              <a:gd name="connsiteX1" fmla="*/ 257147 w 399393"/>
              <a:gd name="connsiteY1" fmla="*/ 225615 h 515007"/>
              <a:gd name="connsiteX2" fmla="*/ 399393 w 399393"/>
              <a:gd name="connsiteY2" fmla="*/ 0 h 51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393" h="515007">
                <a:moveTo>
                  <a:pt x="0" y="515007"/>
                </a:moveTo>
                <a:cubicBezTo>
                  <a:pt x="108607" y="426544"/>
                  <a:pt x="190582" y="311449"/>
                  <a:pt x="257147" y="225615"/>
                </a:cubicBezTo>
                <a:cubicBezTo>
                  <a:pt x="323713" y="139780"/>
                  <a:pt x="374869" y="83206"/>
                  <a:pt x="399393" y="0"/>
                </a:cubicBezTo>
              </a:path>
            </a:pathLst>
          </a:custGeom>
          <a:noFill/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6915705" y="4909351"/>
            <a:ext cx="1065320" cy="1393795"/>
          </a:xfrm>
          <a:custGeom>
            <a:avLst/>
            <a:gdLst>
              <a:gd name="connsiteX0" fmla="*/ 301841 w 1065320"/>
              <a:gd name="connsiteY0" fmla="*/ 1393795 h 1393795"/>
              <a:gd name="connsiteX1" fmla="*/ 0 w 1065320"/>
              <a:gd name="connsiteY1" fmla="*/ 310719 h 1393795"/>
              <a:gd name="connsiteX2" fmla="*/ 1020932 w 1065320"/>
              <a:gd name="connsiteY2" fmla="*/ 71022 h 1393795"/>
              <a:gd name="connsiteX3" fmla="*/ 1065320 w 1065320"/>
              <a:gd name="connsiteY3" fmla="*/ 0 h 13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320" h="1393795">
                <a:moveTo>
                  <a:pt x="301841" y="1393795"/>
                </a:moveTo>
                <a:lnTo>
                  <a:pt x="0" y="310719"/>
                </a:lnTo>
                <a:lnTo>
                  <a:pt x="1020932" y="71022"/>
                </a:lnTo>
                <a:lnTo>
                  <a:pt x="106532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7217546" y="4927107"/>
            <a:ext cx="1278384" cy="1384916"/>
          </a:xfrm>
          <a:custGeom>
            <a:avLst/>
            <a:gdLst>
              <a:gd name="connsiteX0" fmla="*/ 0 w 1278384"/>
              <a:gd name="connsiteY0" fmla="*/ 1384916 h 1384916"/>
              <a:gd name="connsiteX1" fmla="*/ 1278384 w 1278384"/>
              <a:gd name="connsiteY1" fmla="*/ 1100831 h 1384916"/>
              <a:gd name="connsiteX2" fmla="*/ 1260629 w 1278384"/>
              <a:gd name="connsiteY2" fmla="*/ 426128 h 1384916"/>
              <a:gd name="connsiteX3" fmla="*/ 781235 w 1278384"/>
              <a:gd name="connsiteY3" fmla="*/ 0 h 1384916"/>
              <a:gd name="connsiteX0" fmla="*/ 0 w 1278384"/>
              <a:gd name="connsiteY0" fmla="*/ 1384916 h 1384916"/>
              <a:gd name="connsiteX1" fmla="*/ 1278384 w 1278384"/>
              <a:gd name="connsiteY1" fmla="*/ 1074198 h 1384916"/>
              <a:gd name="connsiteX2" fmla="*/ 1260629 w 1278384"/>
              <a:gd name="connsiteY2" fmla="*/ 426128 h 1384916"/>
              <a:gd name="connsiteX3" fmla="*/ 781235 w 1278384"/>
              <a:gd name="connsiteY3" fmla="*/ 0 h 138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8384" h="1384916">
                <a:moveTo>
                  <a:pt x="0" y="1384916"/>
                </a:moveTo>
                <a:lnTo>
                  <a:pt x="1278384" y="1074198"/>
                </a:lnTo>
                <a:lnTo>
                  <a:pt x="1260629" y="426128"/>
                </a:lnTo>
                <a:lnTo>
                  <a:pt x="781235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6924583" y="3355759"/>
            <a:ext cx="1855433" cy="1882066"/>
          </a:xfrm>
          <a:custGeom>
            <a:avLst/>
            <a:gdLst>
              <a:gd name="connsiteX0" fmla="*/ 0 w 1855433"/>
              <a:gd name="connsiteY0" fmla="*/ 1882066 h 1882066"/>
              <a:gd name="connsiteX1" fmla="*/ 204186 w 1855433"/>
              <a:gd name="connsiteY1" fmla="*/ 967666 h 1882066"/>
              <a:gd name="connsiteX2" fmla="*/ 568170 w 1855433"/>
              <a:gd name="connsiteY2" fmla="*/ 585926 h 1882066"/>
              <a:gd name="connsiteX3" fmla="*/ 1855433 w 1855433"/>
              <a:gd name="connsiteY3" fmla="*/ 0 h 188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5433" h="1882066">
                <a:moveTo>
                  <a:pt x="0" y="1882066"/>
                </a:moveTo>
                <a:lnTo>
                  <a:pt x="204186" y="967666"/>
                </a:lnTo>
                <a:lnTo>
                  <a:pt x="568170" y="585926"/>
                </a:lnTo>
                <a:lnTo>
                  <a:pt x="1855433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8487052" y="3364637"/>
            <a:ext cx="310719" cy="2618913"/>
          </a:xfrm>
          <a:custGeom>
            <a:avLst/>
            <a:gdLst>
              <a:gd name="connsiteX0" fmla="*/ 0 w 310719"/>
              <a:gd name="connsiteY0" fmla="*/ 2618913 h 2618913"/>
              <a:gd name="connsiteX1" fmla="*/ 142043 w 310719"/>
              <a:gd name="connsiteY1" fmla="*/ 834501 h 2618913"/>
              <a:gd name="connsiteX2" fmla="*/ 310719 w 310719"/>
              <a:gd name="connsiteY2" fmla="*/ 0 h 261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719" h="2618913">
                <a:moveTo>
                  <a:pt x="0" y="2618913"/>
                </a:moveTo>
                <a:lnTo>
                  <a:pt x="142043" y="834501"/>
                </a:lnTo>
                <a:lnTo>
                  <a:pt x="31071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8495930" y="3338004"/>
            <a:ext cx="1029810" cy="2654423"/>
          </a:xfrm>
          <a:custGeom>
            <a:avLst/>
            <a:gdLst>
              <a:gd name="connsiteX0" fmla="*/ 0 w 1029810"/>
              <a:gd name="connsiteY0" fmla="*/ 2654423 h 2654423"/>
              <a:gd name="connsiteX1" fmla="*/ 790113 w 1029810"/>
              <a:gd name="connsiteY1" fmla="*/ 1322773 h 2654423"/>
              <a:gd name="connsiteX2" fmla="*/ 1029810 w 1029810"/>
              <a:gd name="connsiteY2" fmla="*/ 816746 h 2654423"/>
              <a:gd name="connsiteX3" fmla="*/ 310719 w 1029810"/>
              <a:gd name="connsiteY3" fmla="*/ 0 h 265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9810" h="2654423">
                <a:moveTo>
                  <a:pt x="0" y="2654423"/>
                </a:moveTo>
                <a:lnTo>
                  <a:pt x="790113" y="1322773"/>
                </a:lnTo>
                <a:lnTo>
                  <a:pt x="1029810" y="816746"/>
                </a:lnTo>
                <a:lnTo>
                  <a:pt x="31071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7501631" y="3923930"/>
            <a:ext cx="639192" cy="79899"/>
          </a:xfrm>
          <a:custGeom>
            <a:avLst/>
            <a:gdLst>
              <a:gd name="connsiteX0" fmla="*/ 639192 w 639192"/>
              <a:gd name="connsiteY0" fmla="*/ 79899 h 79899"/>
              <a:gd name="connsiteX1" fmla="*/ 0 w 639192"/>
              <a:gd name="connsiteY1" fmla="*/ 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9192" h="79899">
                <a:moveTo>
                  <a:pt x="639192" y="79899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8140823" y="4003829"/>
            <a:ext cx="346229" cy="1349406"/>
          </a:xfrm>
          <a:custGeom>
            <a:avLst/>
            <a:gdLst>
              <a:gd name="connsiteX0" fmla="*/ 0 w 346229"/>
              <a:gd name="connsiteY0" fmla="*/ 0 h 1349406"/>
              <a:gd name="connsiteX1" fmla="*/ 44389 w 346229"/>
              <a:gd name="connsiteY1" fmla="*/ 26633 h 1349406"/>
              <a:gd name="connsiteX2" fmla="*/ 239697 w 346229"/>
              <a:gd name="connsiteY2" fmla="*/ 559293 h 1349406"/>
              <a:gd name="connsiteX3" fmla="*/ 346229 w 346229"/>
              <a:gd name="connsiteY3" fmla="*/ 1349406 h 134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229" h="1349406">
                <a:moveTo>
                  <a:pt x="0" y="0"/>
                </a:moveTo>
                <a:lnTo>
                  <a:pt x="44389" y="26633"/>
                </a:lnTo>
                <a:lnTo>
                  <a:pt x="239697" y="559293"/>
                </a:lnTo>
                <a:lnTo>
                  <a:pt x="346229" y="1349406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9046346" y="4012707"/>
            <a:ext cx="479394" cy="124287"/>
          </a:xfrm>
          <a:custGeom>
            <a:avLst/>
            <a:gdLst>
              <a:gd name="connsiteX0" fmla="*/ 0 w 479394"/>
              <a:gd name="connsiteY0" fmla="*/ 0 h 124287"/>
              <a:gd name="connsiteX1" fmla="*/ 479394 w 479394"/>
              <a:gd name="connsiteY1" fmla="*/ 124287 h 12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9394" h="124287">
                <a:moveTo>
                  <a:pt x="0" y="0"/>
                </a:moveTo>
                <a:lnTo>
                  <a:pt x="479394" y="124287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8629095" y="3950563"/>
            <a:ext cx="399495" cy="266330"/>
          </a:xfrm>
          <a:custGeom>
            <a:avLst/>
            <a:gdLst>
              <a:gd name="connsiteX0" fmla="*/ 399495 w 399495"/>
              <a:gd name="connsiteY0" fmla="*/ 44388 h 266330"/>
              <a:gd name="connsiteX1" fmla="*/ 159798 w 399495"/>
              <a:gd name="connsiteY1" fmla="*/ 0 h 266330"/>
              <a:gd name="connsiteX2" fmla="*/ 0 w 399495"/>
              <a:gd name="connsiteY2" fmla="*/ 266330 h 26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495" h="266330">
                <a:moveTo>
                  <a:pt x="399495" y="44388"/>
                </a:moveTo>
                <a:lnTo>
                  <a:pt x="159798" y="0"/>
                </a:lnTo>
                <a:lnTo>
                  <a:pt x="0" y="26633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7519386" y="2823099"/>
            <a:ext cx="1207364" cy="1100831"/>
          </a:xfrm>
          <a:custGeom>
            <a:avLst/>
            <a:gdLst>
              <a:gd name="connsiteX0" fmla="*/ 1207364 w 1207364"/>
              <a:gd name="connsiteY0" fmla="*/ 0 h 1100831"/>
              <a:gd name="connsiteX1" fmla="*/ 0 w 1207364"/>
              <a:gd name="connsiteY1" fmla="*/ 1100831 h 110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07364" h="1100831">
                <a:moveTo>
                  <a:pt x="1207364" y="0"/>
                </a:moveTo>
                <a:lnTo>
                  <a:pt x="0" y="1100831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8735627" y="2823099"/>
            <a:ext cx="798990" cy="1340528"/>
          </a:xfrm>
          <a:custGeom>
            <a:avLst/>
            <a:gdLst>
              <a:gd name="connsiteX0" fmla="*/ 0 w 798990"/>
              <a:gd name="connsiteY0" fmla="*/ 0 h 1340528"/>
              <a:gd name="connsiteX1" fmla="*/ 798990 w 798990"/>
              <a:gd name="connsiteY1" fmla="*/ 1340528 h 134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98990" h="1340528">
                <a:moveTo>
                  <a:pt x="0" y="0"/>
                </a:moveTo>
                <a:lnTo>
                  <a:pt x="798990" y="1340528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 bwMode="auto">
          <a:xfrm>
            <a:off x="6924583" y="5228948"/>
            <a:ext cx="1544714" cy="550415"/>
          </a:xfrm>
          <a:custGeom>
            <a:avLst/>
            <a:gdLst>
              <a:gd name="connsiteX0" fmla="*/ 0 w 1544714"/>
              <a:gd name="connsiteY0" fmla="*/ 0 h 550415"/>
              <a:gd name="connsiteX1" fmla="*/ 825623 w 1544714"/>
              <a:gd name="connsiteY1" fmla="*/ 550415 h 550415"/>
              <a:gd name="connsiteX2" fmla="*/ 1544714 w 1544714"/>
              <a:gd name="connsiteY2" fmla="*/ 106532 h 55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4714" h="550415">
                <a:moveTo>
                  <a:pt x="0" y="0"/>
                </a:moveTo>
                <a:lnTo>
                  <a:pt x="825623" y="550415"/>
                </a:lnTo>
                <a:lnTo>
                  <a:pt x="1544714" y="106532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 bwMode="auto">
          <a:xfrm>
            <a:off x="10227076" y="5291091"/>
            <a:ext cx="1464815" cy="337352"/>
          </a:xfrm>
          <a:custGeom>
            <a:avLst/>
            <a:gdLst>
              <a:gd name="connsiteX0" fmla="*/ 870011 w 1464815"/>
              <a:gd name="connsiteY0" fmla="*/ 337352 h 337352"/>
              <a:gd name="connsiteX1" fmla="*/ 1464815 w 1464815"/>
              <a:gd name="connsiteY1" fmla="*/ 0 h 337352"/>
              <a:gd name="connsiteX2" fmla="*/ 0 w 1464815"/>
              <a:gd name="connsiteY2" fmla="*/ 53266 h 33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4815" h="337352">
                <a:moveTo>
                  <a:pt x="870011" y="337352"/>
                </a:moveTo>
                <a:lnTo>
                  <a:pt x="1464815" y="0"/>
                </a:lnTo>
                <a:lnTo>
                  <a:pt x="0" y="53266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 bwMode="auto">
          <a:xfrm>
            <a:off x="8495930" y="3701988"/>
            <a:ext cx="2512381" cy="2290439"/>
          </a:xfrm>
          <a:custGeom>
            <a:avLst/>
            <a:gdLst>
              <a:gd name="connsiteX0" fmla="*/ 0 w 2512381"/>
              <a:gd name="connsiteY0" fmla="*/ 2290439 h 2290439"/>
              <a:gd name="connsiteX1" fmla="*/ 2237173 w 2512381"/>
              <a:gd name="connsiteY1" fmla="*/ 1242874 h 2290439"/>
              <a:gd name="connsiteX2" fmla="*/ 2476870 w 2512381"/>
              <a:gd name="connsiteY2" fmla="*/ 550416 h 2290439"/>
              <a:gd name="connsiteX3" fmla="*/ 2485748 w 2512381"/>
              <a:gd name="connsiteY3" fmla="*/ 230820 h 2290439"/>
              <a:gd name="connsiteX4" fmla="*/ 2512381 w 2512381"/>
              <a:gd name="connsiteY4" fmla="*/ 0 h 2290439"/>
              <a:gd name="connsiteX5" fmla="*/ 1935332 w 2512381"/>
              <a:gd name="connsiteY5" fmla="*/ 142043 h 2290439"/>
              <a:gd name="connsiteX6" fmla="*/ 0 w 2512381"/>
              <a:gd name="connsiteY6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2381" h="2290439">
                <a:moveTo>
                  <a:pt x="0" y="2290439"/>
                </a:moveTo>
                <a:lnTo>
                  <a:pt x="2237173" y="1242874"/>
                </a:lnTo>
                <a:lnTo>
                  <a:pt x="2476870" y="550416"/>
                </a:lnTo>
                <a:lnTo>
                  <a:pt x="2485748" y="230820"/>
                </a:lnTo>
                <a:lnTo>
                  <a:pt x="2512381" y="0"/>
                </a:lnTo>
                <a:lnTo>
                  <a:pt x="1935332" y="142043"/>
                </a:lnTo>
                <a:lnTo>
                  <a:pt x="0" y="2290439"/>
                </a:lnTo>
                <a:close/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10422384" y="3400148"/>
            <a:ext cx="976544" cy="1553592"/>
          </a:xfrm>
          <a:custGeom>
            <a:avLst/>
            <a:gdLst>
              <a:gd name="connsiteX0" fmla="*/ 301841 w 976544"/>
              <a:gd name="connsiteY0" fmla="*/ 1553592 h 1553592"/>
              <a:gd name="connsiteX1" fmla="*/ 976544 w 976544"/>
              <a:gd name="connsiteY1" fmla="*/ 0 h 1553592"/>
              <a:gd name="connsiteX2" fmla="*/ 0 w 976544"/>
              <a:gd name="connsiteY2" fmla="*/ 461638 h 155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6544" h="1553592">
                <a:moveTo>
                  <a:pt x="301841" y="1553592"/>
                </a:moveTo>
                <a:lnTo>
                  <a:pt x="976544" y="0"/>
                </a:lnTo>
                <a:lnTo>
                  <a:pt x="0" y="461638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16114" y="6041339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712276" y="572259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951546" y="487387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8094784" y="396412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9002424" y="395685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758667" y="331834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695587" y="278231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947231" y="38885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1345827" y="335250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7208668" y="5353235"/>
            <a:ext cx="3888419" cy="941033"/>
          </a:xfrm>
          <a:custGeom>
            <a:avLst/>
            <a:gdLst>
              <a:gd name="connsiteX0" fmla="*/ 0 w 3888419"/>
              <a:gd name="connsiteY0" fmla="*/ 941033 h 941033"/>
              <a:gd name="connsiteX1" fmla="*/ 3045041 w 3888419"/>
              <a:gd name="connsiteY1" fmla="*/ 612559 h 941033"/>
              <a:gd name="connsiteX2" fmla="*/ 3888419 w 3888419"/>
              <a:gd name="connsiteY2" fmla="*/ 275208 h 941033"/>
              <a:gd name="connsiteX3" fmla="*/ 3781887 w 3888419"/>
              <a:gd name="connsiteY3" fmla="*/ 221942 h 941033"/>
              <a:gd name="connsiteX4" fmla="*/ 3036163 w 3888419"/>
              <a:gd name="connsiteY4" fmla="*/ 0 h 941033"/>
              <a:gd name="connsiteX5" fmla="*/ 1287262 w 3888419"/>
              <a:gd name="connsiteY5" fmla="*/ 639192 h 94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8419" h="941033">
                <a:moveTo>
                  <a:pt x="0" y="941033"/>
                </a:moveTo>
                <a:lnTo>
                  <a:pt x="3045041" y="612559"/>
                </a:lnTo>
                <a:lnTo>
                  <a:pt x="3888419" y="275208"/>
                </a:lnTo>
                <a:lnTo>
                  <a:pt x="3781887" y="221942"/>
                </a:lnTo>
                <a:lnTo>
                  <a:pt x="3036163" y="0"/>
                </a:lnTo>
                <a:lnTo>
                  <a:pt x="1287262" y="639192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0947384" y="554653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1668030" y="525224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167446" y="626879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598" y="469020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543866" y="30307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8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33" grpId="0" uiExpand="1" animBg="1"/>
      <p:bldP spid="34" grpId="0" uiExpand="1" animBg="1"/>
      <p:bldP spid="35" grpId="0" uiExpand="1" animBg="1"/>
      <p:bldP spid="36" grpId="0" uiExpand="1" animBg="1"/>
      <p:bldP spid="37" grpId="0" uiExpand="1" animBg="1"/>
      <p:bldP spid="38" grpId="0" uiExpand="1" animBg="1"/>
      <p:bldP spid="39" grpId="0" uiExpand="1" animBg="1"/>
      <p:bldP spid="40" grpId="0" uiExpand="1" animBg="1"/>
      <p:bldP spid="41" grpId="0" uiExpand="1" animBg="1"/>
      <p:bldP spid="42" grpId="0" uiExpand="1" animBg="1"/>
      <p:bldP spid="43" grpId="0" uiExpand="1" animBg="1"/>
      <p:bldP spid="44" grpId="0" uiExpand="1" animBg="1"/>
      <p:bldP spid="46" grpId="0" uiExpand="1" animBg="1"/>
      <p:bldP spid="47" grpId="0" uiExpand="1" animBg="1"/>
      <p:bldP spid="48" grpId="0" uiExpand="1" animBg="1"/>
      <p:bldP spid="22" grpId="0" uiExpand="1" animBg="1"/>
      <p:bldP spid="23" grpId="0" uiExpand="1" animBg="1"/>
      <p:bldP spid="24" grpId="0" uiExpand="1" animBg="1"/>
      <p:bldP spid="26" grpId="0" uiExpand="1" animBg="1"/>
      <p:bldP spid="25" grpId="0" uiExpand="1" animBg="1"/>
      <p:bldP spid="27" grpId="0" uiExpand="1" animBg="1"/>
      <p:bldP spid="29" grpId="0" uiExpand="1" animBg="1"/>
      <p:bldP spid="28" grpId="0" uiExpand="1" animBg="1"/>
      <p:bldP spid="45" grpId="0" uiExpand="1" animBg="1"/>
      <p:bldP spid="30" grpId="0" uiExpand="1" animBg="1"/>
      <p:bldP spid="31" grpId="0" uiExpand="1" animBg="1"/>
      <p:bldP spid="12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 </a:t>
            </a:r>
            <a:r>
              <a:rPr lang="en-US" dirty="0" smtClean="0"/>
              <a:t>queries in </a:t>
            </a:r>
            <a:r>
              <a:rPr lang="en-US" dirty="0"/>
              <a:t>a polygonal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753817" cy="2023766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 polygon P of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h</a:t>
            </a:r>
            <a:r>
              <a:rPr lang="en-US" altLang="zh-CN" dirty="0">
                <a:ea typeface="宋体" charset="-122"/>
              </a:rPr>
              <a:t> holes with a total of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dirty="0">
                <a:ea typeface="宋体" charset="-122"/>
              </a:rPr>
              <a:t> vertices, a source point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s</a:t>
            </a:r>
          </a:p>
          <a:p>
            <a:r>
              <a:rPr lang="en-US" dirty="0"/>
              <a:t>Given a query point t, find a shortest path from s to </a:t>
            </a:r>
            <a:r>
              <a:rPr lang="en-US" dirty="0">
                <a:solidFill>
                  <a:srgbClr val="FF0000"/>
                </a:solidFill>
              </a:rPr>
              <a:t>reach</a:t>
            </a:r>
            <a:r>
              <a:rPr lang="en-US" dirty="0"/>
              <a:t> 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3617550" y="2772592"/>
            <a:ext cx="6209212" cy="4018826"/>
          </a:xfrm>
          <a:custGeom>
            <a:avLst/>
            <a:gdLst>
              <a:gd name="connsiteX0" fmla="*/ 1114697 w 4197531"/>
              <a:gd name="connsiteY0" fmla="*/ 2264228 h 4423954"/>
              <a:gd name="connsiteX1" fmla="*/ 182880 w 4197531"/>
              <a:gd name="connsiteY1" fmla="*/ 1706880 h 4423954"/>
              <a:gd name="connsiteX2" fmla="*/ 722811 w 4197531"/>
              <a:gd name="connsiteY2" fmla="*/ 923108 h 4423954"/>
              <a:gd name="connsiteX3" fmla="*/ 34834 w 4197531"/>
              <a:gd name="connsiteY3" fmla="*/ 243840 h 4423954"/>
              <a:gd name="connsiteX4" fmla="*/ 1881051 w 4197531"/>
              <a:gd name="connsiteY4" fmla="*/ 0 h 4423954"/>
              <a:gd name="connsiteX5" fmla="*/ 4032069 w 4197531"/>
              <a:gd name="connsiteY5" fmla="*/ 1471748 h 4423954"/>
              <a:gd name="connsiteX6" fmla="*/ 3274423 w 4197531"/>
              <a:gd name="connsiteY6" fmla="*/ 3074125 h 4423954"/>
              <a:gd name="connsiteX7" fmla="*/ 4197531 w 4197531"/>
              <a:gd name="connsiteY7" fmla="*/ 3483428 h 4423954"/>
              <a:gd name="connsiteX8" fmla="*/ 2795451 w 4197531"/>
              <a:gd name="connsiteY8" fmla="*/ 4423954 h 4423954"/>
              <a:gd name="connsiteX9" fmla="*/ 1663337 w 4197531"/>
              <a:gd name="connsiteY9" fmla="*/ 3448594 h 4423954"/>
              <a:gd name="connsiteX10" fmla="*/ 0 w 4197531"/>
              <a:gd name="connsiteY10" fmla="*/ 3257005 h 4423954"/>
              <a:gd name="connsiteX11" fmla="*/ 2656114 w 4197531"/>
              <a:gd name="connsiteY11" fmla="*/ 2612571 h 4423954"/>
              <a:gd name="connsiteX12" fmla="*/ 2290354 w 4197531"/>
              <a:gd name="connsiteY12" fmla="*/ 1706880 h 4423954"/>
              <a:gd name="connsiteX13" fmla="*/ 1114697 w 4197531"/>
              <a:gd name="connsiteY13" fmla="*/ 2264228 h 4423954"/>
              <a:gd name="connsiteX0" fmla="*/ 1114697 w 7837714"/>
              <a:gd name="connsiteY0" fmla="*/ 2264228 h 4423954"/>
              <a:gd name="connsiteX1" fmla="*/ 182880 w 7837714"/>
              <a:gd name="connsiteY1" fmla="*/ 1706880 h 4423954"/>
              <a:gd name="connsiteX2" fmla="*/ 722811 w 7837714"/>
              <a:gd name="connsiteY2" fmla="*/ 923108 h 4423954"/>
              <a:gd name="connsiteX3" fmla="*/ 34834 w 7837714"/>
              <a:gd name="connsiteY3" fmla="*/ 243840 h 4423954"/>
              <a:gd name="connsiteX4" fmla="*/ 1881051 w 7837714"/>
              <a:gd name="connsiteY4" fmla="*/ 0 h 4423954"/>
              <a:gd name="connsiteX5" fmla="*/ 7837714 w 7837714"/>
              <a:gd name="connsiteY5" fmla="*/ 1628503 h 4423954"/>
              <a:gd name="connsiteX6" fmla="*/ 3274423 w 7837714"/>
              <a:gd name="connsiteY6" fmla="*/ 3074125 h 4423954"/>
              <a:gd name="connsiteX7" fmla="*/ 4197531 w 7837714"/>
              <a:gd name="connsiteY7" fmla="*/ 3483428 h 4423954"/>
              <a:gd name="connsiteX8" fmla="*/ 2795451 w 7837714"/>
              <a:gd name="connsiteY8" fmla="*/ 4423954 h 4423954"/>
              <a:gd name="connsiteX9" fmla="*/ 1663337 w 7837714"/>
              <a:gd name="connsiteY9" fmla="*/ 3448594 h 4423954"/>
              <a:gd name="connsiteX10" fmla="*/ 0 w 7837714"/>
              <a:gd name="connsiteY10" fmla="*/ 3257005 h 4423954"/>
              <a:gd name="connsiteX11" fmla="*/ 2656114 w 7837714"/>
              <a:gd name="connsiteY11" fmla="*/ 2612571 h 4423954"/>
              <a:gd name="connsiteX12" fmla="*/ 2290354 w 7837714"/>
              <a:gd name="connsiteY12" fmla="*/ 1706880 h 4423954"/>
              <a:gd name="connsiteX13" fmla="*/ 1114697 w 7837714"/>
              <a:gd name="connsiteY13" fmla="*/ 2264228 h 4423954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3274423 w 7837714"/>
              <a:gd name="connsiteY6" fmla="*/ 307412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7297783 w 7837714"/>
              <a:gd name="connsiteY6" fmla="*/ 313508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795451 w 8116388"/>
              <a:gd name="connsiteY8" fmla="*/ 4423954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28503 w 8116388"/>
              <a:gd name="connsiteY9" fmla="*/ 4693919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079863 w 8081554"/>
              <a:gd name="connsiteY0" fmla="*/ 2264228 h 4728754"/>
              <a:gd name="connsiteX1" fmla="*/ 148046 w 8081554"/>
              <a:gd name="connsiteY1" fmla="*/ 1706880 h 4728754"/>
              <a:gd name="connsiteX2" fmla="*/ 687977 w 8081554"/>
              <a:gd name="connsiteY2" fmla="*/ 923108 h 4728754"/>
              <a:gd name="connsiteX3" fmla="*/ 0 w 8081554"/>
              <a:gd name="connsiteY3" fmla="*/ 243840 h 4728754"/>
              <a:gd name="connsiteX4" fmla="*/ 1846217 w 8081554"/>
              <a:gd name="connsiteY4" fmla="*/ 0 h 4728754"/>
              <a:gd name="connsiteX5" fmla="*/ 7802880 w 8081554"/>
              <a:gd name="connsiteY5" fmla="*/ 1628503 h 4728754"/>
              <a:gd name="connsiteX6" fmla="*/ 7262949 w 8081554"/>
              <a:gd name="connsiteY6" fmla="*/ 3135085 h 4728754"/>
              <a:gd name="connsiteX7" fmla="*/ 8081554 w 8081554"/>
              <a:gd name="connsiteY7" fmla="*/ 4728754 h 4728754"/>
              <a:gd name="connsiteX8" fmla="*/ 2926080 w 8081554"/>
              <a:gd name="connsiteY8" fmla="*/ 4615543 h 4728754"/>
              <a:gd name="connsiteX9" fmla="*/ 1593669 w 8081554"/>
              <a:gd name="connsiteY9" fmla="*/ 4693919 h 4728754"/>
              <a:gd name="connsiteX10" fmla="*/ 1593668 w 8081554"/>
              <a:gd name="connsiteY10" fmla="*/ 3396343 h 4728754"/>
              <a:gd name="connsiteX11" fmla="*/ 2621280 w 8081554"/>
              <a:gd name="connsiteY11" fmla="*/ 2612571 h 4728754"/>
              <a:gd name="connsiteX12" fmla="*/ 2255520 w 8081554"/>
              <a:gd name="connsiteY12" fmla="*/ 1706880 h 4728754"/>
              <a:gd name="connsiteX13" fmla="*/ 1079863 w 8081554"/>
              <a:gd name="connsiteY13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539931 w 7933508"/>
              <a:gd name="connsiteY2" fmla="*/ 923108 h 4728754"/>
              <a:gd name="connsiteX3" fmla="*/ 1698171 w 7933508"/>
              <a:gd name="connsiteY3" fmla="*/ 0 h 4728754"/>
              <a:gd name="connsiteX4" fmla="*/ 7654834 w 7933508"/>
              <a:gd name="connsiteY4" fmla="*/ 1628503 h 4728754"/>
              <a:gd name="connsiteX5" fmla="*/ 7114903 w 7933508"/>
              <a:gd name="connsiteY5" fmla="*/ 3135085 h 4728754"/>
              <a:gd name="connsiteX6" fmla="*/ 7933508 w 7933508"/>
              <a:gd name="connsiteY6" fmla="*/ 4728754 h 4728754"/>
              <a:gd name="connsiteX7" fmla="*/ 2778034 w 7933508"/>
              <a:gd name="connsiteY7" fmla="*/ 4615543 h 4728754"/>
              <a:gd name="connsiteX8" fmla="*/ 1445623 w 7933508"/>
              <a:gd name="connsiteY8" fmla="*/ 4693919 h 4728754"/>
              <a:gd name="connsiteX9" fmla="*/ 1445622 w 7933508"/>
              <a:gd name="connsiteY9" fmla="*/ 3396343 h 4728754"/>
              <a:gd name="connsiteX10" fmla="*/ 2473234 w 7933508"/>
              <a:gd name="connsiteY10" fmla="*/ 2612571 h 4728754"/>
              <a:gd name="connsiteX11" fmla="*/ 2107474 w 7933508"/>
              <a:gd name="connsiteY11" fmla="*/ 1706880 h 4728754"/>
              <a:gd name="connsiteX12" fmla="*/ 931817 w 7933508"/>
              <a:gd name="connsiteY12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11" fmla="*/ 931817 w 7933508"/>
              <a:gd name="connsiteY11" fmla="*/ 2264228 h 4728754"/>
              <a:gd name="connsiteX0" fmla="*/ 2107474 w 7933508"/>
              <a:gd name="connsiteY0" fmla="*/ 1706880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0" fmla="*/ 661852 w 6487886"/>
              <a:gd name="connsiteY0" fmla="*/ 1706880 h 4728754"/>
              <a:gd name="connsiteX1" fmla="*/ 252549 w 6487886"/>
              <a:gd name="connsiteY1" fmla="*/ 0 h 4728754"/>
              <a:gd name="connsiteX2" fmla="*/ 6209212 w 6487886"/>
              <a:gd name="connsiteY2" fmla="*/ 1628503 h 4728754"/>
              <a:gd name="connsiteX3" fmla="*/ 5669281 w 6487886"/>
              <a:gd name="connsiteY3" fmla="*/ 3135085 h 4728754"/>
              <a:gd name="connsiteX4" fmla="*/ 6487886 w 6487886"/>
              <a:gd name="connsiteY4" fmla="*/ 4728754 h 4728754"/>
              <a:gd name="connsiteX5" fmla="*/ 1332412 w 6487886"/>
              <a:gd name="connsiteY5" fmla="*/ 4615543 h 4728754"/>
              <a:gd name="connsiteX6" fmla="*/ 1 w 6487886"/>
              <a:gd name="connsiteY6" fmla="*/ 4693919 h 4728754"/>
              <a:gd name="connsiteX7" fmla="*/ 0 w 6487886"/>
              <a:gd name="connsiteY7" fmla="*/ 3396343 h 4728754"/>
              <a:gd name="connsiteX8" fmla="*/ 1027612 w 6487886"/>
              <a:gd name="connsiteY8" fmla="*/ 2612571 h 4728754"/>
              <a:gd name="connsiteX9" fmla="*/ 661852 w 6487886"/>
              <a:gd name="connsiteY9" fmla="*/ 1706880 h 4728754"/>
              <a:gd name="connsiteX0" fmla="*/ 661852 w 6487886"/>
              <a:gd name="connsiteY0" fmla="*/ 102761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661852 w 6487886"/>
              <a:gd name="connsiteY9" fmla="*/ 102761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984069 w 648788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7977476"/>
              <a:gd name="connsiteY0" fmla="*/ 905692 h 4049486"/>
              <a:gd name="connsiteX1" fmla="*/ 1907178 w 7977476"/>
              <a:gd name="connsiteY1" fmla="*/ 0 h 4049486"/>
              <a:gd name="connsiteX2" fmla="*/ 6209212 w 7977476"/>
              <a:gd name="connsiteY2" fmla="*/ 949235 h 4049486"/>
              <a:gd name="connsiteX3" fmla="*/ 7977476 w 7977476"/>
              <a:gd name="connsiteY3" fmla="*/ 1932034 h 4049486"/>
              <a:gd name="connsiteX4" fmla="*/ 6487886 w 7977476"/>
              <a:gd name="connsiteY4" fmla="*/ 4049486 h 4049486"/>
              <a:gd name="connsiteX5" fmla="*/ 1332412 w 7977476"/>
              <a:gd name="connsiteY5" fmla="*/ 3936275 h 4049486"/>
              <a:gd name="connsiteX6" fmla="*/ 1 w 7977476"/>
              <a:gd name="connsiteY6" fmla="*/ 4014651 h 4049486"/>
              <a:gd name="connsiteX7" fmla="*/ 0 w 7977476"/>
              <a:gd name="connsiteY7" fmla="*/ 2717075 h 4049486"/>
              <a:gd name="connsiteX8" fmla="*/ 1558835 w 7977476"/>
              <a:gd name="connsiteY8" fmla="*/ 1854926 h 4049486"/>
              <a:gd name="connsiteX9" fmla="*/ 984069 w 797747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598260 w 6487886"/>
              <a:gd name="connsiteY3" fmla="*/ 2242753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1332412 w 6209212"/>
              <a:gd name="connsiteY5" fmla="*/ 3936275 h 4014651"/>
              <a:gd name="connsiteX6" fmla="*/ 1 w 6209212"/>
              <a:gd name="connsiteY6" fmla="*/ 4014651 h 4014651"/>
              <a:gd name="connsiteX7" fmla="*/ 0 w 6209212"/>
              <a:gd name="connsiteY7" fmla="*/ 2717075 h 4014651"/>
              <a:gd name="connsiteX8" fmla="*/ 1558835 w 6209212"/>
              <a:gd name="connsiteY8" fmla="*/ 1854926 h 4014651"/>
              <a:gd name="connsiteX9" fmla="*/ 984069 w 6209212"/>
              <a:gd name="connsiteY9" fmla="*/ 905692 h 4014651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3759794 w 6209212"/>
              <a:gd name="connsiteY5" fmla="*/ 3814640 h 4014651"/>
              <a:gd name="connsiteX6" fmla="*/ 1332412 w 6209212"/>
              <a:gd name="connsiteY6" fmla="*/ 3936275 h 4014651"/>
              <a:gd name="connsiteX7" fmla="*/ 1 w 6209212"/>
              <a:gd name="connsiteY7" fmla="*/ 4014651 h 4014651"/>
              <a:gd name="connsiteX8" fmla="*/ 0 w 6209212"/>
              <a:gd name="connsiteY8" fmla="*/ 2717075 h 4014651"/>
              <a:gd name="connsiteX9" fmla="*/ 1558835 w 6209212"/>
              <a:gd name="connsiteY9" fmla="*/ 1854926 h 4014651"/>
              <a:gd name="connsiteX10" fmla="*/ 984069 w 6209212"/>
              <a:gd name="connsiteY10" fmla="*/ 905692 h 4014651"/>
              <a:gd name="connsiteX0" fmla="*/ 984069 w 6209212"/>
              <a:gd name="connsiteY0" fmla="*/ 905692 h 4018826"/>
              <a:gd name="connsiteX1" fmla="*/ 1907178 w 6209212"/>
              <a:gd name="connsiteY1" fmla="*/ 0 h 4018826"/>
              <a:gd name="connsiteX2" fmla="*/ 6209212 w 6209212"/>
              <a:gd name="connsiteY2" fmla="*/ 949235 h 4018826"/>
              <a:gd name="connsiteX3" fmla="*/ 5598260 w 6209212"/>
              <a:gd name="connsiteY3" fmla="*/ 2242753 h 4018826"/>
              <a:gd name="connsiteX4" fmla="*/ 6017370 w 6209212"/>
              <a:gd name="connsiteY4" fmla="*/ 3694380 h 4018826"/>
              <a:gd name="connsiteX5" fmla="*/ 4097146 w 6209212"/>
              <a:gd name="connsiteY5" fmla="*/ 4018826 h 4018826"/>
              <a:gd name="connsiteX6" fmla="*/ 1332412 w 6209212"/>
              <a:gd name="connsiteY6" fmla="*/ 3936275 h 4018826"/>
              <a:gd name="connsiteX7" fmla="*/ 1 w 6209212"/>
              <a:gd name="connsiteY7" fmla="*/ 4014651 h 4018826"/>
              <a:gd name="connsiteX8" fmla="*/ 0 w 6209212"/>
              <a:gd name="connsiteY8" fmla="*/ 2717075 h 4018826"/>
              <a:gd name="connsiteX9" fmla="*/ 1558835 w 6209212"/>
              <a:gd name="connsiteY9" fmla="*/ 1854926 h 4018826"/>
              <a:gd name="connsiteX10" fmla="*/ 984069 w 6209212"/>
              <a:gd name="connsiteY10" fmla="*/ 905692 h 40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9212" h="4018826">
                <a:moveTo>
                  <a:pt x="984069" y="905692"/>
                </a:moveTo>
                <a:lnTo>
                  <a:pt x="1907178" y="0"/>
                </a:lnTo>
                <a:lnTo>
                  <a:pt x="6209212" y="949235"/>
                </a:lnTo>
                <a:lnTo>
                  <a:pt x="5598260" y="2242753"/>
                </a:lnTo>
                <a:lnTo>
                  <a:pt x="6017370" y="3694380"/>
                </a:lnTo>
                <a:lnTo>
                  <a:pt x="4097146" y="4018826"/>
                </a:lnTo>
                <a:lnTo>
                  <a:pt x="1332412" y="3936275"/>
                </a:lnTo>
                <a:lnTo>
                  <a:pt x="1" y="4014651"/>
                </a:lnTo>
                <a:cubicBezTo>
                  <a:pt x="1" y="3582126"/>
                  <a:pt x="0" y="3149600"/>
                  <a:pt x="0" y="2717075"/>
                </a:cubicBezTo>
                <a:lnTo>
                  <a:pt x="1558835" y="1854926"/>
                </a:lnTo>
                <a:lnTo>
                  <a:pt x="984069" y="905692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748153" y="4010026"/>
            <a:ext cx="1819824" cy="2173818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9444 w 10000"/>
              <a:gd name="connsiteY4" fmla="*/ 5539 h 10000"/>
              <a:gd name="connsiteX5" fmla="*/ 10000 w 10000"/>
              <a:gd name="connsiteY5" fmla="*/ 1970 h 10000"/>
              <a:gd name="connsiteX6" fmla="*/ 3912 w 10000"/>
              <a:gd name="connsiteY6" fmla="*/ 0 h 10000"/>
              <a:gd name="connsiteX0" fmla="*/ 3912 w 10000"/>
              <a:gd name="connsiteY0" fmla="*/ 0 h 9108"/>
              <a:gd name="connsiteX1" fmla="*/ 4988 w 10000"/>
              <a:gd name="connsiteY1" fmla="*/ 3860 h 9108"/>
              <a:gd name="connsiteX2" fmla="*/ 0 w 10000"/>
              <a:gd name="connsiteY2" fmla="*/ 9108 h 9108"/>
              <a:gd name="connsiteX3" fmla="*/ 5127 w 10000"/>
              <a:gd name="connsiteY3" fmla="*/ 5565 h 9108"/>
              <a:gd name="connsiteX4" fmla="*/ 9444 w 10000"/>
              <a:gd name="connsiteY4" fmla="*/ 5539 h 9108"/>
              <a:gd name="connsiteX5" fmla="*/ 10000 w 10000"/>
              <a:gd name="connsiteY5" fmla="*/ 1970 h 9108"/>
              <a:gd name="connsiteX6" fmla="*/ 3912 w 10000"/>
              <a:gd name="connsiteY6" fmla="*/ 0 h 9108"/>
              <a:gd name="connsiteX0" fmla="*/ 3912 w 10000"/>
              <a:gd name="connsiteY0" fmla="*/ 0 h 10000"/>
              <a:gd name="connsiteX1" fmla="*/ 4988 w 10000"/>
              <a:gd name="connsiteY1" fmla="*/ 4238 h 10000"/>
              <a:gd name="connsiteX2" fmla="*/ 0 w 10000"/>
              <a:gd name="connsiteY2" fmla="*/ 10000 h 10000"/>
              <a:gd name="connsiteX3" fmla="*/ 5127 w 10000"/>
              <a:gd name="connsiteY3" fmla="*/ 6110 h 10000"/>
              <a:gd name="connsiteX4" fmla="*/ 10000 w 10000"/>
              <a:gd name="connsiteY4" fmla="*/ 2163 h 10000"/>
              <a:gd name="connsiteX5" fmla="*/ 3912 w 10000"/>
              <a:gd name="connsiteY5" fmla="*/ 0 h 10000"/>
              <a:gd name="connsiteX0" fmla="*/ 3912 w 7443"/>
              <a:gd name="connsiteY0" fmla="*/ 0 h 10000"/>
              <a:gd name="connsiteX1" fmla="*/ 4988 w 7443"/>
              <a:gd name="connsiteY1" fmla="*/ 4238 h 10000"/>
              <a:gd name="connsiteX2" fmla="*/ 0 w 7443"/>
              <a:gd name="connsiteY2" fmla="*/ 10000 h 10000"/>
              <a:gd name="connsiteX3" fmla="*/ 5127 w 7443"/>
              <a:gd name="connsiteY3" fmla="*/ 6110 h 10000"/>
              <a:gd name="connsiteX4" fmla="*/ 7443 w 7443"/>
              <a:gd name="connsiteY4" fmla="*/ 2353 h 10000"/>
              <a:gd name="connsiteX5" fmla="*/ 3912 w 7443"/>
              <a:gd name="connsiteY5" fmla="*/ 0 h 10000"/>
              <a:gd name="connsiteX0" fmla="*/ 5256 w 10000"/>
              <a:gd name="connsiteY0" fmla="*/ 0 h 10000"/>
              <a:gd name="connsiteX1" fmla="*/ 6702 w 10000"/>
              <a:gd name="connsiteY1" fmla="*/ 4238 h 10000"/>
              <a:gd name="connsiteX2" fmla="*/ 0 w 10000"/>
              <a:gd name="connsiteY2" fmla="*/ 10000 h 10000"/>
              <a:gd name="connsiteX3" fmla="*/ 7801 w 10000"/>
              <a:gd name="connsiteY3" fmla="*/ 7974 h 10000"/>
              <a:gd name="connsiteX4" fmla="*/ 10000 w 10000"/>
              <a:gd name="connsiteY4" fmla="*/ 2353 h 10000"/>
              <a:gd name="connsiteX5" fmla="*/ 5256 w 10000"/>
              <a:gd name="connsiteY5" fmla="*/ 0 h 10000"/>
              <a:gd name="connsiteX0" fmla="*/ 4169 w 8913"/>
              <a:gd name="connsiteY0" fmla="*/ 0 h 9315"/>
              <a:gd name="connsiteX1" fmla="*/ 5615 w 8913"/>
              <a:gd name="connsiteY1" fmla="*/ 4238 h 9315"/>
              <a:gd name="connsiteX2" fmla="*/ 0 w 8913"/>
              <a:gd name="connsiteY2" fmla="*/ 9315 h 9315"/>
              <a:gd name="connsiteX3" fmla="*/ 6714 w 8913"/>
              <a:gd name="connsiteY3" fmla="*/ 7974 h 9315"/>
              <a:gd name="connsiteX4" fmla="*/ 8913 w 8913"/>
              <a:gd name="connsiteY4" fmla="*/ 2353 h 9315"/>
              <a:gd name="connsiteX5" fmla="*/ 4169 w 8913"/>
              <a:gd name="connsiteY5" fmla="*/ 0 h 9315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896 w 10000"/>
              <a:gd name="connsiteY2" fmla="*/ 6710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457 w 10000"/>
              <a:gd name="connsiteY2" fmla="*/ 6996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262 w 10000"/>
              <a:gd name="connsiteY2" fmla="*/ 7118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360 w 10000"/>
              <a:gd name="connsiteY2" fmla="*/ 7037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2043 w 10000"/>
              <a:gd name="connsiteY2" fmla="*/ 5771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4433 w 10000"/>
              <a:gd name="connsiteY2" fmla="*/ 507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8726 w 10000"/>
              <a:gd name="connsiteY6" fmla="*/ 5607 h 10000"/>
              <a:gd name="connsiteX7" fmla="*/ 10000 w 10000"/>
              <a:gd name="connsiteY7" fmla="*/ 2526 h 10000"/>
              <a:gd name="connsiteX8" fmla="*/ 4677 w 10000"/>
              <a:gd name="connsiteY8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7409 w 10000"/>
              <a:gd name="connsiteY6" fmla="*/ 3075 h 10000"/>
              <a:gd name="connsiteX7" fmla="*/ 10000 w 10000"/>
              <a:gd name="connsiteY7" fmla="*/ 2526 h 10000"/>
              <a:gd name="connsiteX8" fmla="*/ 4677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4677" y="0"/>
                </a:moveTo>
                <a:lnTo>
                  <a:pt x="6300" y="4550"/>
                </a:lnTo>
                <a:lnTo>
                  <a:pt x="5116" y="7486"/>
                </a:lnTo>
                <a:lnTo>
                  <a:pt x="2043" y="5771"/>
                </a:lnTo>
                <a:lnTo>
                  <a:pt x="0" y="10000"/>
                </a:lnTo>
                <a:lnTo>
                  <a:pt x="7533" y="8560"/>
                </a:lnTo>
                <a:cubicBezTo>
                  <a:pt x="7492" y="6732"/>
                  <a:pt x="7450" y="4903"/>
                  <a:pt x="7409" y="3075"/>
                </a:cubicBezTo>
                <a:lnTo>
                  <a:pt x="10000" y="2526"/>
                </a:lnTo>
                <a:lnTo>
                  <a:pt x="467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083175" y="3238500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935413" y="5056188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92388" y="5190635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5086905" y="3986073"/>
            <a:ext cx="4154749" cy="1473694"/>
          </a:xfrm>
          <a:custGeom>
            <a:avLst/>
            <a:gdLst>
              <a:gd name="connsiteX0" fmla="*/ 0 w 3231472"/>
              <a:gd name="connsiteY0" fmla="*/ 1464816 h 1464816"/>
              <a:gd name="connsiteX1" fmla="*/ 1597980 w 3231472"/>
              <a:gd name="connsiteY1" fmla="*/ 1376039 h 1464816"/>
              <a:gd name="connsiteX2" fmla="*/ 2512380 w 3231472"/>
              <a:gd name="connsiteY2" fmla="*/ 26633 h 1464816"/>
              <a:gd name="connsiteX3" fmla="*/ 3231472 w 3231472"/>
              <a:gd name="connsiteY3" fmla="*/ 0 h 1464816"/>
              <a:gd name="connsiteX0" fmla="*/ 0 w 4154749"/>
              <a:gd name="connsiteY0" fmla="*/ 1473694 h 1473694"/>
              <a:gd name="connsiteX1" fmla="*/ 1597980 w 4154749"/>
              <a:gd name="connsiteY1" fmla="*/ 1384917 h 1473694"/>
              <a:gd name="connsiteX2" fmla="*/ 2512380 w 4154749"/>
              <a:gd name="connsiteY2" fmla="*/ 35511 h 1473694"/>
              <a:gd name="connsiteX3" fmla="*/ 4154749 w 4154749"/>
              <a:gd name="connsiteY3" fmla="*/ 0 h 147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4749" h="1473694">
                <a:moveTo>
                  <a:pt x="0" y="1473694"/>
                </a:moveTo>
                <a:lnTo>
                  <a:pt x="1597980" y="1384917"/>
                </a:lnTo>
                <a:lnTo>
                  <a:pt x="2512380" y="35511"/>
                </a:lnTo>
                <a:lnTo>
                  <a:pt x="415474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5043720" y="541809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217935" y="394157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245" y="3748277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812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properties of the decomposition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2145" y="1347626"/>
            <a:ext cx="6507332" cy="1786187"/>
          </a:xfrm>
        </p:spPr>
        <p:txBody>
          <a:bodyPr/>
          <a:lstStyle/>
          <a:p>
            <a:r>
              <a:rPr lang="en-US" sz="2400" dirty="0" smtClean="0"/>
              <a:t>D can be computed in O(n) time from SPM(s)</a:t>
            </a:r>
          </a:p>
          <a:p>
            <a:r>
              <a:rPr lang="en-US" sz="2400" dirty="0" smtClean="0"/>
              <a:t>Each cell is </a:t>
            </a:r>
            <a:r>
              <a:rPr lang="en-US" sz="2400" dirty="0" smtClean="0">
                <a:solidFill>
                  <a:srgbClr val="FF0000"/>
                </a:solidFill>
              </a:rPr>
              <a:t>simply connected</a:t>
            </a:r>
          </a:p>
          <a:p>
            <a:r>
              <a:rPr lang="en-US" sz="2400" dirty="0" smtClean="0"/>
              <a:t>After O(n) time preprocessing, given any segment </a:t>
            </a:r>
            <a:r>
              <a:rPr lang="en-US" sz="2400" dirty="0" smtClean="0">
                <a:solidFill>
                  <a:srgbClr val="FF0000"/>
                </a:solidFill>
              </a:rPr>
              <a:t>t in a cell C</a:t>
            </a:r>
            <a:r>
              <a:rPr lang="en-US" sz="2400" dirty="0" smtClean="0"/>
              <a:t>, a shortest path from s to t can be computed in </a:t>
            </a:r>
            <a:r>
              <a:rPr lang="en-US" sz="2400" dirty="0" smtClean="0">
                <a:solidFill>
                  <a:srgbClr val="FF0000"/>
                </a:solidFill>
              </a:rPr>
              <a:t>O(log |C|) </a:t>
            </a:r>
            <a:r>
              <a:rPr lang="en-US" sz="2400" dirty="0" smtClean="0"/>
              <a:t>time</a:t>
            </a:r>
          </a:p>
          <a:p>
            <a:r>
              <a:rPr lang="en-US" sz="2400" dirty="0"/>
              <a:t>For any segment t, t can intersect </a:t>
            </a:r>
            <a:r>
              <a:rPr lang="en-US" sz="2400" dirty="0">
                <a:solidFill>
                  <a:srgbClr val="FF0000"/>
                </a:solidFill>
              </a:rPr>
              <a:t>O(h) cells</a:t>
            </a:r>
          </a:p>
          <a:p>
            <a:r>
              <a:rPr lang="en-US" sz="2400" dirty="0" smtClean="0"/>
              <a:t>For any segment t in P, the shortest path from s to t can be computed in O(h log n/h) time by a “</a:t>
            </a:r>
            <a:r>
              <a:rPr lang="en-US" sz="2400" dirty="0" smtClean="0">
                <a:solidFill>
                  <a:srgbClr val="FF0000"/>
                </a:solidFill>
              </a:rPr>
              <a:t>pedestrian</a:t>
            </a:r>
            <a:r>
              <a:rPr lang="en-US" sz="2400" dirty="0" smtClean="0"/>
              <a:t>” algorithm</a:t>
            </a:r>
          </a:p>
          <a:p>
            <a:endParaRPr lang="en-US" sz="2400" dirty="0"/>
          </a:p>
        </p:txBody>
      </p:sp>
      <p:sp>
        <p:nvSpPr>
          <p:cNvPr id="4" name="Freeform 3"/>
          <p:cNvSpPr/>
          <p:nvPr/>
        </p:nvSpPr>
        <p:spPr bwMode="auto">
          <a:xfrm>
            <a:off x="6075286" y="2721878"/>
            <a:ext cx="5990896" cy="4025463"/>
          </a:xfrm>
          <a:custGeom>
            <a:avLst/>
            <a:gdLst>
              <a:gd name="connsiteX0" fmla="*/ 861848 w 6789682"/>
              <a:gd name="connsiteY0" fmla="*/ 3993931 h 3993931"/>
              <a:gd name="connsiteX1" fmla="*/ 3132082 w 6789682"/>
              <a:gd name="connsiteY1" fmla="*/ 3804745 h 3993931"/>
              <a:gd name="connsiteX2" fmla="*/ 4193627 w 6789682"/>
              <a:gd name="connsiteY2" fmla="*/ 3972911 h 3993931"/>
              <a:gd name="connsiteX3" fmla="*/ 6232634 w 6789682"/>
              <a:gd name="connsiteY3" fmla="*/ 3773214 h 3993931"/>
              <a:gd name="connsiteX4" fmla="*/ 6737131 w 6789682"/>
              <a:gd name="connsiteY4" fmla="*/ 3647090 h 3993931"/>
              <a:gd name="connsiteX5" fmla="*/ 5990896 w 6789682"/>
              <a:gd name="connsiteY5" fmla="*/ 3205655 h 3993931"/>
              <a:gd name="connsiteX6" fmla="*/ 6789682 w 6789682"/>
              <a:gd name="connsiteY6" fmla="*/ 1723697 h 3993931"/>
              <a:gd name="connsiteX7" fmla="*/ 6579475 w 6789682"/>
              <a:gd name="connsiteY7" fmla="*/ 409904 h 3993931"/>
              <a:gd name="connsiteX8" fmla="*/ 5108027 w 6789682"/>
              <a:gd name="connsiteY8" fmla="*/ 0 h 3993931"/>
              <a:gd name="connsiteX9" fmla="*/ 336331 w 6789682"/>
              <a:gd name="connsiteY9" fmla="*/ 231228 h 3993931"/>
              <a:gd name="connsiteX10" fmla="*/ 0 w 6789682"/>
              <a:gd name="connsiteY10" fmla="*/ 2480442 h 3993931"/>
              <a:gd name="connsiteX11" fmla="*/ 861848 w 6789682"/>
              <a:gd name="connsiteY11" fmla="*/ 3993931 h 3993931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336331 w 6789682"/>
              <a:gd name="connsiteY9" fmla="*/ 69368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346841 w 6789682"/>
              <a:gd name="connsiteY9" fmla="*/ 42041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483475 w 6789682"/>
              <a:gd name="connsiteY9" fmla="*/ 43092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5980386 w 6789682"/>
              <a:gd name="connsiteY7" fmla="*/ 1450428 h 4456386"/>
              <a:gd name="connsiteX8" fmla="*/ 5139558 w 6789682"/>
              <a:gd name="connsiteY8" fmla="*/ 0 h 4456386"/>
              <a:gd name="connsiteX9" fmla="*/ 483475 w 6789682"/>
              <a:gd name="connsiteY9" fmla="*/ 43092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37131"/>
              <a:gd name="connsiteY0" fmla="*/ 4456386 h 4456386"/>
              <a:gd name="connsiteX1" fmla="*/ 3132082 w 6737131"/>
              <a:gd name="connsiteY1" fmla="*/ 4267200 h 4456386"/>
              <a:gd name="connsiteX2" fmla="*/ 4193627 w 6737131"/>
              <a:gd name="connsiteY2" fmla="*/ 4435366 h 4456386"/>
              <a:gd name="connsiteX3" fmla="*/ 6232634 w 6737131"/>
              <a:gd name="connsiteY3" fmla="*/ 4235669 h 4456386"/>
              <a:gd name="connsiteX4" fmla="*/ 6737131 w 6737131"/>
              <a:gd name="connsiteY4" fmla="*/ 4109545 h 4456386"/>
              <a:gd name="connsiteX5" fmla="*/ 5990896 w 6737131"/>
              <a:gd name="connsiteY5" fmla="*/ 3668110 h 4456386"/>
              <a:gd name="connsiteX6" fmla="*/ 6306206 w 6737131"/>
              <a:gd name="connsiteY6" fmla="*/ 2459421 h 4456386"/>
              <a:gd name="connsiteX7" fmla="*/ 5980386 w 6737131"/>
              <a:gd name="connsiteY7" fmla="*/ 1450428 h 4456386"/>
              <a:gd name="connsiteX8" fmla="*/ 5139558 w 6737131"/>
              <a:gd name="connsiteY8" fmla="*/ 0 h 4456386"/>
              <a:gd name="connsiteX9" fmla="*/ 483475 w 6737131"/>
              <a:gd name="connsiteY9" fmla="*/ 430923 h 4456386"/>
              <a:gd name="connsiteX10" fmla="*/ 0 w 6737131"/>
              <a:gd name="connsiteY10" fmla="*/ 2942897 h 4456386"/>
              <a:gd name="connsiteX11" fmla="*/ 861848 w 6737131"/>
              <a:gd name="connsiteY11" fmla="*/ 4456386 h 4456386"/>
              <a:gd name="connsiteX0" fmla="*/ 861848 w 6737131"/>
              <a:gd name="connsiteY0" fmla="*/ 4456386 h 4456386"/>
              <a:gd name="connsiteX1" fmla="*/ 3132082 w 6737131"/>
              <a:gd name="connsiteY1" fmla="*/ 4267200 h 4456386"/>
              <a:gd name="connsiteX2" fmla="*/ 4193627 w 6737131"/>
              <a:gd name="connsiteY2" fmla="*/ 4435366 h 4456386"/>
              <a:gd name="connsiteX3" fmla="*/ 4981903 w 6737131"/>
              <a:gd name="connsiteY3" fmla="*/ 4162097 h 4456386"/>
              <a:gd name="connsiteX4" fmla="*/ 6737131 w 6737131"/>
              <a:gd name="connsiteY4" fmla="*/ 4109545 h 4456386"/>
              <a:gd name="connsiteX5" fmla="*/ 5990896 w 6737131"/>
              <a:gd name="connsiteY5" fmla="*/ 3668110 h 4456386"/>
              <a:gd name="connsiteX6" fmla="*/ 6306206 w 6737131"/>
              <a:gd name="connsiteY6" fmla="*/ 2459421 h 4456386"/>
              <a:gd name="connsiteX7" fmla="*/ 5980386 w 6737131"/>
              <a:gd name="connsiteY7" fmla="*/ 1450428 h 4456386"/>
              <a:gd name="connsiteX8" fmla="*/ 5139558 w 6737131"/>
              <a:gd name="connsiteY8" fmla="*/ 0 h 4456386"/>
              <a:gd name="connsiteX9" fmla="*/ 483475 w 6737131"/>
              <a:gd name="connsiteY9" fmla="*/ 430923 h 4456386"/>
              <a:gd name="connsiteX10" fmla="*/ 0 w 6737131"/>
              <a:gd name="connsiteY10" fmla="*/ 2942897 h 4456386"/>
              <a:gd name="connsiteX11" fmla="*/ 861848 w 6737131"/>
              <a:gd name="connsiteY11" fmla="*/ 4456386 h 4456386"/>
              <a:gd name="connsiteX0" fmla="*/ 861848 w 6306206"/>
              <a:gd name="connsiteY0" fmla="*/ 4456386 h 4456386"/>
              <a:gd name="connsiteX1" fmla="*/ 3132082 w 6306206"/>
              <a:gd name="connsiteY1" fmla="*/ 4267200 h 4456386"/>
              <a:gd name="connsiteX2" fmla="*/ 4193627 w 6306206"/>
              <a:gd name="connsiteY2" fmla="*/ 4435366 h 4456386"/>
              <a:gd name="connsiteX3" fmla="*/ 4981903 w 6306206"/>
              <a:gd name="connsiteY3" fmla="*/ 4162097 h 4456386"/>
              <a:gd name="connsiteX4" fmla="*/ 5728138 w 6306206"/>
              <a:gd name="connsiteY4" fmla="*/ 4025462 h 4456386"/>
              <a:gd name="connsiteX5" fmla="*/ 5990896 w 6306206"/>
              <a:gd name="connsiteY5" fmla="*/ 3668110 h 4456386"/>
              <a:gd name="connsiteX6" fmla="*/ 6306206 w 6306206"/>
              <a:gd name="connsiteY6" fmla="*/ 2459421 h 4456386"/>
              <a:gd name="connsiteX7" fmla="*/ 5980386 w 6306206"/>
              <a:gd name="connsiteY7" fmla="*/ 1450428 h 4456386"/>
              <a:gd name="connsiteX8" fmla="*/ 5139558 w 6306206"/>
              <a:gd name="connsiteY8" fmla="*/ 0 h 4456386"/>
              <a:gd name="connsiteX9" fmla="*/ 483475 w 6306206"/>
              <a:gd name="connsiteY9" fmla="*/ 430923 h 4456386"/>
              <a:gd name="connsiteX10" fmla="*/ 0 w 6306206"/>
              <a:gd name="connsiteY10" fmla="*/ 2942897 h 4456386"/>
              <a:gd name="connsiteX11" fmla="*/ 861848 w 630620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728138 w 5990896"/>
              <a:gd name="connsiteY4" fmla="*/ 4025462 h 4456386"/>
              <a:gd name="connsiteX5" fmla="*/ 5990896 w 5990896"/>
              <a:gd name="connsiteY5" fmla="*/ 3668110 h 4456386"/>
              <a:gd name="connsiteX6" fmla="*/ 5749158 w 5990896"/>
              <a:gd name="connsiteY6" fmla="*/ 2522484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906814 w 5990896"/>
              <a:gd name="connsiteY4" fmla="*/ 4277711 h 4456386"/>
              <a:gd name="connsiteX5" fmla="*/ 5990896 w 5990896"/>
              <a:gd name="connsiteY5" fmla="*/ 3668110 h 4456386"/>
              <a:gd name="connsiteX6" fmla="*/ 5749158 w 5990896"/>
              <a:gd name="connsiteY6" fmla="*/ 2522484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906814 w 5990896"/>
              <a:gd name="connsiteY4" fmla="*/ 4277711 h 4456386"/>
              <a:gd name="connsiteX5" fmla="*/ 5990896 w 5990896"/>
              <a:gd name="connsiteY5" fmla="*/ 3668110 h 4456386"/>
              <a:gd name="connsiteX6" fmla="*/ 5454868 w 5990896"/>
              <a:gd name="connsiteY6" fmla="*/ 2669629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025463 h 4025463"/>
              <a:gd name="connsiteX1" fmla="*/ 3132082 w 5990896"/>
              <a:gd name="connsiteY1" fmla="*/ 3836277 h 4025463"/>
              <a:gd name="connsiteX2" fmla="*/ 4193627 w 5990896"/>
              <a:gd name="connsiteY2" fmla="*/ 4004443 h 4025463"/>
              <a:gd name="connsiteX3" fmla="*/ 4981903 w 5990896"/>
              <a:gd name="connsiteY3" fmla="*/ 3731174 h 4025463"/>
              <a:gd name="connsiteX4" fmla="*/ 5906814 w 5990896"/>
              <a:gd name="connsiteY4" fmla="*/ 3846788 h 4025463"/>
              <a:gd name="connsiteX5" fmla="*/ 5990896 w 5990896"/>
              <a:gd name="connsiteY5" fmla="*/ 3237187 h 4025463"/>
              <a:gd name="connsiteX6" fmla="*/ 5454868 w 5990896"/>
              <a:gd name="connsiteY6" fmla="*/ 2238706 h 4025463"/>
              <a:gd name="connsiteX7" fmla="*/ 5980386 w 5990896"/>
              <a:gd name="connsiteY7" fmla="*/ 1019505 h 4025463"/>
              <a:gd name="connsiteX8" fmla="*/ 5108026 w 5990896"/>
              <a:gd name="connsiteY8" fmla="*/ 21022 h 4025463"/>
              <a:gd name="connsiteX9" fmla="*/ 483475 w 5990896"/>
              <a:gd name="connsiteY9" fmla="*/ 0 h 4025463"/>
              <a:gd name="connsiteX10" fmla="*/ 0 w 5990896"/>
              <a:gd name="connsiteY10" fmla="*/ 2511974 h 4025463"/>
              <a:gd name="connsiteX11" fmla="*/ 861848 w 5990896"/>
              <a:gd name="connsiteY11" fmla="*/ 4025463 h 4025463"/>
              <a:gd name="connsiteX0" fmla="*/ 861848 w 5990896"/>
              <a:gd name="connsiteY0" fmla="*/ 4025463 h 4025463"/>
              <a:gd name="connsiteX1" fmla="*/ 3132082 w 5990896"/>
              <a:gd name="connsiteY1" fmla="*/ 3836277 h 4025463"/>
              <a:gd name="connsiteX2" fmla="*/ 4193627 w 5990896"/>
              <a:gd name="connsiteY2" fmla="*/ 4004443 h 4025463"/>
              <a:gd name="connsiteX3" fmla="*/ 4981903 w 5990896"/>
              <a:gd name="connsiteY3" fmla="*/ 3731174 h 4025463"/>
              <a:gd name="connsiteX4" fmla="*/ 5906814 w 5990896"/>
              <a:gd name="connsiteY4" fmla="*/ 3846788 h 4025463"/>
              <a:gd name="connsiteX5" fmla="*/ 5990896 w 5990896"/>
              <a:gd name="connsiteY5" fmla="*/ 3237187 h 4025463"/>
              <a:gd name="connsiteX6" fmla="*/ 5454868 w 5990896"/>
              <a:gd name="connsiteY6" fmla="*/ 2238706 h 4025463"/>
              <a:gd name="connsiteX7" fmla="*/ 5980386 w 5990896"/>
              <a:gd name="connsiteY7" fmla="*/ 1019505 h 4025463"/>
              <a:gd name="connsiteX8" fmla="*/ 4361792 w 5990896"/>
              <a:gd name="connsiteY8" fmla="*/ 168166 h 4025463"/>
              <a:gd name="connsiteX9" fmla="*/ 483475 w 5990896"/>
              <a:gd name="connsiteY9" fmla="*/ 0 h 4025463"/>
              <a:gd name="connsiteX10" fmla="*/ 0 w 5990896"/>
              <a:gd name="connsiteY10" fmla="*/ 2511974 h 4025463"/>
              <a:gd name="connsiteX11" fmla="*/ 861848 w 5990896"/>
              <a:gd name="connsiteY11" fmla="*/ 4025463 h 402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90896" h="4025463">
                <a:moveTo>
                  <a:pt x="861848" y="4025463"/>
                </a:moveTo>
                <a:lnTo>
                  <a:pt x="3132082" y="3836277"/>
                </a:lnTo>
                <a:lnTo>
                  <a:pt x="4193627" y="4004443"/>
                </a:lnTo>
                <a:lnTo>
                  <a:pt x="4981903" y="3731174"/>
                </a:lnTo>
                <a:lnTo>
                  <a:pt x="5906814" y="3846788"/>
                </a:lnTo>
                <a:lnTo>
                  <a:pt x="5990896" y="3237187"/>
                </a:lnTo>
                <a:lnTo>
                  <a:pt x="5454868" y="2238706"/>
                </a:lnTo>
                <a:lnTo>
                  <a:pt x="5980386" y="1019505"/>
                </a:lnTo>
                <a:lnTo>
                  <a:pt x="4361792" y="168166"/>
                </a:lnTo>
                <a:lnTo>
                  <a:pt x="483475" y="0"/>
                </a:lnTo>
                <a:lnTo>
                  <a:pt x="0" y="2511974"/>
                </a:lnTo>
                <a:lnTo>
                  <a:pt x="861848" y="4025463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6916114" y="5223342"/>
            <a:ext cx="1566041" cy="882869"/>
          </a:xfrm>
          <a:custGeom>
            <a:avLst/>
            <a:gdLst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798786 w 1566041"/>
              <a:gd name="connsiteY2" fmla="*/ 557048 h 882869"/>
              <a:gd name="connsiteX3" fmla="*/ 1271752 w 1566041"/>
              <a:gd name="connsiteY3" fmla="*/ 515007 h 882869"/>
              <a:gd name="connsiteX4" fmla="*/ 1555531 w 1566041"/>
              <a:gd name="connsiteY4" fmla="*/ 115613 h 882869"/>
              <a:gd name="connsiteX5" fmla="*/ 1566041 w 1566041"/>
              <a:gd name="connsiteY5" fmla="*/ 788276 h 882869"/>
              <a:gd name="connsiteX6" fmla="*/ 409903 w 1566041"/>
              <a:gd name="connsiteY6" fmla="*/ 882869 h 882869"/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416841 w 1566041"/>
              <a:gd name="connsiteY2" fmla="*/ 271936 h 882869"/>
              <a:gd name="connsiteX3" fmla="*/ 798786 w 1566041"/>
              <a:gd name="connsiteY3" fmla="*/ 557048 h 882869"/>
              <a:gd name="connsiteX4" fmla="*/ 1271752 w 1566041"/>
              <a:gd name="connsiteY4" fmla="*/ 515007 h 882869"/>
              <a:gd name="connsiteX5" fmla="*/ 1555531 w 1566041"/>
              <a:gd name="connsiteY5" fmla="*/ 115613 h 882869"/>
              <a:gd name="connsiteX6" fmla="*/ 1566041 w 1566041"/>
              <a:gd name="connsiteY6" fmla="*/ 788276 h 882869"/>
              <a:gd name="connsiteX7" fmla="*/ 409903 w 1566041"/>
              <a:gd name="connsiteY7" fmla="*/ 882869 h 882869"/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399085 w 1566041"/>
              <a:gd name="connsiteY2" fmla="*/ 485000 h 882869"/>
              <a:gd name="connsiteX3" fmla="*/ 798786 w 1566041"/>
              <a:gd name="connsiteY3" fmla="*/ 557048 h 882869"/>
              <a:gd name="connsiteX4" fmla="*/ 1271752 w 1566041"/>
              <a:gd name="connsiteY4" fmla="*/ 515007 h 882869"/>
              <a:gd name="connsiteX5" fmla="*/ 1555531 w 1566041"/>
              <a:gd name="connsiteY5" fmla="*/ 115613 h 882869"/>
              <a:gd name="connsiteX6" fmla="*/ 1566041 w 1566041"/>
              <a:gd name="connsiteY6" fmla="*/ 788276 h 882869"/>
              <a:gd name="connsiteX7" fmla="*/ 409903 w 1566041"/>
              <a:gd name="connsiteY7" fmla="*/ 882869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041" h="882869">
                <a:moveTo>
                  <a:pt x="409903" y="882869"/>
                </a:moveTo>
                <a:lnTo>
                  <a:pt x="0" y="0"/>
                </a:lnTo>
                <a:lnTo>
                  <a:pt x="399085" y="485000"/>
                </a:lnTo>
                <a:lnTo>
                  <a:pt x="798786" y="557048"/>
                </a:lnTo>
                <a:lnTo>
                  <a:pt x="1271752" y="515007"/>
                </a:lnTo>
                <a:lnTo>
                  <a:pt x="1555531" y="115613"/>
                </a:lnTo>
                <a:lnTo>
                  <a:pt x="1566041" y="788276"/>
                </a:lnTo>
                <a:lnTo>
                  <a:pt x="409903" y="88286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9978500" y="5359976"/>
            <a:ext cx="1136495" cy="609600"/>
          </a:xfrm>
          <a:custGeom>
            <a:avLst/>
            <a:gdLst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746234 w 746234"/>
              <a:gd name="connsiteY2" fmla="*/ 262759 h 609600"/>
              <a:gd name="connsiteX3" fmla="*/ 0 w 746234"/>
              <a:gd name="connsiteY3" fmla="*/ 0 h 609600"/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348406 w 746234"/>
              <a:gd name="connsiteY2" fmla="*/ 463775 h 609600"/>
              <a:gd name="connsiteX3" fmla="*/ 746234 w 746234"/>
              <a:gd name="connsiteY3" fmla="*/ 262759 h 609600"/>
              <a:gd name="connsiteX4" fmla="*/ 0 w 746234"/>
              <a:gd name="connsiteY4" fmla="*/ 0 h 609600"/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340902 w 746234"/>
              <a:gd name="connsiteY2" fmla="*/ 348365 h 609600"/>
              <a:gd name="connsiteX3" fmla="*/ 746234 w 746234"/>
              <a:gd name="connsiteY3" fmla="*/ 262759 h 609600"/>
              <a:gd name="connsiteX4" fmla="*/ 0 w 746234"/>
              <a:gd name="connsiteY4" fmla="*/ 0 h 609600"/>
              <a:gd name="connsiteX0" fmla="*/ 0 w 746234"/>
              <a:gd name="connsiteY0" fmla="*/ 0 h 609600"/>
              <a:gd name="connsiteX1" fmla="*/ 3234 w 746234"/>
              <a:gd name="connsiteY1" fmla="*/ 295100 h 609600"/>
              <a:gd name="connsiteX2" fmla="*/ 0 w 746234"/>
              <a:gd name="connsiteY2" fmla="*/ 609600 h 609600"/>
              <a:gd name="connsiteX3" fmla="*/ 340902 w 746234"/>
              <a:gd name="connsiteY3" fmla="*/ 348365 h 609600"/>
              <a:gd name="connsiteX4" fmla="*/ 746234 w 746234"/>
              <a:gd name="connsiteY4" fmla="*/ 262759 h 609600"/>
              <a:gd name="connsiteX5" fmla="*/ 0 w 746234"/>
              <a:gd name="connsiteY5" fmla="*/ 0 h 609600"/>
              <a:gd name="connsiteX0" fmla="*/ 0 w 746234"/>
              <a:gd name="connsiteY0" fmla="*/ 0 h 609600"/>
              <a:gd name="connsiteX1" fmla="*/ 175820 w 746234"/>
              <a:gd name="connsiteY1" fmla="*/ 232956 h 609600"/>
              <a:gd name="connsiteX2" fmla="*/ 0 w 746234"/>
              <a:gd name="connsiteY2" fmla="*/ 609600 h 609600"/>
              <a:gd name="connsiteX3" fmla="*/ 340902 w 746234"/>
              <a:gd name="connsiteY3" fmla="*/ 348365 h 609600"/>
              <a:gd name="connsiteX4" fmla="*/ 746234 w 746234"/>
              <a:gd name="connsiteY4" fmla="*/ 262759 h 609600"/>
              <a:gd name="connsiteX5" fmla="*/ 0 w 746234"/>
              <a:gd name="connsiteY5" fmla="*/ 0 h 609600"/>
              <a:gd name="connsiteX0" fmla="*/ 176855 w 923089"/>
              <a:gd name="connsiteY0" fmla="*/ 0 h 609600"/>
              <a:gd name="connsiteX1" fmla="*/ 0 w 923089"/>
              <a:gd name="connsiteY1" fmla="*/ 410509 h 609600"/>
              <a:gd name="connsiteX2" fmla="*/ 176855 w 923089"/>
              <a:gd name="connsiteY2" fmla="*/ 609600 h 609600"/>
              <a:gd name="connsiteX3" fmla="*/ 517757 w 923089"/>
              <a:gd name="connsiteY3" fmla="*/ 348365 h 609600"/>
              <a:gd name="connsiteX4" fmla="*/ 923089 w 923089"/>
              <a:gd name="connsiteY4" fmla="*/ 262759 h 609600"/>
              <a:gd name="connsiteX5" fmla="*/ 176855 w 923089"/>
              <a:gd name="connsiteY5" fmla="*/ 0 h 609600"/>
              <a:gd name="connsiteX0" fmla="*/ 214374 w 960608"/>
              <a:gd name="connsiteY0" fmla="*/ 0 h 609600"/>
              <a:gd name="connsiteX1" fmla="*/ 0 w 960608"/>
              <a:gd name="connsiteY1" fmla="*/ 374998 h 609600"/>
              <a:gd name="connsiteX2" fmla="*/ 214374 w 960608"/>
              <a:gd name="connsiteY2" fmla="*/ 609600 h 609600"/>
              <a:gd name="connsiteX3" fmla="*/ 555276 w 960608"/>
              <a:gd name="connsiteY3" fmla="*/ 348365 h 609600"/>
              <a:gd name="connsiteX4" fmla="*/ 960608 w 960608"/>
              <a:gd name="connsiteY4" fmla="*/ 262759 h 609600"/>
              <a:gd name="connsiteX5" fmla="*/ 214374 w 960608"/>
              <a:gd name="connsiteY5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608" h="609600">
                <a:moveTo>
                  <a:pt x="214374" y="0"/>
                </a:moveTo>
                <a:lnTo>
                  <a:pt x="0" y="374998"/>
                </a:lnTo>
                <a:lnTo>
                  <a:pt x="214374" y="609600"/>
                </a:lnTo>
                <a:lnTo>
                  <a:pt x="555276" y="348365"/>
                </a:lnTo>
                <a:lnTo>
                  <a:pt x="960608" y="262759"/>
                </a:lnTo>
                <a:lnTo>
                  <a:pt x="21437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8634555" y="3941650"/>
            <a:ext cx="903889" cy="725213"/>
          </a:xfrm>
          <a:custGeom>
            <a:avLst/>
            <a:gdLst>
              <a:gd name="connsiteX0" fmla="*/ 178675 w 903889"/>
              <a:gd name="connsiteY0" fmla="*/ 0 h 725213"/>
              <a:gd name="connsiteX1" fmla="*/ 903889 w 903889"/>
              <a:gd name="connsiteY1" fmla="*/ 220717 h 725213"/>
              <a:gd name="connsiteX2" fmla="*/ 525517 w 903889"/>
              <a:gd name="connsiteY2" fmla="*/ 462455 h 725213"/>
              <a:gd name="connsiteX3" fmla="*/ 662151 w 903889"/>
              <a:gd name="connsiteY3" fmla="*/ 725213 h 725213"/>
              <a:gd name="connsiteX4" fmla="*/ 273269 w 903889"/>
              <a:gd name="connsiteY4" fmla="*/ 672662 h 725213"/>
              <a:gd name="connsiteX5" fmla="*/ 273269 w 903889"/>
              <a:gd name="connsiteY5" fmla="*/ 430924 h 725213"/>
              <a:gd name="connsiteX6" fmla="*/ 21020 w 903889"/>
              <a:gd name="connsiteY6" fmla="*/ 578068 h 725213"/>
              <a:gd name="connsiteX7" fmla="*/ 0 w 903889"/>
              <a:gd name="connsiteY7" fmla="*/ 262758 h 725213"/>
              <a:gd name="connsiteX8" fmla="*/ 199696 w 903889"/>
              <a:gd name="connsiteY8" fmla="*/ 294289 h 725213"/>
              <a:gd name="connsiteX9" fmla="*/ 178675 w 903889"/>
              <a:gd name="connsiteY9" fmla="*/ 0 h 72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3889" h="725213">
                <a:moveTo>
                  <a:pt x="178675" y="0"/>
                </a:moveTo>
                <a:lnTo>
                  <a:pt x="903889" y="220717"/>
                </a:lnTo>
                <a:lnTo>
                  <a:pt x="525517" y="462455"/>
                </a:lnTo>
                <a:lnTo>
                  <a:pt x="662151" y="725213"/>
                </a:lnTo>
                <a:lnTo>
                  <a:pt x="273269" y="672662"/>
                </a:lnTo>
                <a:lnTo>
                  <a:pt x="273269" y="430924"/>
                </a:lnTo>
                <a:lnTo>
                  <a:pt x="21020" y="578068"/>
                </a:lnTo>
                <a:lnTo>
                  <a:pt x="0" y="262758"/>
                </a:lnTo>
                <a:lnTo>
                  <a:pt x="199696" y="294289"/>
                </a:lnTo>
                <a:lnTo>
                  <a:pt x="178675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10163810" y="3689401"/>
            <a:ext cx="830317" cy="1261241"/>
          </a:xfrm>
          <a:custGeom>
            <a:avLst/>
            <a:gdLst>
              <a:gd name="connsiteX0" fmla="*/ 294290 w 830317"/>
              <a:gd name="connsiteY0" fmla="*/ 136634 h 1261241"/>
              <a:gd name="connsiteX1" fmla="*/ 0 w 830317"/>
              <a:gd name="connsiteY1" fmla="*/ 588579 h 1261241"/>
              <a:gd name="connsiteX2" fmla="*/ 367862 w 830317"/>
              <a:gd name="connsiteY2" fmla="*/ 777765 h 1261241"/>
              <a:gd name="connsiteX3" fmla="*/ 557048 w 830317"/>
              <a:gd name="connsiteY3" fmla="*/ 1261241 h 1261241"/>
              <a:gd name="connsiteX4" fmla="*/ 809297 w 830317"/>
              <a:gd name="connsiteY4" fmla="*/ 567559 h 1261241"/>
              <a:gd name="connsiteX5" fmla="*/ 830317 w 830317"/>
              <a:gd name="connsiteY5" fmla="*/ 0 h 1261241"/>
              <a:gd name="connsiteX6" fmla="*/ 294290 w 830317"/>
              <a:gd name="connsiteY6" fmla="*/ 136634 h 126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317" h="1261241">
                <a:moveTo>
                  <a:pt x="294290" y="136634"/>
                </a:moveTo>
                <a:lnTo>
                  <a:pt x="0" y="588579"/>
                </a:lnTo>
                <a:lnTo>
                  <a:pt x="367862" y="777765"/>
                </a:lnTo>
                <a:lnTo>
                  <a:pt x="557048" y="1261241"/>
                </a:lnTo>
                <a:lnTo>
                  <a:pt x="809297" y="567559"/>
                </a:lnTo>
                <a:lnTo>
                  <a:pt x="830317" y="0"/>
                </a:lnTo>
                <a:lnTo>
                  <a:pt x="294290" y="13663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7131576" y="3941650"/>
            <a:ext cx="1229710" cy="1051034"/>
          </a:xfrm>
          <a:custGeom>
            <a:avLst/>
            <a:gdLst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357351 w 1229710"/>
              <a:gd name="connsiteY5" fmla="*/ 0 h 1051034"/>
              <a:gd name="connsiteX6" fmla="*/ 0 w 1229710"/>
              <a:gd name="connsiteY6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0 w 1229710"/>
              <a:gd name="connsiteY7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192502 w 1229710"/>
              <a:gd name="connsiteY7" fmla="*/ 168711 h 1051034"/>
              <a:gd name="connsiteX8" fmla="*/ 0 w 1229710"/>
              <a:gd name="connsiteY8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485465 w 1229710"/>
              <a:gd name="connsiteY7" fmla="*/ 372897 h 1051034"/>
              <a:gd name="connsiteX8" fmla="*/ 0 w 1229710"/>
              <a:gd name="connsiteY8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124657 w 1229710"/>
              <a:gd name="connsiteY4" fmla="*/ 310754 h 1051034"/>
              <a:gd name="connsiteX5" fmla="*/ 1051034 w 1229710"/>
              <a:gd name="connsiteY5" fmla="*/ 84083 h 1051034"/>
              <a:gd name="connsiteX6" fmla="*/ 671896 w 1229710"/>
              <a:gd name="connsiteY6" fmla="*/ 35546 h 1051034"/>
              <a:gd name="connsiteX7" fmla="*/ 357351 w 1229710"/>
              <a:gd name="connsiteY7" fmla="*/ 0 h 1051034"/>
              <a:gd name="connsiteX8" fmla="*/ 485465 w 1229710"/>
              <a:gd name="connsiteY8" fmla="*/ 372897 h 1051034"/>
              <a:gd name="connsiteX9" fmla="*/ 0 w 1229710"/>
              <a:gd name="connsiteY9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760673 w 1229710"/>
              <a:gd name="connsiteY4" fmla="*/ 514941 h 1051034"/>
              <a:gd name="connsiteX5" fmla="*/ 1051034 w 1229710"/>
              <a:gd name="connsiteY5" fmla="*/ 84083 h 1051034"/>
              <a:gd name="connsiteX6" fmla="*/ 671896 w 1229710"/>
              <a:gd name="connsiteY6" fmla="*/ 35546 h 1051034"/>
              <a:gd name="connsiteX7" fmla="*/ 357351 w 1229710"/>
              <a:gd name="connsiteY7" fmla="*/ 0 h 1051034"/>
              <a:gd name="connsiteX8" fmla="*/ 485465 w 1229710"/>
              <a:gd name="connsiteY8" fmla="*/ 372897 h 1051034"/>
              <a:gd name="connsiteX9" fmla="*/ 0 w 1229710"/>
              <a:gd name="connsiteY9" fmla="*/ 409903 h 105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9710" h="1051034">
                <a:moveTo>
                  <a:pt x="0" y="409903"/>
                </a:moveTo>
                <a:lnTo>
                  <a:pt x="346841" y="966952"/>
                </a:lnTo>
                <a:lnTo>
                  <a:pt x="788276" y="1051034"/>
                </a:lnTo>
                <a:lnTo>
                  <a:pt x="1229710" y="609600"/>
                </a:lnTo>
                <a:lnTo>
                  <a:pt x="760673" y="514941"/>
                </a:lnTo>
                <a:lnTo>
                  <a:pt x="1051034" y="84083"/>
                </a:lnTo>
                <a:lnTo>
                  <a:pt x="671896" y="35546"/>
                </a:lnTo>
                <a:lnTo>
                  <a:pt x="357351" y="0"/>
                </a:lnTo>
                <a:lnTo>
                  <a:pt x="485465" y="372897"/>
                </a:lnTo>
                <a:lnTo>
                  <a:pt x="0" y="40990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6915705" y="4909351"/>
            <a:ext cx="1065320" cy="1393795"/>
          </a:xfrm>
          <a:custGeom>
            <a:avLst/>
            <a:gdLst>
              <a:gd name="connsiteX0" fmla="*/ 301841 w 1065320"/>
              <a:gd name="connsiteY0" fmla="*/ 1393795 h 1393795"/>
              <a:gd name="connsiteX1" fmla="*/ 0 w 1065320"/>
              <a:gd name="connsiteY1" fmla="*/ 310719 h 1393795"/>
              <a:gd name="connsiteX2" fmla="*/ 1020932 w 1065320"/>
              <a:gd name="connsiteY2" fmla="*/ 71022 h 1393795"/>
              <a:gd name="connsiteX3" fmla="*/ 1065320 w 1065320"/>
              <a:gd name="connsiteY3" fmla="*/ 0 h 13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320" h="1393795">
                <a:moveTo>
                  <a:pt x="301841" y="1393795"/>
                </a:moveTo>
                <a:lnTo>
                  <a:pt x="0" y="310719"/>
                </a:lnTo>
                <a:lnTo>
                  <a:pt x="1020932" y="71022"/>
                </a:lnTo>
                <a:lnTo>
                  <a:pt x="106532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7217546" y="4927107"/>
            <a:ext cx="1278384" cy="1384916"/>
          </a:xfrm>
          <a:custGeom>
            <a:avLst/>
            <a:gdLst>
              <a:gd name="connsiteX0" fmla="*/ 0 w 1278384"/>
              <a:gd name="connsiteY0" fmla="*/ 1384916 h 1384916"/>
              <a:gd name="connsiteX1" fmla="*/ 1278384 w 1278384"/>
              <a:gd name="connsiteY1" fmla="*/ 1100831 h 1384916"/>
              <a:gd name="connsiteX2" fmla="*/ 1260629 w 1278384"/>
              <a:gd name="connsiteY2" fmla="*/ 426128 h 1384916"/>
              <a:gd name="connsiteX3" fmla="*/ 781235 w 1278384"/>
              <a:gd name="connsiteY3" fmla="*/ 0 h 1384916"/>
              <a:gd name="connsiteX0" fmla="*/ 0 w 1278384"/>
              <a:gd name="connsiteY0" fmla="*/ 1384916 h 1384916"/>
              <a:gd name="connsiteX1" fmla="*/ 1278384 w 1278384"/>
              <a:gd name="connsiteY1" fmla="*/ 1074198 h 1384916"/>
              <a:gd name="connsiteX2" fmla="*/ 1260629 w 1278384"/>
              <a:gd name="connsiteY2" fmla="*/ 426128 h 1384916"/>
              <a:gd name="connsiteX3" fmla="*/ 781235 w 1278384"/>
              <a:gd name="connsiteY3" fmla="*/ 0 h 138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8384" h="1384916">
                <a:moveTo>
                  <a:pt x="0" y="1384916"/>
                </a:moveTo>
                <a:lnTo>
                  <a:pt x="1278384" y="1074198"/>
                </a:lnTo>
                <a:lnTo>
                  <a:pt x="1260629" y="426128"/>
                </a:lnTo>
                <a:lnTo>
                  <a:pt x="781235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6924583" y="3355759"/>
            <a:ext cx="1855433" cy="1882066"/>
          </a:xfrm>
          <a:custGeom>
            <a:avLst/>
            <a:gdLst>
              <a:gd name="connsiteX0" fmla="*/ 0 w 1855433"/>
              <a:gd name="connsiteY0" fmla="*/ 1882066 h 1882066"/>
              <a:gd name="connsiteX1" fmla="*/ 204186 w 1855433"/>
              <a:gd name="connsiteY1" fmla="*/ 967666 h 1882066"/>
              <a:gd name="connsiteX2" fmla="*/ 568170 w 1855433"/>
              <a:gd name="connsiteY2" fmla="*/ 585926 h 1882066"/>
              <a:gd name="connsiteX3" fmla="*/ 1855433 w 1855433"/>
              <a:gd name="connsiteY3" fmla="*/ 0 h 188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5433" h="1882066">
                <a:moveTo>
                  <a:pt x="0" y="1882066"/>
                </a:moveTo>
                <a:lnTo>
                  <a:pt x="204186" y="967666"/>
                </a:lnTo>
                <a:lnTo>
                  <a:pt x="568170" y="585926"/>
                </a:lnTo>
                <a:lnTo>
                  <a:pt x="1855433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8487052" y="3364637"/>
            <a:ext cx="310719" cy="2618913"/>
          </a:xfrm>
          <a:custGeom>
            <a:avLst/>
            <a:gdLst>
              <a:gd name="connsiteX0" fmla="*/ 0 w 310719"/>
              <a:gd name="connsiteY0" fmla="*/ 2618913 h 2618913"/>
              <a:gd name="connsiteX1" fmla="*/ 142043 w 310719"/>
              <a:gd name="connsiteY1" fmla="*/ 834501 h 2618913"/>
              <a:gd name="connsiteX2" fmla="*/ 310719 w 310719"/>
              <a:gd name="connsiteY2" fmla="*/ 0 h 261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719" h="2618913">
                <a:moveTo>
                  <a:pt x="0" y="2618913"/>
                </a:moveTo>
                <a:lnTo>
                  <a:pt x="142043" y="834501"/>
                </a:lnTo>
                <a:lnTo>
                  <a:pt x="31071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8495930" y="3338004"/>
            <a:ext cx="1029810" cy="2654423"/>
          </a:xfrm>
          <a:custGeom>
            <a:avLst/>
            <a:gdLst>
              <a:gd name="connsiteX0" fmla="*/ 0 w 1029810"/>
              <a:gd name="connsiteY0" fmla="*/ 2654423 h 2654423"/>
              <a:gd name="connsiteX1" fmla="*/ 790113 w 1029810"/>
              <a:gd name="connsiteY1" fmla="*/ 1322773 h 2654423"/>
              <a:gd name="connsiteX2" fmla="*/ 1029810 w 1029810"/>
              <a:gd name="connsiteY2" fmla="*/ 816746 h 2654423"/>
              <a:gd name="connsiteX3" fmla="*/ 310719 w 1029810"/>
              <a:gd name="connsiteY3" fmla="*/ 0 h 265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9810" h="2654423">
                <a:moveTo>
                  <a:pt x="0" y="2654423"/>
                </a:moveTo>
                <a:lnTo>
                  <a:pt x="790113" y="1322773"/>
                </a:lnTo>
                <a:lnTo>
                  <a:pt x="1029810" y="816746"/>
                </a:lnTo>
                <a:lnTo>
                  <a:pt x="31071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7501631" y="3923930"/>
            <a:ext cx="639192" cy="79899"/>
          </a:xfrm>
          <a:custGeom>
            <a:avLst/>
            <a:gdLst>
              <a:gd name="connsiteX0" fmla="*/ 639192 w 639192"/>
              <a:gd name="connsiteY0" fmla="*/ 79899 h 79899"/>
              <a:gd name="connsiteX1" fmla="*/ 0 w 639192"/>
              <a:gd name="connsiteY1" fmla="*/ 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9192" h="79899">
                <a:moveTo>
                  <a:pt x="639192" y="79899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8140823" y="4003829"/>
            <a:ext cx="346229" cy="1349406"/>
          </a:xfrm>
          <a:custGeom>
            <a:avLst/>
            <a:gdLst>
              <a:gd name="connsiteX0" fmla="*/ 0 w 346229"/>
              <a:gd name="connsiteY0" fmla="*/ 0 h 1349406"/>
              <a:gd name="connsiteX1" fmla="*/ 44389 w 346229"/>
              <a:gd name="connsiteY1" fmla="*/ 26633 h 1349406"/>
              <a:gd name="connsiteX2" fmla="*/ 239697 w 346229"/>
              <a:gd name="connsiteY2" fmla="*/ 559293 h 1349406"/>
              <a:gd name="connsiteX3" fmla="*/ 346229 w 346229"/>
              <a:gd name="connsiteY3" fmla="*/ 1349406 h 134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229" h="1349406">
                <a:moveTo>
                  <a:pt x="0" y="0"/>
                </a:moveTo>
                <a:lnTo>
                  <a:pt x="44389" y="26633"/>
                </a:lnTo>
                <a:lnTo>
                  <a:pt x="239697" y="559293"/>
                </a:lnTo>
                <a:lnTo>
                  <a:pt x="346229" y="1349406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9046346" y="4012707"/>
            <a:ext cx="479394" cy="124287"/>
          </a:xfrm>
          <a:custGeom>
            <a:avLst/>
            <a:gdLst>
              <a:gd name="connsiteX0" fmla="*/ 0 w 479394"/>
              <a:gd name="connsiteY0" fmla="*/ 0 h 124287"/>
              <a:gd name="connsiteX1" fmla="*/ 479394 w 479394"/>
              <a:gd name="connsiteY1" fmla="*/ 124287 h 12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9394" h="124287">
                <a:moveTo>
                  <a:pt x="0" y="0"/>
                </a:moveTo>
                <a:lnTo>
                  <a:pt x="479394" y="124287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8629095" y="3950563"/>
            <a:ext cx="399495" cy="266330"/>
          </a:xfrm>
          <a:custGeom>
            <a:avLst/>
            <a:gdLst>
              <a:gd name="connsiteX0" fmla="*/ 399495 w 399495"/>
              <a:gd name="connsiteY0" fmla="*/ 44388 h 266330"/>
              <a:gd name="connsiteX1" fmla="*/ 159798 w 399495"/>
              <a:gd name="connsiteY1" fmla="*/ 0 h 266330"/>
              <a:gd name="connsiteX2" fmla="*/ 0 w 399495"/>
              <a:gd name="connsiteY2" fmla="*/ 266330 h 26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495" h="266330">
                <a:moveTo>
                  <a:pt x="399495" y="44388"/>
                </a:moveTo>
                <a:lnTo>
                  <a:pt x="159798" y="0"/>
                </a:lnTo>
                <a:lnTo>
                  <a:pt x="0" y="26633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7519386" y="2823099"/>
            <a:ext cx="1207364" cy="1100831"/>
          </a:xfrm>
          <a:custGeom>
            <a:avLst/>
            <a:gdLst>
              <a:gd name="connsiteX0" fmla="*/ 1207364 w 1207364"/>
              <a:gd name="connsiteY0" fmla="*/ 0 h 1100831"/>
              <a:gd name="connsiteX1" fmla="*/ 0 w 1207364"/>
              <a:gd name="connsiteY1" fmla="*/ 1100831 h 110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07364" h="1100831">
                <a:moveTo>
                  <a:pt x="1207364" y="0"/>
                </a:moveTo>
                <a:lnTo>
                  <a:pt x="0" y="1100831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8735627" y="2823099"/>
            <a:ext cx="798990" cy="1340528"/>
          </a:xfrm>
          <a:custGeom>
            <a:avLst/>
            <a:gdLst>
              <a:gd name="connsiteX0" fmla="*/ 0 w 798990"/>
              <a:gd name="connsiteY0" fmla="*/ 0 h 1340528"/>
              <a:gd name="connsiteX1" fmla="*/ 798990 w 798990"/>
              <a:gd name="connsiteY1" fmla="*/ 1340528 h 134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98990" h="1340528">
                <a:moveTo>
                  <a:pt x="0" y="0"/>
                </a:moveTo>
                <a:lnTo>
                  <a:pt x="798990" y="1340528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 bwMode="auto">
          <a:xfrm>
            <a:off x="6924583" y="5228948"/>
            <a:ext cx="1544714" cy="550415"/>
          </a:xfrm>
          <a:custGeom>
            <a:avLst/>
            <a:gdLst>
              <a:gd name="connsiteX0" fmla="*/ 0 w 1544714"/>
              <a:gd name="connsiteY0" fmla="*/ 0 h 550415"/>
              <a:gd name="connsiteX1" fmla="*/ 825623 w 1544714"/>
              <a:gd name="connsiteY1" fmla="*/ 550415 h 550415"/>
              <a:gd name="connsiteX2" fmla="*/ 1544714 w 1544714"/>
              <a:gd name="connsiteY2" fmla="*/ 106532 h 55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4714" h="550415">
                <a:moveTo>
                  <a:pt x="0" y="0"/>
                </a:moveTo>
                <a:lnTo>
                  <a:pt x="825623" y="550415"/>
                </a:lnTo>
                <a:lnTo>
                  <a:pt x="1544714" y="106532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 bwMode="auto">
          <a:xfrm>
            <a:off x="10227076" y="5291091"/>
            <a:ext cx="1464815" cy="337352"/>
          </a:xfrm>
          <a:custGeom>
            <a:avLst/>
            <a:gdLst>
              <a:gd name="connsiteX0" fmla="*/ 870011 w 1464815"/>
              <a:gd name="connsiteY0" fmla="*/ 337352 h 337352"/>
              <a:gd name="connsiteX1" fmla="*/ 1464815 w 1464815"/>
              <a:gd name="connsiteY1" fmla="*/ 0 h 337352"/>
              <a:gd name="connsiteX2" fmla="*/ 0 w 1464815"/>
              <a:gd name="connsiteY2" fmla="*/ 53266 h 33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4815" h="337352">
                <a:moveTo>
                  <a:pt x="870011" y="337352"/>
                </a:moveTo>
                <a:lnTo>
                  <a:pt x="1464815" y="0"/>
                </a:lnTo>
                <a:lnTo>
                  <a:pt x="0" y="53266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 bwMode="auto">
          <a:xfrm>
            <a:off x="8495930" y="3701988"/>
            <a:ext cx="2512381" cy="2290439"/>
          </a:xfrm>
          <a:custGeom>
            <a:avLst/>
            <a:gdLst>
              <a:gd name="connsiteX0" fmla="*/ 0 w 2512381"/>
              <a:gd name="connsiteY0" fmla="*/ 2290439 h 2290439"/>
              <a:gd name="connsiteX1" fmla="*/ 2237173 w 2512381"/>
              <a:gd name="connsiteY1" fmla="*/ 1242874 h 2290439"/>
              <a:gd name="connsiteX2" fmla="*/ 2476870 w 2512381"/>
              <a:gd name="connsiteY2" fmla="*/ 550416 h 2290439"/>
              <a:gd name="connsiteX3" fmla="*/ 2485748 w 2512381"/>
              <a:gd name="connsiteY3" fmla="*/ 230820 h 2290439"/>
              <a:gd name="connsiteX4" fmla="*/ 2512381 w 2512381"/>
              <a:gd name="connsiteY4" fmla="*/ 0 h 2290439"/>
              <a:gd name="connsiteX5" fmla="*/ 1935332 w 2512381"/>
              <a:gd name="connsiteY5" fmla="*/ 142043 h 2290439"/>
              <a:gd name="connsiteX6" fmla="*/ 0 w 2512381"/>
              <a:gd name="connsiteY6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2381" h="2290439">
                <a:moveTo>
                  <a:pt x="0" y="2290439"/>
                </a:moveTo>
                <a:lnTo>
                  <a:pt x="2237173" y="1242874"/>
                </a:lnTo>
                <a:lnTo>
                  <a:pt x="2476870" y="550416"/>
                </a:lnTo>
                <a:lnTo>
                  <a:pt x="2485748" y="230820"/>
                </a:lnTo>
                <a:lnTo>
                  <a:pt x="2512381" y="0"/>
                </a:lnTo>
                <a:lnTo>
                  <a:pt x="1935332" y="142043"/>
                </a:lnTo>
                <a:lnTo>
                  <a:pt x="0" y="2290439"/>
                </a:lnTo>
                <a:close/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10422384" y="3400148"/>
            <a:ext cx="976544" cy="1553592"/>
          </a:xfrm>
          <a:custGeom>
            <a:avLst/>
            <a:gdLst>
              <a:gd name="connsiteX0" fmla="*/ 301841 w 976544"/>
              <a:gd name="connsiteY0" fmla="*/ 1553592 h 1553592"/>
              <a:gd name="connsiteX1" fmla="*/ 976544 w 976544"/>
              <a:gd name="connsiteY1" fmla="*/ 0 h 1553592"/>
              <a:gd name="connsiteX2" fmla="*/ 0 w 976544"/>
              <a:gd name="connsiteY2" fmla="*/ 461638 h 155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6544" h="1553592">
                <a:moveTo>
                  <a:pt x="301841" y="1553592"/>
                </a:moveTo>
                <a:lnTo>
                  <a:pt x="976544" y="0"/>
                </a:lnTo>
                <a:lnTo>
                  <a:pt x="0" y="461638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16114" y="6041339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712276" y="572259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951546" y="487387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8094784" y="396412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9002424" y="395685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758667" y="331834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695587" y="278231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947231" y="38885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1345827" y="335250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7208668" y="5353235"/>
            <a:ext cx="3888419" cy="941033"/>
          </a:xfrm>
          <a:custGeom>
            <a:avLst/>
            <a:gdLst>
              <a:gd name="connsiteX0" fmla="*/ 0 w 3888419"/>
              <a:gd name="connsiteY0" fmla="*/ 941033 h 941033"/>
              <a:gd name="connsiteX1" fmla="*/ 3045041 w 3888419"/>
              <a:gd name="connsiteY1" fmla="*/ 612559 h 941033"/>
              <a:gd name="connsiteX2" fmla="*/ 3888419 w 3888419"/>
              <a:gd name="connsiteY2" fmla="*/ 275208 h 941033"/>
              <a:gd name="connsiteX3" fmla="*/ 3781887 w 3888419"/>
              <a:gd name="connsiteY3" fmla="*/ 221942 h 941033"/>
              <a:gd name="connsiteX4" fmla="*/ 3036163 w 3888419"/>
              <a:gd name="connsiteY4" fmla="*/ 0 h 941033"/>
              <a:gd name="connsiteX5" fmla="*/ 1287262 w 3888419"/>
              <a:gd name="connsiteY5" fmla="*/ 639192 h 94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8419" h="941033">
                <a:moveTo>
                  <a:pt x="0" y="941033"/>
                </a:moveTo>
                <a:lnTo>
                  <a:pt x="3045041" y="612559"/>
                </a:lnTo>
                <a:lnTo>
                  <a:pt x="3888419" y="275208"/>
                </a:lnTo>
                <a:lnTo>
                  <a:pt x="3781887" y="221942"/>
                </a:lnTo>
                <a:lnTo>
                  <a:pt x="3036163" y="0"/>
                </a:lnTo>
                <a:lnTo>
                  <a:pt x="1287262" y="639192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0947384" y="554653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1668030" y="525224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167446" y="626879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715025" y="4805927"/>
            <a:ext cx="1316742" cy="2971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9312956" y="4961206"/>
            <a:ext cx="221661" cy="37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9283641" y="2929848"/>
            <a:ext cx="914400" cy="914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9696118" y="3098488"/>
            <a:ext cx="2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2" name="Freeform 51"/>
          <p:cNvSpPr/>
          <p:nvPr/>
        </p:nvSpPr>
        <p:spPr bwMode="auto">
          <a:xfrm>
            <a:off x="9436963" y="4962617"/>
            <a:ext cx="603682" cy="133166"/>
          </a:xfrm>
          <a:custGeom>
            <a:avLst/>
            <a:gdLst>
              <a:gd name="connsiteX0" fmla="*/ 603682 w 603682"/>
              <a:gd name="connsiteY0" fmla="*/ 133166 h 133166"/>
              <a:gd name="connsiteX1" fmla="*/ 0 w 603682"/>
              <a:gd name="connsiteY1" fmla="*/ 0 h 1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3682" h="133166">
                <a:moveTo>
                  <a:pt x="603682" y="133166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 bwMode="auto">
          <a:xfrm>
            <a:off x="9152879" y="4900162"/>
            <a:ext cx="292961" cy="61750"/>
          </a:xfrm>
          <a:custGeom>
            <a:avLst/>
            <a:gdLst>
              <a:gd name="connsiteX0" fmla="*/ 603682 w 603682"/>
              <a:gd name="connsiteY0" fmla="*/ 133166 h 133166"/>
              <a:gd name="connsiteX1" fmla="*/ 0 w 603682"/>
              <a:gd name="connsiteY1" fmla="*/ 0 h 1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3682" h="133166">
                <a:moveTo>
                  <a:pt x="603682" y="133166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 bwMode="auto">
          <a:xfrm>
            <a:off x="8726751" y="4797049"/>
            <a:ext cx="417250" cy="94176"/>
          </a:xfrm>
          <a:custGeom>
            <a:avLst/>
            <a:gdLst>
              <a:gd name="connsiteX0" fmla="*/ 603682 w 603682"/>
              <a:gd name="connsiteY0" fmla="*/ 133166 h 133166"/>
              <a:gd name="connsiteX1" fmla="*/ 0 w 603682"/>
              <a:gd name="connsiteY1" fmla="*/ 0 h 1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3682" h="133166">
                <a:moveTo>
                  <a:pt x="603682" y="133166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9975950" y="504947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8677951" y="477177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537" y="483145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601204" y="44703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1098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0" grpId="0"/>
      <p:bldP spid="50" grpId="1"/>
      <p:bldP spid="52" grpId="0" animBg="1"/>
      <p:bldP spid="52" grpId="1" animBg="1"/>
      <p:bldP spid="53" grpId="0" animBg="1"/>
      <p:bldP spid="53" grpId="1" animBg="1"/>
      <p:bldP spid="54" grpId="0" animBg="1"/>
      <p:bldP spid="51" grpId="0" animBg="1"/>
      <p:bldP spid="55" grpId="0" animBg="1"/>
      <p:bldP spid="12" grpId="0"/>
      <p:bldP spid="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 bwMode="auto">
          <a:xfrm>
            <a:off x="7505934" y="3349060"/>
            <a:ext cx="1301477" cy="2647833"/>
          </a:xfrm>
          <a:custGeom>
            <a:avLst/>
            <a:gdLst>
              <a:gd name="connsiteX0" fmla="*/ 987327 w 1301477"/>
              <a:gd name="connsiteY0" fmla="*/ 2647833 h 2647833"/>
              <a:gd name="connsiteX1" fmla="*/ 981718 w 1301477"/>
              <a:gd name="connsiteY1" fmla="*/ 2002704 h 2647833"/>
              <a:gd name="connsiteX2" fmla="*/ 880741 w 1301477"/>
              <a:gd name="connsiteY2" fmla="*/ 1206111 h 2647833"/>
              <a:gd name="connsiteX3" fmla="*/ 678787 w 1301477"/>
              <a:gd name="connsiteY3" fmla="*/ 678788 h 2647833"/>
              <a:gd name="connsiteX4" fmla="*/ 0 w 1301477"/>
              <a:gd name="connsiteY4" fmla="*/ 583421 h 2647833"/>
              <a:gd name="connsiteX5" fmla="*/ 1301477 w 1301477"/>
              <a:gd name="connsiteY5" fmla="*/ 0 h 2647833"/>
              <a:gd name="connsiteX6" fmla="*/ 1121963 w 1301477"/>
              <a:gd name="connsiteY6" fmla="*/ 858302 h 2647833"/>
              <a:gd name="connsiteX7" fmla="*/ 987327 w 1301477"/>
              <a:gd name="connsiteY7" fmla="*/ 2647833 h 264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1477" h="2647833">
                <a:moveTo>
                  <a:pt x="987327" y="2647833"/>
                </a:moveTo>
                <a:cubicBezTo>
                  <a:pt x="985457" y="2432790"/>
                  <a:pt x="983588" y="2217747"/>
                  <a:pt x="981718" y="2002704"/>
                </a:cubicBezTo>
                <a:lnTo>
                  <a:pt x="880741" y="1206111"/>
                </a:lnTo>
                <a:lnTo>
                  <a:pt x="678787" y="678788"/>
                </a:lnTo>
                <a:lnTo>
                  <a:pt x="0" y="583421"/>
                </a:lnTo>
                <a:lnTo>
                  <a:pt x="1301477" y="0"/>
                </a:lnTo>
                <a:lnTo>
                  <a:pt x="1121963" y="858302"/>
                </a:lnTo>
                <a:lnTo>
                  <a:pt x="987327" y="2647833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properties of the decomposition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2145" y="1347626"/>
            <a:ext cx="6507332" cy="1786187"/>
          </a:xfrm>
        </p:spPr>
        <p:txBody>
          <a:bodyPr/>
          <a:lstStyle/>
          <a:p>
            <a:r>
              <a:rPr lang="en-US" sz="2400" dirty="0" smtClean="0"/>
              <a:t>D can be computed in O(n) time from SPM(s)</a:t>
            </a:r>
          </a:p>
          <a:p>
            <a:r>
              <a:rPr lang="en-US" sz="2400" dirty="0" smtClean="0"/>
              <a:t>Each cell is </a:t>
            </a:r>
            <a:r>
              <a:rPr lang="en-US" sz="2400" dirty="0" smtClean="0">
                <a:solidFill>
                  <a:srgbClr val="FF0000"/>
                </a:solidFill>
              </a:rPr>
              <a:t>simply connected</a:t>
            </a:r>
          </a:p>
          <a:p>
            <a:r>
              <a:rPr lang="en-US" sz="2400" dirty="0"/>
              <a:t>Each cell C has two </a:t>
            </a:r>
            <a:r>
              <a:rPr lang="en-US" sz="2400" dirty="0">
                <a:solidFill>
                  <a:srgbClr val="FF0000"/>
                </a:solidFill>
              </a:rPr>
              <a:t>super-roots</a:t>
            </a:r>
            <a:r>
              <a:rPr lang="en-US" sz="2400" dirty="0"/>
              <a:t> r</a:t>
            </a:r>
            <a:r>
              <a:rPr lang="en-US" sz="2400" baseline="-25000" dirty="0"/>
              <a:t>1</a:t>
            </a:r>
            <a:r>
              <a:rPr lang="en-US" sz="2400" dirty="0"/>
              <a:t> and r</a:t>
            </a:r>
            <a:r>
              <a:rPr lang="en-US" sz="2400" baseline="-25000" dirty="0"/>
              <a:t>2</a:t>
            </a:r>
            <a:r>
              <a:rPr lang="en-US" sz="2400" dirty="0"/>
              <a:t>, such that for any point t in C, the shortest s-t path is the concatenation of a shortest s-r path and a shortest r-t path in C, for some super-root r</a:t>
            </a:r>
          </a:p>
          <a:p>
            <a:r>
              <a:rPr lang="en-US" sz="2400" dirty="0" smtClean="0"/>
              <a:t>After O(n) time preprocessing, given any segment </a:t>
            </a:r>
            <a:r>
              <a:rPr lang="en-US" sz="2400" dirty="0" smtClean="0">
                <a:solidFill>
                  <a:srgbClr val="FF0000"/>
                </a:solidFill>
              </a:rPr>
              <a:t>t in a cell C</a:t>
            </a:r>
            <a:r>
              <a:rPr lang="en-US" sz="2400" dirty="0" smtClean="0"/>
              <a:t>, a shortest path from s to t can be computed in </a:t>
            </a:r>
            <a:r>
              <a:rPr lang="en-US" sz="2400" dirty="0" smtClean="0">
                <a:solidFill>
                  <a:srgbClr val="FF0000"/>
                </a:solidFill>
              </a:rPr>
              <a:t>O(log |C|) </a:t>
            </a:r>
            <a:r>
              <a:rPr lang="en-US" sz="2400" dirty="0" smtClean="0"/>
              <a:t>time</a:t>
            </a:r>
          </a:p>
          <a:p>
            <a:r>
              <a:rPr lang="en-US" sz="2400" dirty="0"/>
              <a:t>For any segment t, t can intersect </a:t>
            </a:r>
            <a:r>
              <a:rPr lang="en-US" sz="2400" dirty="0">
                <a:solidFill>
                  <a:srgbClr val="FF0000"/>
                </a:solidFill>
              </a:rPr>
              <a:t>O(h) cells</a:t>
            </a:r>
          </a:p>
          <a:p>
            <a:r>
              <a:rPr lang="en-US" sz="2400" dirty="0" smtClean="0"/>
              <a:t>For any segment t in P, the shortest path from s to t can be computed in O(h log n/h) time by a “</a:t>
            </a:r>
            <a:r>
              <a:rPr lang="en-US" sz="2400" dirty="0" smtClean="0">
                <a:solidFill>
                  <a:srgbClr val="FF0000"/>
                </a:solidFill>
              </a:rPr>
              <a:t>pedestrian</a:t>
            </a:r>
            <a:r>
              <a:rPr lang="en-US" sz="2400" dirty="0" smtClean="0"/>
              <a:t>” algorithm</a:t>
            </a:r>
          </a:p>
          <a:p>
            <a:endParaRPr lang="en-US" sz="2400" dirty="0"/>
          </a:p>
        </p:txBody>
      </p:sp>
      <p:sp>
        <p:nvSpPr>
          <p:cNvPr id="4" name="Freeform 3"/>
          <p:cNvSpPr/>
          <p:nvPr/>
        </p:nvSpPr>
        <p:spPr bwMode="auto">
          <a:xfrm>
            <a:off x="6075286" y="2721878"/>
            <a:ext cx="5990896" cy="4025463"/>
          </a:xfrm>
          <a:custGeom>
            <a:avLst/>
            <a:gdLst>
              <a:gd name="connsiteX0" fmla="*/ 861848 w 6789682"/>
              <a:gd name="connsiteY0" fmla="*/ 3993931 h 3993931"/>
              <a:gd name="connsiteX1" fmla="*/ 3132082 w 6789682"/>
              <a:gd name="connsiteY1" fmla="*/ 3804745 h 3993931"/>
              <a:gd name="connsiteX2" fmla="*/ 4193627 w 6789682"/>
              <a:gd name="connsiteY2" fmla="*/ 3972911 h 3993931"/>
              <a:gd name="connsiteX3" fmla="*/ 6232634 w 6789682"/>
              <a:gd name="connsiteY3" fmla="*/ 3773214 h 3993931"/>
              <a:gd name="connsiteX4" fmla="*/ 6737131 w 6789682"/>
              <a:gd name="connsiteY4" fmla="*/ 3647090 h 3993931"/>
              <a:gd name="connsiteX5" fmla="*/ 5990896 w 6789682"/>
              <a:gd name="connsiteY5" fmla="*/ 3205655 h 3993931"/>
              <a:gd name="connsiteX6" fmla="*/ 6789682 w 6789682"/>
              <a:gd name="connsiteY6" fmla="*/ 1723697 h 3993931"/>
              <a:gd name="connsiteX7" fmla="*/ 6579475 w 6789682"/>
              <a:gd name="connsiteY7" fmla="*/ 409904 h 3993931"/>
              <a:gd name="connsiteX8" fmla="*/ 5108027 w 6789682"/>
              <a:gd name="connsiteY8" fmla="*/ 0 h 3993931"/>
              <a:gd name="connsiteX9" fmla="*/ 336331 w 6789682"/>
              <a:gd name="connsiteY9" fmla="*/ 231228 h 3993931"/>
              <a:gd name="connsiteX10" fmla="*/ 0 w 6789682"/>
              <a:gd name="connsiteY10" fmla="*/ 2480442 h 3993931"/>
              <a:gd name="connsiteX11" fmla="*/ 861848 w 6789682"/>
              <a:gd name="connsiteY11" fmla="*/ 3993931 h 3993931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336331 w 6789682"/>
              <a:gd name="connsiteY9" fmla="*/ 69368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346841 w 6789682"/>
              <a:gd name="connsiteY9" fmla="*/ 42041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6579475 w 6789682"/>
              <a:gd name="connsiteY7" fmla="*/ 872359 h 4456386"/>
              <a:gd name="connsiteX8" fmla="*/ 5139558 w 6789682"/>
              <a:gd name="connsiteY8" fmla="*/ 0 h 4456386"/>
              <a:gd name="connsiteX9" fmla="*/ 483475 w 6789682"/>
              <a:gd name="connsiteY9" fmla="*/ 43092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89682"/>
              <a:gd name="connsiteY0" fmla="*/ 4456386 h 4456386"/>
              <a:gd name="connsiteX1" fmla="*/ 3132082 w 6789682"/>
              <a:gd name="connsiteY1" fmla="*/ 4267200 h 4456386"/>
              <a:gd name="connsiteX2" fmla="*/ 4193627 w 6789682"/>
              <a:gd name="connsiteY2" fmla="*/ 4435366 h 4456386"/>
              <a:gd name="connsiteX3" fmla="*/ 6232634 w 6789682"/>
              <a:gd name="connsiteY3" fmla="*/ 4235669 h 4456386"/>
              <a:gd name="connsiteX4" fmla="*/ 6737131 w 6789682"/>
              <a:gd name="connsiteY4" fmla="*/ 4109545 h 4456386"/>
              <a:gd name="connsiteX5" fmla="*/ 5990896 w 6789682"/>
              <a:gd name="connsiteY5" fmla="*/ 3668110 h 4456386"/>
              <a:gd name="connsiteX6" fmla="*/ 6789682 w 6789682"/>
              <a:gd name="connsiteY6" fmla="*/ 2186152 h 4456386"/>
              <a:gd name="connsiteX7" fmla="*/ 5980386 w 6789682"/>
              <a:gd name="connsiteY7" fmla="*/ 1450428 h 4456386"/>
              <a:gd name="connsiteX8" fmla="*/ 5139558 w 6789682"/>
              <a:gd name="connsiteY8" fmla="*/ 0 h 4456386"/>
              <a:gd name="connsiteX9" fmla="*/ 483475 w 6789682"/>
              <a:gd name="connsiteY9" fmla="*/ 430923 h 4456386"/>
              <a:gd name="connsiteX10" fmla="*/ 0 w 6789682"/>
              <a:gd name="connsiteY10" fmla="*/ 2942897 h 4456386"/>
              <a:gd name="connsiteX11" fmla="*/ 861848 w 6789682"/>
              <a:gd name="connsiteY11" fmla="*/ 4456386 h 4456386"/>
              <a:gd name="connsiteX0" fmla="*/ 861848 w 6737131"/>
              <a:gd name="connsiteY0" fmla="*/ 4456386 h 4456386"/>
              <a:gd name="connsiteX1" fmla="*/ 3132082 w 6737131"/>
              <a:gd name="connsiteY1" fmla="*/ 4267200 h 4456386"/>
              <a:gd name="connsiteX2" fmla="*/ 4193627 w 6737131"/>
              <a:gd name="connsiteY2" fmla="*/ 4435366 h 4456386"/>
              <a:gd name="connsiteX3" fmla="*/ 6232634 w 6737131"/>
              <a:gd name="connsiteY3" fmla="*/ 4235669 h 4456386"/>
              <a:gd name="connsiteX4" fmla="*/ 6737131 w 6737131"/>
              <a:gd name="connsiteY4" fmla="*/ 4109545 h 4456386"/>
              <a:gd name="connsiteX5" fmla="*/ 5990896 w 6737131"/>
              <a:gd name="connsiteY5" fmla="*/ 3668110 h 4456386"/>
              <a:gd name="connsiteX6" fmla="*/ 6306206 w 6737131"/>
              <a:gd name="connsiteY6" fmla="*/ 2459421 h 4456386"/>
              <a:gd name="connsiteX7" fmla="*/ 5980386 w 6737131"/>
              <a:gd name="connsiteY7" fmla="*/ 1450428 h 4456386"/>
              <a:gd name="connsiteX8" fmla="*/ 5139558 w 6737131"/>
              <a:gd name="connsiteY8" fmla="*/ 0 h 4456386"/>
              <a:gd name="connsiteX9" fmla="*/ 483475 w 6737131"/>
              <a:gd name="connsiteY9" fmla="*/ 430923 h 4456386"/>
              <a:gd name="connsiteX10" fmla="*/ 0 w 6737131"/>
              <a:gd name="connsiteY10" fmla="*/ 2942897 h 4456386"/>
              <a:gd name="connsiteX11" fmla="*/ 861848 w 6737131"/>
              <a:gd name="connsiteY11" fmla="*/ 4456386 h 4456386"/>
              <a:gd name="connsiteX0" fmla="*/ 861848 w 6737131"/>
              <a:gd name="connsiteY0" fmla="*/ 4456386 h 4456386"/>
              <a:gd name="connsiteX1" fmla="*/ 3132082 w 6737131"/>
              <a:gd name="connsiteY1" fmla="*/ 4267200 h 4456386"/>
              <a:gd name="connsiteX2" fmla="*/ 4193627 w 6737131"/>
              <a:gd name="connsiteY2" fmla="*/ 4435366 h 4456386"/>
              <a:gd name="connsiteX3" fmla="*/ 4981903 w 6737131"/>
              <a:gd name="connsiteY3" fmla="*/ 4162097 h 4456386"/>
              <a:gd name="connsiteX4" fmla="*/ 6737131 w 6737131"/>
              <a:gd name="connsiteY4" fmla="*/ 4109545 h 4456386"/>
              <a:gd name="connsiteX5" fmla="*/ 5990896 w 6737131"/>
              <a:gd name="connsiteY5" fmla="*/ 3668110 h 4456386"/>
              <a:gd name="connsiteX6" fmla="*/ 6306206 w 6737131"/>
              <a:gd name="connsiteY6" fmla="*/ 2459421 h 4456386"/>
              <a:gd name="connsiteX7" fmla="*/ 5980386 w 6737131"/>
              <a:gd name="connsiteY7" fmla="*/ 1450428 h 4456386"/>
              <a:gd name="connsiteX8" fmla="*/ 5139558 w 6737131"/>
              <a:gd name="connsiteY8" fmla="*/ 0 h 4456386"/>
              <a:gd name="connsiteX9" fmla="*/ 483475 w 6737131"/>
              <a:gd name="connsiteY9" fmla="*/ 430923 h 4456386"/>
              <a:gd name="connsiteX10" fmla="*/ 0 w 6737131"/>
              <a:gd name="connsiteY10" fmla="*/ 2942897 h 4456386"/>
              <a:gd name="connsiteX11" fmla="*/ 861848 w 6737131"/>
              <a:gd name="connsiteY11" fmla="*/ 4456386 h 4456386"/>
              <a:gd name="connsiteX0" fmla="*/ 861848 w 6306206"/>
              <a:gd name="connsiteY0" fmla="*/ 4456386 h 4456386"/>
              <a:gd name="connsiteX1" fmla="*/ 3132082 w 6306206"/>
              <a:gd name="connsiteY1" fmla="*/ 4267200 h 4456386"/>
              <a:gd name="connsiteX2" fmla="*/ 4193627 w 6306206"/>
              <a:gd name="connsiteY2" fmla="*/ 4435366 h 4456386"/>
              <a:gd name="connsiteX3" fmla="*/ 4981903 w 6306206"/>
              <a:gd name="connsiteY3" fmla="*/ 4162097 h 4456386"/>
              <a:gd name="connsiteX4" fmla="*/ 5728138 w 6306206"/>
              <a:gd name="connsiteY4" fmla="*/ 4025462 h 4456386"/>
              <a:gd name="connsiteX5" fmla="*/ 5990896 w 6306206"/>
              <a:gd name="connsiteY5" fmla="*/ 3668110 h 4456386"/>
              <a:gd name="connsiteX6" fmla="*/ 6306206 w 6306206"/>
              <a:gd name="connsiteY6" fmla="*/ 2459421 h 4456386"/>
              <a:gd name="connsiteX7" fmla="*/ 5980386 w 6306206"/>
              <a:gd name="connsiteY7" fmla="*/ 1450428 h 4456386"/>
              <a:gd name="connsiteX8" fmla="*/ 5139558 w 6306206"/>
              <a:gd name="connsiteY8" fmla="*/ 0 h 4456386"/>
              <a:gd name="connsiteX9" fmla="*/ 483475 w 6306206"/>
              <a:gd name="connsiteY9" fmla="*/ 430923 h 4456386"/>
              <a:gd name="connsiteX10" fmla="*/ 0 w 6306206"/>
              <a:gd name="connsiteY10" fmla="*/ 2942897 h 4456386"/>
              <a:gd name="connsiteX11" fmla="*/ 861848 w 630620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728138 w 5990896"/>
              <a:gd name="connsiteY4" fmla="*/ 4025462 h 4456386"/>
              <a:gd name="connsiteX5" fmla="*/ 5990896 w 5990896"/>
              <a:gd name="connsiteY5" fmla="*/ 3668110 h 4456386"/>
              <a:gd name="connsiteX6" fmla="*/ 5749158 w 5990896"/>
              <a:gd name="connsiteY6" fmla="*/ 2522484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906814 w 5990896"/>
              <a:gd name="connsiteY4" fmla="*/ 4277711 h 4456386"/>
              <a:gd name="connsiteX5" fmla="*/ 5990896 w 5990896"/>
              <a:gd name="connsiteY5" fmla="*/ 3668110 h 4456386"/>
              <a:gd name="connsiteX6" fmla="*/ 5749158 w 5990896"/>
              <a:gd name="connsiteY6" fmla="*/ 2522484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456386 h 4456386"/>
              <a:gd name="connsiteX1" fmla="*/ 3132082 w 5990896"/>
              <a:gd name="connsiteY1" fmla="*/ 4267200 h 4456386"/>
              <a:gd name="connsiteX2" fmla="*/ 4193627 w 5990896"/>
              <a:gd name="connsiteY2" fmla="*/ 4435366 h 4456386"/>
              <a:gd name="connsiteX3" fmla="*/ 4981903 w 5990896"/>
              <a:gd name="connsiteY3" fmla="*/ 4162097 h 4456386"/>
              <a:gd name="connsiteX4" fmla="*/ 5906814 w 5990896"/>
              <a:gd name="connsiteY4" fmla="*/ 4277711 h 4456386"/>
              <a:gd name="connsiteX5" fmla="*/ 5990896 w 5990896"/>
              <a:gd name="connsiteY5" fmla="*/ 3668110 h 4456386"/>
              <a:gd name="connsiteX6" fmla="*/ 5454868 w 5990896"/>
              <a:gd name="connsiteY6" fmla="*/ 2669629 h 4456386"/>
              <a:gd name="connsiteX7" fmla="*/ 5980386 w 5990896"/>
              <a:gd name="connsiteY7" fmla="*/ 1450428 h 4456386"/>
              <a:gd name="connsiteX8" fmla="*/ 5139558 w 5990896"/>
              <a:gd name="connsiteY8" fmla="*/ 0 h 4456386"/>
              <a:gd name="connsiteX9" fmla="*/ 483475 w 5990896"/>
              <a:gd name="connsiteY9" fmla="*/ 430923 h 4456386"/>
              <a:gd name="connsiteX10" fmla="*/ 0 w 5990896"/>
              <a:gd name="connsiteY10" fmla="*/ 2942897 h 4456386"/>
              <a:gd name="connsiteX11" fmla="*/ 861848 w 5990896"/>
              <a:gd name="connsiteY11" fmla="*/ 4456386 h 4456386"/>
              <a:gd name="connsiteX0" fmla="*/ 861848 w 5990896"/>
              <a:gd name="connsiteY0" fmla="*/ 4025463 h 4025463"/>
              <a:gd name="connsiteX1" fmla="*/ 3132082 w 5990896"/>
              <a:gd name="connsiteY1" fmla="*/ 3836277 h 4025463"/>
              <a:gd name="connsiteX2" fmla="*/ 4193627 w 5990896"/>
              <a:gd name="connsiteY2" fmla="*/ 4004443 h 4025463"/>
              <a:gd name="connsiteX3" fmla="*/ 4981903 w 5990896"/>
              <a:gd name="connsiteY3" fmla="*/ 3731174 h 4025463"/>
              <a:gd name="connsiteX4" fmla="*/ 5906814 w 5990896"/>
              <a:gd name="connsiteY4" fmla="*/ 3846788 h 4025463"/>
              <a:gd name="connsiteX5" fmla="*/ 5990896 w 5990896"/>
              <a:gd name="connsiteY5" fmla="*/ 3237187 h 4025463"/>
              <a:gd name="connsiteX6" fmla="*/ 5454868 w 5990896"/>
              <a:gd name="connsiteY6" fmla="*/ 2238706 h 4025463"/>
              <a:gd name="connsiteX7" fmla="*/ 5980386 w 5990896"/>
              <a:gd name="connsiteY7" fmla="*/ 1019505 h 4025463"/>
              <a:gd name="connsiteX8" fmla="*/ 5108026 w 5990896"/>
              <a:gd name="connsiteY8" fmla="*/ 21022 h 4025463"/>
              <a:gd name="connsiteX9" fmla="*/ 483475 w 5990896"/>
              <a:gd name="connsiteY9" fmla="*/ 0 h 4025463"/>
              <a:gd name="connsiteX10" fmla="*/ 0 w 5990896"/>
              <a:gd name="connsiteY10" fmla="*/ 2511974 h 4025463"/>
              <a:gd name="connsiteX11" fmla="*/ 861848 w 5990896"/>
              <a:gd name="connsiteY11" fmla="*/ 4025463 h 4025463"/>
              <a:gd name="connsiteX0" fmla="*/ 861848 w 5990896"/>
              <a:gd name="connsiteY0" fmla="*/ 4025463 h 4025463"/>
              <a:gd name="connsiteX1" fmla="*/ 3132082 w 5990896"/>
              <a:gd name="connsiteY1" fmla="*/ 3836277 h 4025463"/>
              <a:gd name="connsiteX2" fmla="*/ 4193627 w 5990896"/>
              <a:gd name="connsiteY2" fmla="*/ 4004443 h 4025463"/>
              <a:gd name="connsiteX3" fmla="*/ 4981903 w 5990896"/>
              <a:gd name="connsiteY3" fmla="*/ 3731174 h 4025463"/>
              <a:gd name="connsiteX4" fmla="*/ 5906814 w 5990896"/>
              <a:gd name="connsiteY4" fmla="*/ 3846788 h 4025463"/>
              <a:gd name="connsiteX5" fmla="*/ 5990896 w 5990896"/>
              <a:gd name="connsiteY5" fmla="*/ 3237187 h 4025463"/>
              <a:gd name="connsiteX6" fmla="*/ 5454868 w 5990896"/>
              <a:gd name="connsiteY6" fmla="*/ 2238706 h 4025463"/>
              <a:gd name="connsiteX7" fmla="*/ 5980386 w 5990896"/>
              <a:gd name="connsiteY7" fmla="*/ 1019505 h 4025463"/>
              <a:gd name="connsiteX8" fmla="*/ 4361792 w 5990896"/>
              <a:gd name="connsiteY8" fmla="*/ 168166 h 4025463"/>
              <a:gd name="connsiteX9" fmla="*/ 483475 w 5990896"/>
              <a:gd name="connsiteY9" fmla="*/ 0 h 4025463"/>
              <a:gd name="connsiteX10" fmla="*/ 0 w 5990896"/>
              <a:gd name="connsiteY10" fmla="*/ 2511974 h 4025463"/>
              <a:gd name="connsiteX11" fmla="*/ 861848 w 5990896"/>
              <a:gd name="connsiteY11" fmla="*/ 4025463 h 402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90896" h="4025463">
                <a:moveTo>
                  <a:pt x="861848" y="4025463"/>
                </a:moveTo>
                <a:lnTo>
                  <a:pt x="3132082" y="3836277"/>
                </a:lnTo>
                <a:lnTo>
                  <a:pt x="4193627" y="4004443"/>
                </a:lnTo>
                <a:lnTo>
                  <a:pt x="4981903" y="3731174"/>
                </a:lnTo>
                <a:lnTo>
                  <a:pt x="5906814" y="3846788"/>
                </a:lnTo>
                <a:lnTo>
                  <a:pt x="5990896" y="3237187"/>
                </a:lnTo>
                <a:lnTo>
                  <a:pt x="5454868" y="2238706"/>
                </a:lnTo>
                <a:lnTo>
                  <a:pt x="5980386" y="1019505"/>
                </a:lnTo>
                <a:lnTo>
                  <a:pt x="4361792" y="168166"/>
                </a:lnTo>
                <a:lnTo>
                  <a:pt x="483475" y="0"/>
                </a:lnTo>
                <a:lnTo>
                  <a:pt x="0" y="2511974"/>
                </a:lnTo>
                <a:lnTo>
                  <a:pt x="861848" y="4025463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6916114" y="5223342"/>
            <a:ext cx="1566041" cy="882869"/>
          </a:xfrm>
          <a:custGeom>
            <a:avLst/>
            <a:gdLst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798786 w 1566041"/>
              <a:gd name="connsiteY2" fmla="*/ 557048 h 882869"/>
              <a:gd name="connsiteX3" fmla="*/ 1271752 w 1566041"/>
              <a:gd name="connsiteY3" fmla="*/ 515007 h 882869"/>
              <a:gd name="connsiteX4" fmla="*/ 1555531 w 1566041"/>
              <a:gd name="connsiteY4" fmla="*/ 115613 h 882869"/>
              <a:gd name="connsiteX5" fmla="*/ 1566041 w 1566041"/>
              <a:gd name="connsiteY5" fmla="*/ 788276 h 882869"/>
              <a:gd name="connsiteX6" fmla="*/ 409903 w 1566041"/>
              <a:gd name="connsiteY6" fmla="*/ 882869 h 882869"/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416841 w 1566041"/>
              <a:gd name="connsiteY2" fmla="*/ 271936 h 882869"/>
              <a:gd name="connsiteX3" fmla="*/ 798786 w 1566041"/>
              <a:gd name="connsiteY3" fmla="*/ 557048 h 882869"/>
              <a:gd name="connsiteX4" fmla="*/ 1271752 w 1566041"/>
              <a:gd name="connsiteY4" fmla="*/ 515007 h 882869"/>
              <a:gd name="connsiteX5" fmla="*/ 1555531 w 1566041"/>
              <a:gd name="connsiteY5" fmla="*/ 115613 h 882869"/>
              <a:gd name="connsiteX6" fmla="*/ 1566041 w 1566041"/>
              <a:gd name="connsiteY6" fmla="*/ 788276 h 882869"/>
              <a:gd name="connsiteX7" fmla="*/ 409903 w 1566041"/>
              <a:gd name="connsiteY7" fmla="*/ 882869 h 882869"/>
              <a:gd name="connsiteX0" fmla="*/ 409903 w 1566041"/>
              <a:gd name="connsiteY0" fmla="*/ 882869 h 882869"/>
              <a:gd name="connsiteX1" fmla="*/ 0 w 1566041"/>
              <a:gd name="connsiteY1" fmla="*/ 0 h 882869"/>
              <a:gd name="connsiteX2" fmla="*/ 399085 w 1566041"/>
              <a:gd name="connsiteY2" fmla="*/ 485000 h 882869"/>
              <a:gd name="connsiteX3" fmla="*/ 798786 w 1566041"/>
              <a:gd name="connsiteY3" fmla="*/ 557048 h 882869"/>
              <a:gd name="connsiteX4" fmla="*/ 1271752 w 1566041"/>
              <a:gd name="connsiteY4" fmla="*/ 515007 h 882869"/>
              <a:gd name="connsiteX5" fmla="*/ 1555531 w 1566041"/>
              <a:gd name="connsiteY5" fmla="*/ 115613 h 882869"/>
              <a:gd name="connsiteX6" fmla="*/ 1566041 w 1566041"/>
              <a:gd name="connsiteY6" fmla="*/ 788276 h 882869"/>
              <a:gd name="connsiteX7" fmla="*/ 409903 w 1566041"/>
              <a:gd name="connsiteY7" fmla="*/ 882869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041" h="882869">
                <a:moveTo>
                  <a:pt x="409903" y="882869"/>
                </a:moveTo>
                <a:lnTo>
                  <a:pt x="0" y="0"/>
                </a:lnTo>
                <a:lnTo>
                  <a:pt x="399085" y="485000"/>
                </a:lnTo>
                <a:lnTo>
                  <a:pt x="798786" y="557048"/>
                </a:lnTo>
                <a:lnTo>
                  <a:pt x="1271752" y="515007"/>
                </a:lnTo>
                <a:lnTo>
                  <a:pt x="1555531" y="115613"/>
                </a:lnTo>
                <a:lnTo>
                  <a:pt x="1566041" y="788276"/>
                </a:lnTo>
                <a:lnTo>
                  <a:pt x="409903" y="88286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9978500" y="5359976"/>
            <a:ext cx="1136495" cy="609600"/>
          </a:xfrm>
          <a:custGeom>
            <a:avLst/>
            <a:gdLst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746234 w 746234"/>
              <a:gd name="connsiteY2" fmla="*/ 262759 h 609600"/>
              <a:gd name="connsiteX3" fmla="*/ 0 w 746234"/>
              <a:gd name="connsiteY3" fmla="*/ 0 h 609600"/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348406 w 746234"/>
              <a:gd name="connsiteY2" fmla="*/ 463775 h 609600"/>
              <a:gd name="connsiteX3" fmla="*/ 746234 w 746234"/>
              <a:gd name="connsiteY3" fmla="*/ 262759 h 609600"/>
              <a:gd name="connsiteX4" fmla="*/ 0 w 746234"/>
              <a:gd name="connsiteY4" fmla="*/ 0 h 609600"/>
              <a:gd name="connsiteX0" fmla="*/ 0 w 746234"/>
              <a:gd name="connsiteY0" fmla="*/ 0 h 609600"/>
              <a:gd name="connsiteX1" fmla="*/ 0 w 746234"/>
              <a:gd name="connsiteY1" fmla="*/ 609600 h 609600"/>
              <a:gd name="connsiteX2" fmla="*/ 340902 w 746234"/>
              <a:gd name="connsiteY2" fmla="*/ 348365 h 609600"/>
              <a:gd name="connsiteX3" fmla="*/ 746234 w 746234"/>
              <a:gd name="connsiteY3" fmla="*/ 262759 h 609600"/>
              <a:gd name="connsiteX4" fmla="*/ 0 w 746234"/>
              <a:gd name="connsiteY4" fmla="*/ 0 h 609600"/>
              <a:gd name="connsiteX0" fmla="*/ 0 w 746234"/>
              <a:gd name="connsiteY0" fmla="*/ 0 h 609600"/>
              <a:gd name="connsiteX1" fmla="*/ 3234 w 746234"/>
              <a:gd name="connsiteY1" fmla="*/ 295100 h 609600"/>
              <a:gd name="connsiteX2" fmla="*/ 0 w 746234"/>
              <a:gd name="connsiteY2" fmla="*/ 609600 h 609600"/>
              <a:gd name="connsiteX3" fmla="*/ 340902 w 746234"/>
              <a:gd name="connsiteY3" fmla="*/ 348365 h 609600"/>
              <a:gd name="connsiteX4" fmla="*/ 746234 w 746234"/>
              <a:gd name="connsiteY4" fmla="*/ 262759 h 609600"/>
              <a:gd name="connsiteX5" fmla="*/ 0 w 746234"/>
              <a:gd name="connsiteY5" fmla="*/ 0 h 609600"/>
              <a:gd name="connsiteX0" fmla="*/ 0 w 746234"/>
              <a:gd name="connsiteY0" fmla="*/ 0 h 609600"/>
              <a:gd name="connsiteX1" fmla="*/ 175820 w 746234"/>
              <a:gd name="connsiteY1" fmla="*/ 232956 h 609600"/>
              <a:gd name="connsiteX2" fmla="*/ 0 w 746234"/>
              <a:gd name="connsiteY2" fmla="*/ 609600 h 609600"/>
              <a:gd name="connsiteX3" fmla="*/ 340902 w 746234"/>
              <a:gd name="connsiteY3" fmla="*/ 348365 h 609600"/>
              <a:gd name="connsiteX4" fmla="*/ 746234 w 746234"/>
              <a:gd name="connsiteY4" fmla="*/ 262759 h 609600"/>
              <a:gd name="connsiteX5" fmla="*/ 0 w 746234"/>
              <a:gd name="connsiteY5" fmla="*/ 0 h 609600"/>
              <a:gd name="connsiteX0" fmla="*/ 176855 w 923089"/>
              <a:gd name="connsiteY0" fmla="*/ 0 h 609600"/>
              <a:gd name="connsiteX1" fmla="*/ 0 w 923089"/>
              <a:gd name="connsiteY1" fmla="*/ 410509 h 609600"/>
              <a:gd name="connsiteX2" fmla="*/ 176855 w 923089"/>
              <a:gd name="connsiteY2" fmla="*/ 609600 h 609600"/>
              <a:gd name="connsiteX3" fmla="*/ 517757 w 923089"/>
              <a:gd name="connsiteY3" fmla="*/ 348365 h 609600"/>
              <a:gd name="connsiteX4" fmla="*/ 923089 w 923089"/>
              <a:gd name="connsiteY4" fmla="*/ 262759 h 609600"/>
              <a:gd name="connsiteX5" fmla="*/ 176855 w 923089"/>
              <a:gd name="connsiteY5" fmla="*/ 0 h 609600"/>
              <a:gd name="connsiteX0" fmla="*/ 214374 w 960608"/>
              <a:gd name="connsiteY0" fmla="*/ 0 h 609600"/>
              <a:gd name="connsiteX1" fmla="*/ 0 w 960608"/>
              <a:gd name="connsiteY1" fmla="*/ 374998 h 609600"/>
              <a:gd name="connsiteX2" fmla="*/ 214374 w 960608"/>
              <a:gd name="connsiteY2" fmla="*/ 609600 h 609600"/>
              <a:gd name="connsiteX3" fmla="*/ 555276 w 960608"/>
              <a:gd name="connsiteY3" fmla="*/ 348365 h 609600"/>
              <a:gd name="connsiteX4" fmla="*/ 960608 w 960608"/>
              <a:gd name="connsiteY4" fmla="*/ 262759 h 609600"/>
              <a:gd name="connsiteX5" fmla="*/ 214374 w 960608"/>
              <a:gd name="connsiteY5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608" h="609600">
                <a:moveTo>
                  <a:pt x="214374" y="0"/>
                </a:moveTo>
                <a:lnTo>
                  <a:pt x="0" y="374998"/>
                </a:lnTo>
                <a:lnTo>
                  <a:pt x="214374" y="609600"/>
                </a:lnTo>
                <a:lnTo>
                  <a:pt x="555276" y="348365"/>
                </a:lnTo>
                <a:lnTo>
                  <a:pt x="960608" y="262759"/>
                </a:lnTo>
                <a:lnTo>
                  <a:pt x="21437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8634555" y="3941650"/>
            <a:ext cx="903889" cy="725213"/>
          </a:xfrm>
          <a:custGeom>
            <a:avLst/>
            <a:gdLst>
              <a:gd name="connsiteX0" fmla="*/ 178675 w 903889"/>
              <a:gd name="connsiteY0" fmla="*/ 0 h 725213"/>
              <a:gd name="connsiteX1" fmla="*/ 903889 w 903889"/>
              <a:gd name="connsiteY1" fmla="*/ 220717 h 725213"/>
              <a:gd name="connsiteX2" fmla="*/ 525517 w 903889"/>
              <a:gd name="connsiteY2" fmla="*/ 462455 h 725213"/>
              <a:gd name="connsiteX3" fmla="*/ 662151 w 903889"/>
              <a:gd name="connsiteY3" fmla="*/ 725213 h 725213"/>
              <a:gd name="connsiteX4" fmla="*/ 273269 w 903889"/>
              <a:gd name="connsiteY4" fmla="*/ 672662 h 725213"/>
              <a:gd name="connsiteX5" fmla="*/ 273269 w 903889"/>
              <a:gd name="connsiteY5" fmla="*/ 430924 h 725213"/>
              <a:gd name="connsiteX6" fmla="*/ 21020 w 903889"/>
              <a:gd name="connsiteY6" fmla="*/ 578068 h 725213"/>
              <a:gd name="connsiteX7" fmla="*/ 0 w 903889"/>
              <a:gd name="connsiteY7" fmla="*/ 262758 h 725213"/>
              <a:gd name="connsiteX8" fmla="*/ 199696 w 903889"/>
              <a:gd name="connsiteY8" fmla="*/ 294289 h 725213"/>
              <a:gd name="connsiteX9" fmla="*/ 178675 w 903889"/>
              <a:gd name="connsiteY9" fmla="*/ 0 h 72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3889" h="725213">
                <a:moveTo>
                  <a:pt x="178675" y="0"/>
                </a:moveTo>
                <a:lnTo>
                  <a:pt x="903889" y="220717"/>
                </a:lnTo>
                <a:lnTo>
                  <a:pt x="525517" y="462455"/>
                </a:lnTo>
                <a:lnTo>
                  <a:pt x="662151" y="725213"/>
                </a:lnTo>
                <a:lnTo>
                  <a:pt x="273269" y="672662"/>
                </a:lnTo>
                <a:lnTo>
                  <a:pt x="273269" y="430924"/>
                </a:lnTo>
                <a:lnTo>
                  <a:pt x="21020" y="578068"/>
                </a:lnTo>
                <a:lnTo>
                  <a:pt x="0" y="262758"/>
                </a:lnTo>
                <a:lnTo>
                  <a:pt x="199696" y="294289"/>
                </a:lnTo>
                <a:lnTo>
                  <a:pt x="178675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10163810" y="3689401"/>
            <a:ext cx="830317" cy="1261241"/>
          </a:xfrm>
          <a:custGeom>
            <a:avLst/>
            <a:gdLst>
              <a:gd name="connsiteX0" fmla="*/ 294290 w 830317"/>
              <a:gd name="connsiteY0" fmla="*/ 136634 h 1261241"/>
              <a:gd name="connsiteX1" fmla="*/ 0 w 830317"/>
              <a:gd name="connsiteY1" fmla="*/ 588579 h 1261241"/>
              <a:gd name="connsiteX2" fmla="*/ 367862 w 830317"/>
              <a:gd name="connsiteY2" fmla="*/ 777765 h 1261241"/>
              <a:gd name="connsiteX3" fmla="*/ 557048 w 830317"/>
              <a:gd name="connsiteY3" fmla="*/ 1261241 h 1261241"/>
              <a:gd name="connsiteX4" fmla="*/ 809297 w 830317"/>
              <a:gd name="connsiteY4" fmla="*/ 567559 h 1261241"/>
              <a:gd name="connsiteX5" fmla="*/ 830317 w 830317"/>
              <a:gd name="connsiteY5" fmla="*/ 0 h 1261241"/>
              <a:gd name="connsiteX6" fmla="*/ 294290 w 830317"/>
              <a:gd name="connsiteY6" fmla="*/ 136634 h 1261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317" h="1261241">
                <a:moveTo>
                  <a:pt x="294290" y="136634"/>
                </a:moveTo>
                <a:lnTo>
                  <a:pt x="0" y="588579"/>
                </a:lnTo>
                <a:lnTo>
                  <a:pt x="367862" y="777765"/>
                </a:lnTo>
                <a:lnTo>
                  <a:pt x="557048" y="1261241"/>
                </a:lnTo>
                <a:lnTo>
                  <a:pt x="809297" y="567559"/>
                </a:lnTo>
                <a:lnTo>
                  <a:pt x="830317" y="0"/>
                </a:lnTo>
                <a:lnTo>
                  <a:pt x="294290" y="13663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7131576" y="3941650"/>
            <a:ext cx="1229710" cy="1051034"/>
          </a:xfrm>
          <a:custGeom>
            <a:avLst/>
            <a:gdLst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357351 w 1229710"/>
              <a:gd name="connsiteY5" fmla="*/ 0 h 1051034"/>
              <a:gd name="connsiteX6" fmla="*/ 0 w 1229710"/>
              <a:gd name="connsiteY6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0 w 1229710"/>
              <a:gd name="connsiteY7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192502 w 1229710"/>
              <a:gd name="connsiteY7" fmla="*/ 168711 h 1051034"/>
              <a:gd name="connsiteX8" fmla="*/ 0 w 1229710"/>
              <a:gd name="connsiteY8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051034 w 1229710"/>
              <a:gd name="connsiteY4" fmla="*/ 84083 h 1051034"/>
              <a:gd name="connsiteX5" fmla="*/ 671896 w 1229710"/>
              <a:gd name="connsiteY5" fmla="*/ 35546 h 1051034"/>
              <a:gd name="connsiteX6" fmla="*/ 357351 w 1229710"/>
              <a:gd name="connsiteY6" fmla="*/ 0 h 1051034"/>
              <a:gd name="connsiteX7" fmla="*/ 485465 w 1229710"/>
              <a:gd name="connsiteY7" fmla="*/ 372897 h 1051034"/>
              <a:gd name="connsiteX8" fmla="*/ 0 w 1229710"/>
              <a:gd name="connsiteY8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1124657 w 1229710"/>
              <a:gd name="connsiteY4" fmla="*/ 310754 h 1051034"/>
              <a:gd name="connsiteX5" fmla="*/ 1051034 w 1229710"/>
              <a:gd name="connsiteY5" fmla="*/ 84083 h 1051034"/>
              <a:gd name="connsiteX6" fmla="*/ 671896 w 1229710"/>
              <a:gd name="connsiteY6" fmla="*/ 35546 h 1051034"/>
              <a:gd name="connsiteX7" fmla="*/ 357351 w 1229710"/>
              <a:gd name="connsiteY7" fmla="*/ 0 h 1051034"/>
              <a:gd name="connsiteX8" fmla="*/ 485465 w 1229710"/>
              <a:gd name="connsiteY8" fmla="*/ 372897 h 1051034"/>
              <a:gd name="connsiteX9" fmla="*/ 0 w 1229710"/>
              <a:gd name="connsiteY9" fmla="*/ 409903 h 1051034"/>
              <a:gd name="connsiteX0" fmla="*/ 0 w 1229710"/>
              <a:gd name="connsiteY0" fmla="*/ 409903 h 1051034"/>
              <a:gd name="connsiteX1" fmla="*/ 346841 w 1229710"/>
              <a:gd name="connsiteY1" fmla="*/ 966952 h 1051034"/>
              <a:gd name="connsiteX2" fmla="*/ 788276 w 1229710"/>
              <a:gd name="connsiteY2" fmla="*/ 1051034 h 1051034"/>
              <a:gd name="connsiteX3" fmla="*/ 1229710 w 1229710"/>
              <a:gd name="connsiteY3" fmla="*/ 609600 h 1051034"/>
              <a:gd name="connsiteX4" fmla="*/ 760673 w 1229710"/>
              <a:gd name="connsiteY4" fmla="*/ 514941 h 1051034"/>
              <a:gd name="connsiteX5" fmla="*/ 1051034 w 1229710"/>
              <a:gd name="connsiteY5" fmla="*/ 84083 h 1051034"/>
              <a:gd name="connsiteX6" fmla="*/ 671896 w 1229710"/>
              <a:gd name="connsiteY6" fmla="*/ 35546 h 1051034"/>
              <a:gd name="connsiteX7" fmla="*/ 357351 w 1229710"/>
              <a:gd name="connsiteY7" fmla="*/ 0 h 1051034"/>
              <a:gd name="connsiteX8" fmla="*/ 485465 w 1229710"/>
              <a:gd name="connsiteY8" fmla="*/ 372897 h 1051034"/>
              <a:gd name="connsiteX9" fmla="*/ 0 w 1229710"/>
              <a:gd name="connsiteY9" fmla="*/ 409903 h 105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9710" h="1051034">
                <a:moveTo>
                  <a:pt x="0" y="409903"/>
                </a:moveTo>
                <a:lnTo>
                  <a:pt x="346841" y="966952"/>
                </a:lnTo>
                <a:lnTo>
                  <a:pt x="788276" y="1051034"/>
                </a:lnTo>
                <a:lnTo>
                  <a:pt x="1229710" y="609600"/>
                </a:lnTo>
                <a:lnTo>
                  <a:pt x="760673" y="514941"/>
                </a:lnTo>
                <a:lnTo>
                  <a:pt x="1051034" y="84083"/>
                </a:lnTo>
                <a:lnTo>
                  <a:pt x="671896" y="35546"/>
                </a:lnTo>
                <a:lnTo>
                  <a:pt x="357351" y="0"/>
                </a:lnTo>
                <a:lnTo>
                  <a:pt x="485465" y="372897"/>
                </a:lnTo>
                <a:lnTo>
                  <a:pt x="0" y="40990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6915705" y="4909351"/>
            <a:ext cx="1065320" cy="1393795"/>
          </a:xfrm>
          <a:custGeom>
            <a:avLst/>
            <a:gdLst>
              <a:gd name="connsiteX0" fmla="*/ 301841 w 1065320"/>
              <a:gd name="connsiteY0" fmla="*/ 1393795 h 1393795"/>
              <a:gd name="connsiteX1" fmla="*/ 0 w 1065320"/>
              <a:gd name="connsiteY1" fmla="*/ 310719 h 1393795"/>
              <a:gd name="connsiteX2" fmla="*/ 1020932 w 1065320"/>
              <a:gd name="connsiteY2" fmla="*/ 71022 h 1393795"/>
              <a:gd name="connsiteX3" fmla="*/ 1065320 w 1065320"/>
              <a:gd name="connsiteY3" fmla="*/ 0 h 13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320" h="1393795">
                <a:moveTo>
                  <a:pt x="301841" y="1393795"/>
                </a:moveTo>
                <a:lnTo>
                  <a:pt x="0" y="310719"/>
                </a:lnTo>
                <a:lnTo>
                  <a:pt x="1020932" y="71022"/>
                </a:lnTo>
                <a:lnTo>
                  <a:pt x="106532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7217546" y="4927107"/>
            <a:ext cx="1278384" cy="1384916"/>
          </a:xfrm>
          <a:custGeom>
            <a:avLst/>
            <a:gdLst>
              <a:gd name="connsiteX0" fmla="*/ 0 w 1278384"/>
              <a:gd name="connsiteY0" fmla="*/ 1384916 h 1384916"/>
              <a:gd name="connsiteX1" fmla="*/ 1278384 w 1278384"/>
              <a:gd name="connsiteY1" fmla="*/ 1100831 h 1384916"/>
              <a:gd name="connsiteX2" fmla="*/ 1260629 w 1278384"/>
              <a:gd name="connsiteY2" fmla="*/ 426128 h 1384916"/>
              <a:gd name="connsiteX3" fmla="*/ 781235 w 1278384"/>
              <a:gd name="connsiteY3" fmla="*/ 0 h 1384916"/>
              <a:gd name="connsiteX0" fmla="*/ 0 w 1278384"/>
              <a:gd name="connsiteY0" fmla="*/ 1384916 h 1384916"/>
              <a:gd name="connsiteX1" fmla="*/ 1278384 w 1278384"/>
              <a:gd name="connsiteY1" fmla="*/ 1074198 h 1384916"/>
              <a:gd name="connsiteX2" fmla="*/ 1260629 w 1278384"/>
              <a:gd name="connsiteY2" fmla="*/ 426128 h 1384916"/>
              <a:gd name="connsiteX3" fmla="*/ 781235 w 1278384"/>
              <a:gd name="connsiteY3" fmla="*/ 0 h 138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8384" h="1384916">
                <a:moveTo>
                  <a:pt x="0" y="1384916"/>
                </a:moveTo>
                <a:lnTo>
                  <a:pt x="1278384" y="1074198"/>
                </a:lnTo>
                <a:lnTo>
                  <a:pt x="1260629" y="426128"/>
                </a:lnTo>
                <a:lnTo>
                  <a:pt x="781235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6924583" y="3355759"/>
            <a:ext cx="1855433" cy="1882066"/>
          </a:xfrm>
          <a:custGeom>
            <a:avLst/>
            <a:gdLst>
              <a:gd name="connsiteX0" fmla="*/ 0 w 1855433"/>
              <a:gd name="connsiteY0" fmla="*/ 1882066 h 1882066"/>
              <a:gd name="connsiteX1" fmla="*/ 204186 w 1855433"/>
              <a:gd name="connsiteY1" fmla="*/ 967666 h 1882066"/>
              <a:gd name="connsiteX2" fmla="*/ 568170 w 1855433"/>
              <a:gd name="connsiteY2" fmla="*/ 585926 h 1882066"/>
              <a:gd name="connsiteX3" fmla="*/ 1855433 w 1855433"/>
              <a:gd name="connsiteY3" fmla="*/ 0 h 188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5433" h="1882066">
                <a:moveTo>
                  <a:pt x="0" y="1882066"/>
                </a:moveTo>
                <a:lnTo>
                  <a:pt x="204186" y="967666"/>
                </a:lnTo>
                <a:lnTo>
                  <a:pt x="568170" y="585926"/>
                </a:lnTo>
                <a:lnTo>
                  <a:pt x="1855433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8487052" y="3364637"/>
            <a:ext cx="310719" cy="2618913"/>
          </a:xfrm>
          <a:custGeom>
            <a:avLst/>
            <a:gdLst>
              <a:gd name="connsiteX0" fmla="*/ 0 w 310719"/>
              <a:gd name="connsiteY0" fmla="*/ 2618913 h 2618913"/>
              <a:gd name="connsiteX1" fmla="*/ 142043 w 310719"/>
              <a:gd name="connsiteY1" fmla="*/ 834501 h 2618913"/>
              <a:gd name="connsiteX2" fmla="*/ 310719 w 310719"/>
              <a:gd name="connsiteY2" fmla="*/ 0 h 261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719" h="2618913">
                <a:moveTo>
                  <a:pt x="0" y="2618913"/>
                </a:moveTo>
                <a:lnTo>
                  <a:pt x="142043" y="834501"/>
                </a:lnTo>
                <a:lnTo>
                  <a:pt x="31071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8495930" y="3338004"/>
            <a:ext cx="1029810" cy="2654423"/>
          </a:xfrm>
          <a:custGeom>
            <a:avLst/>
            <a:gdLst>
              <a:gd name="connsiteX0" fmla="*/ 0 w 1029810"/>
              <a:gd name="connsiteY0" fmla="*/ 2654423 h 2654423"/>
              <a:gd name="connsiteX1" fmla="*/ 790113 w 1029810"/>
              <a:gd name="connsiteY1" fmla="*/ 1322773 h 2654423"/>
              <a:gd name="connsiteX2" fmla="*/ 1029810 w 1029810"/>
              <a:gd name="connsiteY2" fmla="*/ 816746 h 2654423"/>
              <a:gd name="connsiteX3" fmla="*/ 310719 w 1029810"/>
              <a:gd name="connsiteY3" fmla="*/ 0 h 265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9810" h="2654423">
                <a:moveTo>
                  <a:pt x="0" y="2654423"/>
                </a:moveTo>
                <a:lnTo>
                  <a:pt x="790113" y="1322773"/>
                </a:lnTo>
                <a:lnTo>
                  <a:pt x="1029810" y="816746"/>
                </a:lnTo>
                <a:lnTo>
                  <a:pt x="31071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7501631" y="3923930"/>
            <a:ext cx="639192" cy="79899"/>
          </a:xfrm>
          <a:custGeom>
            <a:avLst/>
            <a:gdLst>
              <a:gd name="connsiteX0" fmla="*/ 639192 w 639192"/>
              <a:gd name="connsiteY0" fmla="*/ 79899 h 79899"/>
              <a:gd name="connsiteX1" fmla="*/ 0 w 639192"/>
              <a:gd name="connsiteY1" fmla="*/ 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9192" h="79899">
                <a:moveTo>
                  <a:pt x="639192" y="79899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8140823" y="4003829"/>
            <a:ext cx="346229" cy="1349406"/>
          </a:xfrm>
          <a:custGeom>
            <a:avLst/>
            <a:gdLst>
              <a:gd name="connsiteX0" fmla="*/ 0 w 346229"/>
              <a:gd name="connsiteY0" fmla="*/ 0 h 1349406"/>
              <a:gd name="connsiteX1" fmla="*/ 44389 w 346229"/>
              <a:gd name="connsiteY1" fmla="*/ 26633 h 1349406"/>
              <a:gd name="connsiteX2" fmla="*/ 239697 w 346229"/>
              <a:gd name="connsiteY2" fmla="*/ 559293 h 1349406"/>
              <a:gd name="connsiteX3" fmla="*/ 346229 w 346229"/>
              <a:gd name="connsiteY3" fmla="*/ 1349406 h 134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229" h="1349406">
                <a:moveTo>
                  <a:pt x="0" y="0"/>
                </a:moveTo>
                <a:lnTo>
                  <a:pt x="44389" y="26633"/>
                </a:lnTo>
                <a:lnTo>
                  <a:pt x="239697" y="559293"/>
                </a:lnTo>
                <a:lnTo>
                  <a:pt x="346229" y="1349406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9046346" y="4012707"/>
            <a:ext cx="479394" cy="124287"/>
          </a:xfrm>
          <a:custGeom>
            <a:avLst/>
            <a:gdLst>
              <a:gd name="connsiteX0" fmla="*/ 0 w 479394"/>
              <a:gd name="connsiteY0" fmla="*/ 0 h 124287"/>
              <a:gd name="connsiteX1" fmla="*/ 479394 w 479394"/>
              <a:gd name="connsiteY1" fmla="*/ 124287 h 12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9394" h="124287">
                <a:moveTo>
                  <a:pt x="0" y="0"/>
                </a:moveTo>
                <a:lnTo>
                  <a:pt x="479394" y="124287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8629095" y="3950563"/>
            <a:ext cx="399495" cy="266330"/>
          </a:xfrm>
          <a:custGeom>
            <a:avLst/>
            <a:gdLst>
              <a:gd name="connsiteX0" fmla="*/ 399495 w 399495"/>
              <a:gd name="connsiteY0" fmla="*/ 44388 h 266330"/>
              <a:gd name="connsiteX1" fmla="*/ 159798 w 399495"/>
              <a:gd name="connsiteY1" fmla="*/ 0 h 266330"/>
              <a:gd name="connsiteX2" fmla="*/ 0 w 399495"/>
              <a:gd name="connsiteY2" fmla="*/ 266330 h 26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495" h="266330">
                <a:moveTo>
                  <a:pt x="399495" y="44388"/>
                </a:moveTo>
                <a:lnTo>
                  <a:pt x="159798" y="0"/>
                </a:lnTo>
                <a:lnTo>
                  <a:pt x="0" y="26633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7519386" y="2823099"/>
            <a:ext cx="1207364" cy="1100831"/>
          </a:xfrm>
          <a:custGeom>
            <a:avLst/>
            <a:gdLst>
              <a:gd name="connsiteX0" fmla="*/ 1207364 w 1207364"/>
              <a:gd name="connsiteY0" fmla="*/ 0 h 1100831"/>
              <a:gd name="connsiteX1" fmla="*/ 0 w 1207364"/>
              <a:gd name="connsiteY1" fmla="*/ 1100831 h 110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07364" h="1100831">
                <a:moveTo>
                  <a:pt x="1207364" y="0"/>
                </a:moveTo>
                <a:lnTo>
                  <a:pt x="0" y="1100831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8735627" y="2823099"/>
            <a:ext cx="798990" cy="1340528"/>
          </a:xfrm>
          <a:custGeom>
            <a:avLst/>
            <a:gdLst>
              <a:gd name="connsiteX0" fmla="*/ 0 w 798990"/>
              <a:gd name="connsiteY0" fmla="*/ 0 h 1340528"/>
              <a:gd name="connsiteX1" fmla="*/ 798990 w 798990"/>
              <a:gd name="connsiteY1" fmla="*/ 1340528 h 134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98990" h="1340528">
                <a:moveTo>
                  <a:pt x="0" y="0"/>
                </a:moveTo>
                <a:lnTo>
                  <a:pt x="798990" y="1340528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 bwMode="auto">
          <a:xfrm>
            <a:off x="6924583" y="5228948"/>
            <a:ext cx="1544714" cy="550415"/>
          </a:xfrm>
          <a:custGeom>
            <a:avLst/>
            <a:gdLst>
              <a:gd name="connsiteX0" fmla="*/ 0 w 1544714"/>
              <a:gd name="connsiteY0" fmla="*/ 0 h 550415"/>
              <a:gd name="connsiteX1" fmla="*/ 825623 w 1544714"/>
              <a:gd name="connsiteY1" fmla="*/ 550415 h 550415"/>
              <a:gd name="connsiteX2" fmla="*/ 1544714 w 1544714"/>
              <a:gd name="connsiteY2" fmla="*/ 106532 h 55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4714" h="550415">
                <a:moveTo>
                  <a:pt x="0" y="0"/>
                </a:moveTo>
                <a:lnTo>
                  <a:pt x="825623" y="550415"/>
                </a:lnTo>
                <a:lnTo>
                  <a:pt x="1544714" y="106532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 bwMode="auto">
          <a:xfrm>
            <a:off x="10227076" y="5291091"/>
            <a:ext cx="1464815" cy="337352"/>
          </a:xfrm>
          <a:custGeom>
            <a:avLst/>
            <a:gdLst>
              <a:gd name="connsiteX0" fmla="*/ 870011 w 1464815"/>
              <a:gd name="connsiteY0" fmla="*/ 337352 h 337352"/>
              <a:gd name="connsiteX1" fmla="*/ 1464815 w 1464815"/>
              <a:gd name="connsiteY1" fmla="*/ 0 h 337352"/>
              <a:gd name="connsiteX2" fmla="*/ 0 w 1464815"/>
              <a:gd name="connsiteY2" fmla="*/ 53266 h 33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4815" h="337352">
                <a:moveTo>
                  <a:pt x="870011" y="337352"/>
                </a:moveTo>
                <a:lnTo>
                  <a:pt x="1464815" y="0"/>
                </a:lnTo>
                <a:lnTo>
                  <a:pt x="0" y="53266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 bwMode="auto">
          <a:xfrm>
            <a:off x="8495930" y="3701988"/>
            <a:ext cx="2512381" cy="2290439"/>
          </a:xfrm>
          <a:custGeom>
            <a:avLst/>
            <a:gdLst>
              <a:gd name="connsiteX0" fmla="*/ 0 w 2512381"/>
              <a:gd name="connsiteY0" fmla="*/ 2290439 h 2290439"/>
              <a:gd name="connsiteX1" fmla="*/ 2237173 w 2512381"/>
              <a:gd name="connsiteY1" fmla="*/ 1242874 h 2290439"/>
              <a:gd name="connsiteX2" fmla="*/ 2476870 w 2512381"/>
              <a:gd name="connsiteY2" fmla="*/ 550416 h 2290439"/>
              <a:gd name="connsiteX3" fmla="*/ 2485748 w 2512381"/>
              <a:gd name="connsiteY3" fmla="*/ 230820 h 2290439"/>
              <a:gd name="connsiteX4" fmla="*/ 2512381 w 2512381"/>
              <a:gd name="connsiteY4" fmla="*/ 0 h 2290439"/>
              <a:gd name="connsiteX5" fmla="*/ 1935332 w 2512381"/>
              <a:gd name="connsiteY5" fmla="*/ 142043 h 2290439"/>
              <a:gd name="connsiteX6" fmla="*/ 0 w 2512381"/>
              <a:gd name="connsiteY6" fmla="*/ 2290439 h 229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2381" h="2290439">
                <a:moveTo>
                  <a:pt x="0" y="2290439"/>
                </a:moveTo>
                <a:lnTo>
                  <a:pt x="2237173" y="1242874"/>
                </a:lnTo>
                <a:lnTo>
                  <a:pt x="2476870" y="550416"/>
                </a:lnTo>
                <a:lnTo>
                  <a:pt x="2485748" y="230820"/>
                </a:lnTo>
                <a:lnTo>
                  <a:pt x="2512381" y="0"/>
                </a:lnTo>
                <a:lnTo>
                  <a:pt x="1935332" y="142043"/>
                </a:lnTo>
                <a:lnTo>
                  <a:pt x="0" y="2290439"/>
                </a:lnTo>
                <a:close/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10422384" y="3400148"/>
            <a:ext cx="976544" cy="1553592"/>
          </a:xfrm>
          <a:custGeom>
            <a:avLst/>
            <a:gdLst>
              <a:gd name="connsiteX0" fmla="*/ 301841 w 976544"/>
              <a:gd name="connsiteY0" fmla="*/ 1553592 h 1553592"/>
              <a:gd name="connsiteX1" fmla="*/ 976544 w 976544"/>
              <a:gd name="connsiteY1" fmla="*/ 0 h 1553592"/>
              <a:gd name="connsiteX2" fmla="*/ 0 w 976544"/>
              <a:gd name="connsiteY2" fmla="*/ 461638 h 155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6544" h="1553592">
                <a:moveTo>
                  <a:pt x="301841" y="1553592"/>
                </a:moveTo>
                <a:lnTo>
                  <a:pt x="976544" y="0"/>
                </a:lnTo>
                <a:lnTo>
                  <a:pt x="0" y="461638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16114" y="6041339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712276" y="572259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951546" y="487387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8128444" y="398095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9002424" y="395685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8758667" y="331834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695587" y="278231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947231" y="38885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1345827" y="335250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7208668" y="5353235"/>
            <a:ext cx="3888419" cy="941033"/>
          </a:xfrm>
          <a:custGeom>
            <a:avLst/>
            <a:gdLst>
              <a:gd name="connsiteX0" fmla="*/ 0 w 3888419"/>
              <a:gd name="connsiteY0" fmla="*/ 941033 h 941033"/>
              <a:gd name="connsiteX1" fmla="*/ 3045041 w 3888419"/>
              <a:gd name="connsiteY1" fmla="*/ 612559 h 941033"/>
              <a:gd name="connsiteX2" fmla="*/ 3888419 w 3888419"/>
              <a:gd name="connsiteY2" fmla="*/ 275208 h 941033"/>
              <a:gd name="connsiteX3" fmla="*/ 3781887 w 3888419"/>
              <a:gd name="connsiteY3" fmla="*/ 221942 h 941033"/>
              <a:gd name="connsiteX4" fmla="*/ 3036163 w 3888419"/>
              <a:gd name="connsiteY4" fmla="*/ 0 h 941033"/>
              <a:gd name="connsiteX5" fmla="*/ 1287262 w 3888419"/>
              <a:gd name="connsiteY5" fmla="*/ 639192 h 94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8419" h="941033">
                <a:moveTo>
                  <a:pt x="0" y="941033"/>
                </a:moveTo>
                <a:lnTo>
                  <a:pt x="3045041" y="612559"/>
                </a:lnTo>
                <a:lnTo>
                  <a:pt x="3888419" y="275208"/>
                </a:lnTo>
                <a:lnTo>
                  <a:pt x="3781887" y="221942"/>
                </a:lnTo>
                <a:lnTo>
                  <a:pt x="3036163" y="0"/>
                </a:lnTo>
                <a:lnTo>
                  <a:pt x="1287262" y="639192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10947384" y="554653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1668030" y="525224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167446" y="626879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715025" y="4805927"/>
            <a:ext cx="1316742" cy="2971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9312956" y="4961206"/>
            <a:ext cx="221661" cy="37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9283641" y="2929848"/>
            <a:ext cx="914400" cy="914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9696118" y="3098488"/>
            <a:ext cx="26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2" name="Freeform 51"/>
          <p:cNvSpPr/>
          <p:nvPr/>
        </p:nvSpPr>
        <p:spPr bwMode="auto">
          <a:xfrm>
            <a:off x="9436963" y="4962617"/>
            <a:ext cx="603682" cy="133166"/>
          </a:xfrm>
          <a:custGeom>
            <a:avLst/>
            <a:gdLst>
              <a:gd name="connsiteX0" fmla="*/ 603682 w 603682"/>
              <a:gd name="connsiteY0" fmla="*/ 133166 h 133166"/>
              <a:gd name="connsiteX1" fmla="*/ 0 w 603682"/>
              <a:gd name="connsiteY1" fmla="*/ 0 h 1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3682" h="133166">
                <a:moveTo>
                  <a:pt x="603682" y="133166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 bwMode="auto">
          <a:xfrm>
            <a:off x="9152879" y="4900162"/>
            <a:ext cx="292961" cy="61750"/>
          </a:xfrm>
          <a:custGeom>
            <a:avLst/>
            <a:gdLst>
              <a:gd name="connsiteX0" fmla="*/ 603682 w 603682"/>
              <a:gd name="connsiteY0" fmla="*/ 133166 h 133166"/>
              <a:gd name="connsiteX1" fmla="*/ 0 w 603682"/>
              <a:gd name="connsiteY1" fmla="*/ 0 h 1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3682" h="133166">
                <a:moveTo>
                  <a:pt x="603682" y="133166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 bwMode="auto">
          <a:xfrm>
            <a:off x="8726751" y="4797049"/>
            <a:ext cx="417250" cy="94176"/>
          </a:xfrm>
          <a:custGeom>
            <a:avLst/>
            <a:gdLst>
              <a:gd name="connsiteX0" fmla="*/ 603682 w 603682"/>
              <a:gd name="connsiteY0" fmla="*/ 133166 h 133166"/>
              <a:gd name="connsiteX1" fmla="*/ 0 w 603682"/>
              <a:gd name="connsiteY1" fmla="*/ 0 h 13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3682" h="133166">
                <a:moveTo>
                  <a:pt x="603682" y="133166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9975950" y="504947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8677951" y="477177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537" y="483145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601204" y="44703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08939" y="399993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 bwMode="auto">
          <a:xfrm>
            <a:off x="7487447" y="3882939"/>
            <a:ext cx="68310" cy="6831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8336187" y="4218582"/>
            <a:ext cx="157074" cy="1772701"/>
          </a:xfrm>
          <a:custGeom>
            <a:avLst/>
            <a:gdLst>
              <a:gd name="connsiteX0" fmla="*/ 0 w 157074"/>
              <a:gd name="connsiteY0" fmla="*/ 0 h 1772701"/>
              <a:gd name="connsiteX1" fmla="*/ 50488 w 157074"/>
              <a:gd name="connsiteY1" fmla="*/ 359028 h 1772701"/>
              <a:gd name="connsiteX2" fmla="*/ 151465 w 157074"/>
              <a:gd name="connsiteY2" fmla="*/ 1138792 h 1772701"/>
              <a:gd name="connsiteX3" fmla="*/ 157074 w 157074"/>
              <a:gd name="connsiteY3" fmla="*/ 1772701 h 177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074" h="1772701">
                <a:moveTo>
                  <a:pt x="0" y="0"/>
                </a:moveTo>
                <a:lnTo>
                  <a:pt x="50488" y="359028"/>
                </a:lnTo>
                <a:lnTo>
                  <a:pt x="151465" y="1138792"/>
                </a:lnTo>
                <a:cubicBezTo>
                  <a:pt x="153335" y="1350095"/>
                  <a:pt x="155204" y="1561398"/>
                  <a:pt x="157074" y="1772701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7214223" y="5991283"/>
            <a:ext cx="1279038" cy="314150"/>
          </a:xfrm>
          <a:custGeom>
            <a:avLst/>
            <a:gdLst>
              <a:gd name="connsiteX0" fmla="*/ 1279038 w 1279038"/>
              <a:gd name="connsiteY0" fmla="*/ 0 h 314150"/>
              <a:gd name="connsiteX1" fmla="*/ 0 w 1279038"/>
              <a:gd name="connsiteY1" fmla="*/ 314150 h 31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9038" h="314150">
                <a:moveTo>
                  <a:pt x="1279038" y="0"/>
                </a:moveTo>
                <a:lnTo>
                  <a:pt x="0" y="31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 bwMode="auto">
          <a:xfrm>
            <a:off x="8461775" y="5958272"/>
            <a:ext cx="68310" cy="6831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62708" y="5866357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7235756" y="3644275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</a:t>
            </a:r>
            <a:r>
              <a:rPr lang="en-US" sz="1600" baseline="-25000" dirty="0"/>
              <a:t>2</a:t>
            </a:r>
            <a:endParaRPr lang="en-US" sz="1600" dirty="0"/>
          </a:p>
        </p:txBody>
      </p:sp>
      <p:sp>
        <p:nvSpPr>
          <p:cNvPr id="56" name="Oval 55"/>
          <p:cNvSpPr/>
          <p:nvPr/>
        </p:nvSpPr>
        <p:spPr bwMode="auto">
          <a:xfrm>
            <a:off x="8303974" y="4177379"/>
            <a:ext cx="68310" cy="6831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5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5" grpId="0"/>
      <p:bldP spid="50" grpId="0"/>
      <p:bldP spid="50" grpId="1"/>
      <p:bldP spid="52" grpId="0" animBg="1"/>
      <p:bldP spid="52" grpId="1" animBg="1"/>
      <p:bldP spid="53" grpId="0" animBg="1"/>
      <p:bldP spid="53" grpId="1" animBg="1"/>
      <p:bldP spid="54" grpId="0" animBg="1"/>
      <p:bldP spid="51" grpId="0" animBg="1"/>
      <p:bldP spid="55" grpId="0" animBg="1"/>
      <p:bldP spid="12" grpId="0"/>
      <p:bldP spid="57" grpId="0"/>
      <p:bldP spid="17" grpId="0"/>
      <p:bldP spid="17" grpId="1"/>
      <p:bldP spid="59" grpId="0" animBg="1"/>
      <p:bldP spid="59" grpId="1" animBg="1"/>
      <p:bldP spid="18" grpId="0" animBg="1"/>
      <p:bldP spid="18" grpId="1" animBg="1"/>
      <p:bldP spid="19" grpId="0" animBg="1"/>
      <p:bldP spid="19" grpId="1" animBg="1"/>
      <p:bldP spid="58" grpId="0" animBg="1"/>
      <p:bldP spid="58" grpId="1" animBg="1"/>
      <p:bldP spid="20" grpId="0"/>
      <p:bldP spid="20" grpId="1"/>
      <p:bldP spid="60" grpId="0"/>
      <p:bldP spid="60" grpId="1"/>
      <p:bldP spid="56" grpId="0" animBg="1"/>
      <p:bldP spid="5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 bwMode="auto">
          <a:xfrm>
            <a:off x="4274820" y="4853940"/>
            <a:ext cx="2133600" cy="914400"/>
          </a:xfrm>
          <a:custGeom>
            <a:avLst/>
            <a:gdLst>
              <a:gd name="connsiteX0" fmla="*/ 0 w 2133600"/>
              <a:gd name="connsiteY0" fmla="*/ 723900 h 914400"/>
              <a:gd name="connsiteX1" fmla="*/ 594360 w 2133600"/>
              <a:gd name="connsiteY1" fmla="*/ 914400 h 914400"/>
              <a:gd name="connsiteX2" fmla="*/ 1386840 w 2133600"/>
              <a:gd name="connsiteY2" fmla="*/ 838200 h 914400"/>
              <a:gd name="connsiteX3" fmla="*/ 1668780 w 2133600"/>
              <a:gd name="connsiteY3" fmla="*/ 678180 h 914400"/>
              <a:gd name="connsiteX4" fmla="*/ 2133600 w 2133600"/>
              <a:gd name="connsiteY4" fmla="*/ 0 h 914400"/>
              <a:gd name="connsiteX5" fmla="*/ 1318260 w 2133600"/>
              <a:gd name="connsiteY5" fmla="*/ 22860 h 914400"/>
              <a:gd name="connsiteX6" fmla="*/ 464820 w 2133600"/>
              <a:gd name="connsiteY6" fmla="*/ 320040 h 914400"/>
              <a:gd name="connsiteX7" fmla="*/ 0 w 2133600"/>
              <a:gd name="connsiteY7" fmla="*/ 7239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3600" h="914400">
                <a:moveTo>
                  <a:pt x="0" y="723900"/>
                </a:moveTo>
                <a:lnTo>
                  <a:pt x="594360" y="914400"/>
                </a:lnTo>
                <a:lnTo>
                  <a:pt x="1386840" y="838200"/>
                </a:lnTo>
                <a:lnTo>
                  <a:pt x="1668780" y="678180"/>
                </a:lnTo>
                <a:lnTo>
                  <a:pt x="2133600" y="0"/>
                </a:lnTo>
                <a:lnTo>
                  <a:pt x="1318260" y="22860"/>
                </a:lnTo>
                <a:lnTo>
                  <a:pt x="464820" y="320040"/>
                </a:lnTo>
                <a:lnTo>
                  <a:pt x="0" y="72390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pruning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1155873"/>
          </a:xfrm>
        </p:spPr>
        <p:txBody>
          <a:bodyPr/>
          <a:lstStyle/>
          <a:p>
            <a:r>
              <a:rPr lang="en-US" dirty="0" smtClean="0"/>
              <a:t>Consider two extended-windows </a:t>
            </a:r>
            <a:r>
              <a:rPr lang="en-US" dirty="0" smtClean="0">
                <a:solidFill>
                  <a:srgbClr val="FF0000"/>
                </a:solidFill>
              </a:rPr>
              <a:t>ta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tb</a:t>
            </a:r>
            <a:r>
              <a:rPr lang="en-US" dirty="0" smtClean="0"/>
              <a:t>, and three shortest paths from: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s,a</a:t>
            </a:r>
            <a:r>
              <a:rPr lang="en-US" dirty="0" smtClean="0"/>
              <a:t>),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s,b</a:t>
            </a:r>
            <a:r>
              <a:rPr lang="en-US" dirty="0" smtClean="0"/>
              <a:t>), </a:t>
            </a:r>
            <a:r>
              <a:rPr lang="el-GR" dirty="0"/>
              <a:t>π</a:t>
            </a:r>
            <a:r>
              <a:rPr lang="en-US" dirty="0" smtClean="0"/>
              <a:t>(</a:t>
            </a:r>
            <a:r>
              <a:rPr lang="en-US" dirty="0" err="1" smtClean="0"/>
              <a:t>s,t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Case 1: no pruning can be done</a:t>
            </a:r>
          </a:p>
          <a:p>
            <a:pPr lvl="1"/>
            <a:r>
              <a:rPr lang="en-US" dirty="0" smtClean="0"/>
              <a:t>Case 2: the entire </a:t>
            </a:r>
            <a:r>
              <a:rPr lang="en-US" dirty="0" err="1" smtClean="0"/>
              <a:t>tb</a:t>
            </a:r>
            <a:r>
              <a:rPr lang="en-US" dirty="0" smtClean="0"/>
              <a:t> can be pruned</a:t>
            </a:r>
          </a:p>
          <a:p>
            <a:pPr lvl="1"/>
            <a:r>
              <a:rPr lang="en-US" dirty="0" smtClean="0"/>
              <a:t>Case 3: the sub-segment </a:t>
            </a:r>
            <a:r>
              <a:rPr lang="en-US" dirty="0" err="1" smtClean="0"/>
              <a:t>tc</a:t>
            </a:r>
            <a:r>
              <a:rPr lang="en-US" dirty="0" smtClean="0"/>
              <a:t> can be pruned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 bwMode="auto">
          <a:xfrm flipV="1">
            <a:off x="2699142" y="4518734"/>
            <a:ext cx="506027" cy="99388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 flipH="1" flipV="1">
            <a:off x="2428197" y="4873841"/>
            <a:ext cx="221593" cy="63877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1021262" y="5530026"/>
            <a:ext cx="1642369" cy="216176"/>
          </a:xfrm>
          <a:custGeom>
            <a:avLst/>
            <a:gdLst>
              <a:gd name="connsiteX0" fmla="*/ 0 w 1642369"/>
              <a:gd name="connsiteY0" fmla="*/ 27397 h 216176"/>
              <a:gd name="connsiteX1" fmla="*/ 381740 w 1642369"/>
              <a:gd name="connsiteY1" fmla="*/ 213828 h 216176"/>
              <a:gd name="connsiteX2" fmla="*/ 816746 w 1642369"/>
              <a:gd name="connsiteY2" fmla="*/ 125051 h 216176"/>
              <a:gd name="connsiteX3" fmla="*/ 1207363 w 1642369"/>
              <a:gd name="connsiteY3" fmla="*/ 18519 h 216176"/>
              <a:gd name="connsiteX4" fmla="*/ 1642369 w 1642369"/>
              <a:gd name="connsiteY4" fmla="*/ 764 h 21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369" h="216176">
                <a:moveTo>
                  <a:pt x="0" y="27397"/>
                </a:moveTo>
                <a:cubicBezTo>
                  <a:pt x="122808" y="112474"/>
                  <a:pt x="245616" y="197552"/>
                  <a:pt x="381740" y="213828"/>
                </a:cubicBezTo>
                <a:cubicBezTo>
                  <a:pt x="517864" y="230104"/>
                  <a:pt x="679142" y="157602"/>
                  <a:pt x="816746" y="125051"/>
                </a:cubicBezTo>
                <a:cubicBezTo>
                  <a:pt x="954350" y="92500"/>
                  <a:pt x="1069759" y="39233"/>
                  <a:pt x="1207363" y="18519"/>
                </a:cubicBezTo>
                <a:cubicBezTo>
                  <a:pt x="1344967" y="-2195"/>
                  <a:pt x="1493668" y="-716"/>
                  <a:pt x="1642369" y="764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1012384" y="4891597"/>
            <a:ext cx="1393794" cy="656948"/>
          </a:xfrm>
          <a:custGeom>
            <a:avLst/>
            <a:gdLst>
              <a:gd name="connsiteX0" fmla="*/ 0 w 1393794"/>
              <a:gd name="connsiteY0" fmla="*/ 656948 h 656948"/>
              <a:gd name="connsiteX1" fmla="*/ 257453 w 1393794"/>
              <a:gd name="connsiteY1" fmla="*/ 363985 h 656948"/>
              <a:gd name="connsiteX2" fmla="*/ 665826 w 1393794"/>
              <a:gd name="connsiteY2" fmla="*/ 319596 h 656948"/>
              <a:gd name="connsiteX3" fmla="*/ 1020932 w 1393794"/>
              <a:gd name="connsiteY3" fmla="*/ 177554 h 656948"/>
              <a:gd name="connsiteX4" fmla="*/ 1393794 w 1393794"/>
              <a:gd name="connsiteY4" fmla="*/ 0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3794" h="656948">
                <a:moveTo>
                  <a:pt x="0" y="656948"/>
                </a:moveTo>
                <a:cubicBezTo>
                  <a:pt x="73241" y="538579"/>
                  <a:pt x="146482" y="420210"/>
                  <a:pt x="257453" y="363985"/>
                </a:cubicBezTo>
                <a:cubicBezTo>
                  <a:pt x="368424" y="307760"/>
                  <a:pt x="538580" y="350668"/>
                  <a:pt x="665826" y="319596"/>
                </a:cubicBezTo>
                <a:cubicBezTo>
                  <a:pt x="793072" y="288524"/>
                  <a:pt x="899604" y="230820"/>
                  <a:pt x="1020932" y="177554"/>
                </a:cubicBezTo>
                <a:cubicBezTo>
                  <a:pt x="1142260" y="124288"/>
                  <a:pt x="1268027" y="62144"/>
                  <a:pt x="1393794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1003507" y="4480555"/>
            <a:ext cx="2210539" cy="1067990"/>
          </a:xfrm>
          <a:custGeom>
            <a:avLst/>
            <a:gdLst>
              <a:gd name="connsiteX0" fmla="*/ 0 w 2210539"/>
              <a:gd name="connsiteY0" fmla="*/ 1067990 h 1067990"/>
              <a:gd name="connsiteX1" fmla="*/ 239697 w 2210539"/>
              <a:gd name="connsiteY1" fmla="*/ 446553 h 1067990"/>
              <a:gd name="connsiteX2" fmla="*/ 559293 w 2210539"/>
              <a:gd name="connsiteY2" fmla="*/ 55936 h 1067990"/>
              <a:gd name="connsiteX3" fmla="*/ 1233996 w 2210539"/>
              <a:gd name="connsiteY3" fmla="*/ 2669 h 1067990"/>
              <a:gd name="connsiteX4" fmla="*/ 2210539 w 2210539"/>
              <a:gd name="connsiteY4" fmla="*/ 55936 h 106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0539" h="1067990">
                <a:moveTo>
                  <a:pt x="0" y="1067990"/>
                </a:moveTo>
                <a:cubicBezTo>
                  <a:pt x="73241" y="841609"/>
                  <a:pt x="146482" y="615229"/>
                  <a:pt x="239697" y="446553"/>
                </a:cubicBezTo>
                <a:cubicBezTo>
                  <a:pt x="332912" y="277877"/>
                  <a:pt x="393577" y="129917"/>
                  <a:pt x="559293" y="55936"/>
                </a:cubicBezTo>
                <a:cubicBezTo>
                  <a:pt x="725009" y="-18045"/>
                  <a:pt x="958788" y="2669"/>
                  <a:pt x="1233996" y="2669"/>
                </a:cubicBezTo>
                <a:cubicBezTo>
                  <a:pt x="1509204" y="2669"/>
                  <a:pt x="1859871" y="29302"/>
                  <a:pt x="2210539" y="5593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4382" y="5289320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975714" y="551677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378845" y="483968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171014" y="448457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9165" y="461760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85064" y="43316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2496508" y="5379735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41262" y="548262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 flipV="1">
            <a:off x="5948370" y="4873840"/>
            <a:ext cx="445740" cy="654484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 flipH="1" flipV="1">
            <a:off x="5576165" y="4552889"/>
            <a:ext cx="322852" cy="97543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flipH="1">
            <a:off x="5745735" y="5395443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4261282" y="4527612"/>
            <a:ext cx="1313895" cy="1047565"/>
          </a:xfrm>
          <a:custGeom>
            <a:avLst/>
            <a:gdLst>
              <a:gd name="connsiteX0" fmla="*/ 1313895 w 1313895"/>
              <a:gd name="connsiteY0" fmla="*/ 0 h 1047565"/>
              <a:gd name="connsiteX1" fmla="*/ 816746 w 1313895"/>
              <a:gd name="connsiteY1" fmla="*/ 257452 h 1047565"/>
              <a:gd name="connsiteX2" fmla="*/ 195309 w 1313895"/>
              <a:gd name="connsiteY2" fmla="*/ 692458 h 1047565"/>
              <a:gd name="connsiteX3" fmla="*/ 0 w 1313895"/>
              <a:gd name="connsiteY3" fmla="*/ 1047565 h 104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3895" h="1047565">
                <a:moveTo>
                  <a:pt x="1313895" y="0"/>
                </a:moveTo>
                <a:cubicBezTo>
                  <a:pt x="1158536" y="71021"/>
                  <a:pt x="1003177" y="142042"/>
                  <a:pt x="816746" y="257452"/>
                </a:cubicBezTo>
                <a:cubicBezTo>
                  <a:pt x="630315" y="372862"/>
                  <a:pt x="331433" y="560773"/>
                  <a:pt x="195309" y="692458"/>
                </a:cubicBezTo>
                <a:cubicBezTo>
                  <a:pt x="59185" y="824143"/>
                  <a:pt x="29592" y="935854"/>
                  <a:pt x="0" y="1047565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5535845" y="449646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6165" y="427438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94109" y="46702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7" name="Freeform 36"/>
          <p:cNvSpPr/>
          <p:nvPr/>
        </p:nvSpPr>
        <p:spPr bwMode="auto">
          <a:xfrm>
            <a:off x="4270160" y="5136878"/>
            <a:ext cx="1944209" cy="426417"/>
          </a:xfrm>
          <a:custGeom>
            <a:avLst/>
            <a:gdLst>
              <a:gd name="connsiteX0" fmla="*/ 0 w 1944209"/>
              <a:gd name="connsiteY0" fmla="*/ 411666 h 426417"/>
              <a:gd name="connsiteX1" fmla="*/ 390617 w 1944209"/>
              <a:gd name="connsiteY1" fmla="*/ 402788 h 426417"/>
              <a:gd name="connsiteX2" fmla="*/ 949910 w 1944209"/>
              <a:gd name="connsiteY2" fmla="*/ 189724 h 426417"/>
              <a:gd name="connsiteX3" fmla="*/ 1597980 w 1944209"/>
              <a:gd name="connsiteY3" fmla="*/ 12171 h 426417"/>
              <a:gd name="connsiteX4" fmla="*/ 1944209 w 1944209"/>
              <a:gd name="connsiteY4" fmla="*/ 29926 h 42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4209" h="426417">
                <a:moveTo>
                  <a:pt x="0" y="411666"/>
                </a:moveTo>
                <a:cubicBezTo>
                  <a:pt x="116149" y="425722"/>
                  <a:pt x="232299" y="439778"/>
                  <a:pt x="390617" y="402788"/>
                </a:cubicBezTo>
                <a:cubicBezTo>
                  <a:pt x="548935" y="365798"/>
                  <a:pt x="748683" y="254827"/>
                  <a:pt x="949910" y="189724"/>
                </a:cubicBezTo>
                <a:cubicBezTo>
                  <a:pt x="1151137" y="124621"/>
                  <a:pt x="1432264" y="38804"/>
                  <a:pt x="1597980" y="12171"/>
                </a:cubicBezTo>
                <a:cubicBezTo>
                  <a:pt x="1763696" y="-14462"/>
                  <a:pt x="1853952" y="7732"/>
                  <a:pt x="1944209" y="29926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 bwMode="auto">
          <a:xfrm>
            <a:off x="6171286" y="512491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05868" y="49679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323979" y="5874807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32225" y="5941023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 bwMode="auto">
          <a:xfrm flipV="1">
            <a:off x="9580890" y="4310923"/>
            <a:ext cx="459790" cy="119984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 flipH="1" flipV="1">
            <a:off x="9309945" y="4838524"/>
            <a:ext cx="221592" cy="672239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7903009" y="5528173"/>
            <a:ext cx="1642369" cy="216176"/>
          </a:xfrm>
          <a:custGeom>
            <a:avLst/>
            <a:gdLst>
              <a:gd name="connsiteX0" fmla="*/ 0 w 1642369"/>
              <a:gd name="connsiteY0" fmla="*/ 27397 h 216176"/>
              <a:gd name="connsiteX1" fmla="*/ 381740 w 1642369"/>
              <a:gd name="connsiteY1" fmla="*/ 213828 h 216176"/>
              <a:gd name="connsiteX2" fmla="*/ 816746 w 1642369"/>
              <a:gd name="connsiteY2" fmla="*/ 125051 h 216176"/>
              <a:gd name="connsiteX3" fmla="*/ 1207363 w 1642369"/>
              <a:gd name="connsiteY3" fmla="*/ 18519 h 216176"/>
              <a:gd name="connsiteX4" fmla="*/ 1642369 w 1642369"/>
              <a:gd name="connsiteY4" fmla="*/ 764 h 21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369" h="216176">
                <a:moveTo>
                  <a:pt x="0" y="27397"/>
                </a:moveTo>
                <a:cubicBezTo>
                  <a:pt x="122808" y="112474"/>
                  <a:pt x="245616" y="197552"/>
                  <a:pt x="381740" y="213828"/>
                </a:cubicBezTo>
                <a:cubicBezTo>
                  <a:pt x="517864" y="230104"/>
                  <a:pt x="679142" y="157602"/>
                  <a:pt x="816746" y="125051"/>
                </a:cubicBezTo>
                <a:cubicBezTo>
                  <a:pt x="954350" y="92500"/>
                  <a:pt x="1069759" y="39233"/>
                  <a:pt x="1207363" y="18519"/>
                </a:cubicBezTo>
                <a:cubicBezTo>
                  <a:pt x="1344967" y="-2195"/>
                  <a:pt x="1493668" y="-716"/>
                  <a:pt x="1642369" y="764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9378255" y="5377882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9523009" y="548076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51643" y="445827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0040680" y="4089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64745" y="5923462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7910004" y="3811869"/>
            <a:ext cx="2756005" cy="1736674"/>
          </a:xfrm>
          <a:custGeom>
            <a:avLst/>
            <a:gdLst>
              <a:gd name="connsiteX0" fmla="*/ 0 w 2756005"/>
              <a:gd name="connsiteY0" fmla="*/ 1736674 h 1736674"/>
              <a:gd name="connsiteX1" fmla="*/ 213064 w 2756005"/>
              <a:gd name="connsiteY1" fmla="*/ 990950 h 1736674"/>
              <a:gd name="connsiteX2" fmla="*/ 870012 w 2756005"/>
              <a:gd name="connsiteY2" fmla="*/ 609210 h 1736674"/>
              <a:gd name="connsiteX3" fmla="*/ 1633491 w 2756005"/>
              <a:gd name="connsiteY3" fmla="*/ 112061 h 1736674"/>
              <a:gd name="connsiteX4" fmla="*/ 2672179 w 2756005"/>
              <a:gd name="connsiteY4" fmla="*/ 58795 h 1736674"/>
              <a:gd name="connsiteX5" fmla="*/ 2547891 w 2756005"/>
              <a:gd name="connsiteY5" fmla="*/ 813397 h 1736674"/>
              <a:gd name="connsiteX6" fmla="*/ 1393794 w 2756005"/>
              <a:gd name="connsiteY6" fmla="*/ 1035338 h 173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6005" h="1736674">
                <a:moveTo>
                  <a:pt x="0" y="1736674"/>
                </a:moveTo>
                <a:cubicBezTo>
                  <a:pt x="34031" y="1457767"/>
                  <a:pt x="68062" y="1178861"/>
                  <a:pt x="213064" y="990950"/>
                </a:cubicBezTo>
                <a:cubicBezTo>
                  <a:pt x="358066" y="803039"/>
                  <a:pt x="633274" y="755691"/>
                  <a:pt x="870012" y="609210"/>
                </a:cubicBezTo>
                <a:cubicBezTo>
                  <a:pt x="1106750" y="462729"/>
                  <a:pt x="1333130" y="203797"/>
                  <a:pt x="1633491" y="112061"/>
                </a:cubicBezTo>
                <a:cubicBezTo>
                  <a:pt x="1933852" y="20325"/>
                  <a:pt x="2519779" y="-58094"/>
                  <a:pt x="2672179" y="58795"/>
                </a:cubicBezTo>
                <a:cubicBezTo>
                  <a:pt x="2824579" y="175684"/>
                  <a:pt x="2760955" y="650640"/>
                  <a:pt x="2547891" y="813397"/>
                </a:cubicBezTo>
                <a:cubicBezTo>
                  <a:pt x="2334827" y="976154"/>
                  <a:pt x="1864310" y="1005746"/>
                  <a:pt x="1393794" y="1035338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 bwMode="auto">
          <a:xfrm>
            <a:off x="7901126" y="4296792"/>
            <a:ext cx="2139519" cy="1260629"/>
          </a:xfrm>
          <a:custGeom>
            <a:avLst/>
            <a:gdLst>
              <a:gd name="connsiteX0" fmla="*/ 0 w 2139519"/>
              <a:gd name="connsiteY0" fmla="*/ 1260629 h 1260629"/>
              <a:gd name="connsiteX1" fmla="*/ 310719 w 2139519"/>
              <a:gd name="connsiteY1" fmla="*/ 1020932 h 1260629"/>
              <a:gd name="connsiteX2" fmla="*/ 790113 w 2139519"/>
              <a:gd name="connsiteY2" fmla="*/ 399495 h 1260629"/>
              <a:gd name="connsiteX3" fmla="*/ 1349406 w 2139519"/>
              <a:gd name="connsiteY3" fmla="*/ 106532 h 1260629"/>
              <a:gd name="connsiteX4" fmla="*/ 2139519 w 2139519"/>
              <a:gd name="connsiteY4" fmla="*/ 0 h 126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9519" h="1260629">
                <a:moveTo>
                  <a:pt x="0" y="1260629"/>
                </a:moveTo>
                <a:cubicBezTo>
                  <a:pt x="89517" y="1212541"/>
                  <a:pt x="179034" y="1164454"/>
                  <a:pt x="310719" y="1020932"/>
                </a:cubicBezTo>
                <a:cubicBezTo>
                  <a:pt x="442404" y="877410"/>
                  <a:pt x="616999" y="551895"/>
                  <a:pt x="790113" y="399495"/>
                </a:cubicBezTo>
                <a:cubicBezTo>
                  <a:pt x="963227" y="247095"/>
                  <a:pt x="1124505" y="173114"/>
                  <a:pt x="1349406" y="106532"/>
                </a:cubicBezTo>
                <a:cubicBezTo>
                  <a:pt x="1574307" y="39949"/>
                  <a:pt x="1856913" y="19974"/>
                  <a:pt x="2139519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739092" y="49948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63" name="Freeform 62"/>
          <p:cNvSpPr/>
          <p:nvPr/>
        </p:nvSpPr>
        <p:spPr bwMode="auto">
          <a:xfrm>
            <a:off x="7891616" y="5099901"/>
            <a:ext cx="1846005" cy="457519"/>
          </a:xfrm>
          <a:custGeom>
            <a:avLst/>
            <a:gdLst>
              <a:gd name="connsiteX0" fmla="*/ 0 w 1944209"/>
              <a:gd name="connsiteY0" fmla="*/ 411666 h 426417"/>
              <a:gd name="connsiteX1" fmla="*/ 390617 w 1944209"/>
              <a:gd name="connsiteY1" fmla="*/ 402788 h 426417"/>
              <a:gd name="connsiteX2" fmla="*/ 949910 w 1944209"/>
              <a:gd name="connsiteY2" fmla="*/ 189724 h 426417"/>
              <a:gd name="connsiteX3" fmla="*/ 1597980 w 1944209"/>
              <a:gd name="connsiteY3" fmla="*/ 12171 h 426417"/>
              <a:gd name="connsiteX4" fmla="*/ 1944209 w 1944209"/>
              <a:gd name="connsiteY4" fmla="*/ 29926 h 42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4209" h="426417">
                <a:moveTo>
                  <a:pt x="0" y="411666"/>
                </a:moveTo>
                <a:cubicBezTo>
                  <a:pt x="116149" y="425722"/>
                  <a:pt x="232299" y="439778"/>
                  <a:pt x="390617" y="402788"/>
                </a:cubicBezTo>
                <a:cubicBezTo>
                  <a:pt x="548935" y="365798"/>
                  <a:pt x="748683" y="254827"/>
                  <a:pt x="949910" y="189724"/>
                </a:cubicBezTo>
                <a:cubicBezTo>
                  <a:pt x="1151137" y="124621"/>
                  <a:pt x="1432264" y="38804"/>
                  <a:pt x="1597980" y="12171"/>
                </a:cubicBezTo>
                <a:cubicBezTo>
                  <a:pt x="1763696" y="-14462"/>
                  <a:pt x="1853952" y="7732"/>
                  <a:pt x="1944209" y="29926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606129" y="5287467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857461" y="551492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269625" y="480413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flipV="1">
            <a:off x="9591318" y="4823597"/>
            <a:ext cx="257353" cy="67321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259580" y="4869180"/>
            <a:ext cx="2164080" cy="701040"/>
          </a:xfrm>
          <a:custGeom>
            <a:avLst/>
            <a:gdLst>
              <a:gd name="connsiteX0" fmla="*/ 0 w 2164080"/>
              <a:gd name="connsiteY0" fmla="*/ 701040 h 701040"/>
              <a:gd name="connsiteX1" fmla="*/ 441960 w 2164080"/>
              <a:gd name="connsiteY1" fmla="*/ 312420 h 701040"/>
              <a:gd name="connsiteX2" fmla="*/ 1325880 w 2164080"/>
              <a:gd name="connsiteY2" fmla="*/ 15240 h 701040"/>
              <a:gd name="connsiteX3" fmla="*/ 2164080 w 2164080"/>
              <a:gd name="connsiteY3" fmla="*/ 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4080" h="701040">
                <a:moveTo>
                  <a:pt x="0" y="701040"/>
                </a:moveTo>
                <a:lnTo>
                  <a:pt x="441960" y="312420"/>
                </a:lnTo>
                <a:lnTo>
                  <a:pt x="1325880" y="15240"/>
                </a:lnTo>
                <a:lnTo>
                  <a:pt x="216408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4267200" y="5539740"/>
            <a:ext cx="1653540" cy="228600"/>
          </a:xfrm>
          <a:custGeom>
            <a:avLst/>
            <a:gdLst>
              <a:gd name="connsiteX0" fmla="*/ 0 w 1653540"/>
              <a:gd name="connsiteY0" fmla="*/ 30480 h 228600"/>
              <a:gd name="connsiteX1" fmla="*/ 586740 w 1653540"/>
              <a:gd name="connsiteY1" fmla="*/ 228600 h 228600"/>
              <a:gd name="connsiteX2" fmla="*/ 1371600 w 1653540"/>
              <a:gd name="connsiteY2" fmla="*/ 152400 h 228600"/>
              <a:gd name="connsiteX3" fmla="*/ 1653540 w 1653540"/>
              <a:gd name="connsiteY3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3540" h="228600">
                <a:moveTo>
                  <a:pt x="0" y="30480"/>
                </a:moveTo>
                <a:lnTo>
                  <a:pt x="586740" y="228600"/>
                </a:lnTo>
                <a:lnTo>
                  <a:pt x="1371600" y="152400"/>
                </a:lnTo>
                <a:lnTo>
                  <a:pt x="165354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73609" y="5305028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224941" y="553248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890489" y="549832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380059" y="482312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9810168" y="47681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844323" y="4670232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 bwMode="auto">
          <a:xfrm>
            <a:off x="9704937" y="509274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10026630" y="424261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8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3" grpId="0" animBg="1"/>
      <p:bldP spid="14" grpId="0" animBg="1"/>
      <p:bldP spid="15" grpId="0" animBg="1"/>
      <p:bldP spid="19" grpId="0" animBg="1"/>
      <p:bldP spid="19" grpId="1" animBg="1"/>
      <p:bldP spid="20" grpId="0" animBg="1"/>
      <p:bldP spid="30" grpId="0"/>
      <p:bldP spid="34" grpId="0" animBg="1"/>
      <p:bldP spid="26" grpId="0" animBg="1"/>
      <p:bldP spid="28" grpId="0"/>
      <p:bldP spid="29" grpId="0"/>
      <p:bldP spid="37" grpId="0" animBg="1"/>
      <p:bldP spid="35" grpId="0" animBg="1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/>
      <p:bldP spid="45" grpId="0" animBg="1"/>
      <p:bldP spid="50" grpId="0"/>
      <p:bldP spid="51" grpId="0"/>
      <p:bldP spid="57" grpId="0"/>
      <p:bldP spid="59" grpId="0" animBg="1"/>
      <p:bldP spid="60" grpId="0" animBg="1"/>
      <p:bldP spid="62" grpId="0"/>
      <p:bldP spid="63" grpId="0" animBg="1"/>
      <p:bldP spid="54" grpId="0"/>
      <p:bldP spid="55" grpId="0" animBg="1"/>
      <p:bldP spid="48" grpId="0" animBg="1"/>
      <p:bldP spid="65" grpId="0" animBg="1"/>
      <p:bldP spid="12" grpId="0" animBg="1"/>
      <p:bldP spid="18" grpId="0" animBg="1"/>
      <p:bldP spid="24" grpId="0"/>
      <p:bldP spid="25" grpId="0" animBg="1"/>
      <p:bldP spid="31" grpId="0" animBg="1"/>
      <p:bldP spid="27" grpId="0" animBg="1"/>
      <p:bldP spid="53" grpId="0" animBg="1"/>
      <p:bldP spid="56" grpId="0"/>
      <p:bldP spid="61" grpId="0" animBg="1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and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4" y="1402080"/>
            <a:ext cx="11371133" cy="1628049"/>
          </a:xfrm>
        </p:spPr>
        <p:txBody>
          <a:bodyPr/>
          <a:lstStyle/>
          <a:p>
            <a:r>
              <a:rPr lang="en-US" dirty="0" smtClean="0"/>
              <a:t>Step 1: Pruning</a:t>
            </a:r>
          </a:p>
          <a:p>
            <a:r>
              <a:rPr lang="en-US" dirty="0" smtClean="0"/>
              <a:t>Step 2: Compute a closest point from s to each remaining sub-segment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O((</a:t>
            </a:r>
            <a:r>
              <a:rPr lang="en-US" dirty="0" err="1" smtClean="0">
                <a:solidFill>
                  <a:srgbClr val="FF0000"/>
                </a:solidFill>
              </a:rPr>
              <a:t>K+h</a:t>
            </a:r>
            <a:r>
              <a:rPr lang="en-US" dirty="0" smtClean="0">
                <a:solidFill>
                  <a:srgbClr val="FF0000"/>
                </a:solidFill>
              </a:rPr>
              <a:t>) log h log n) </a:t>
            </a:r>
            <a:r>
              <a:rPr lang="en-US" dirty="0" smtClean="0"/>
              <a:t>time using the decomposition D</a:t>
            </a:r>
          </a:p>
          <a:p>
            <a:pPr lvl="1"/>
            <a:r>
              <a:rPr lang="en-US" dirty="0" smtClean="0"/>
              <a:t>only need to consider </a:t>
            </a:r>
            <a:r>
              <a:rPr lang="en-US" dirty="0" smtClean="0">
                <a:solidFill>
                  <a:srgbClr val="FF0000"/>
                </a:solidFill>
              </a:rPr>
              <a:t>O(h) </a:t>
            </a:r>
            <a:r>
              <a:rPr lang="en-US" dirty="0" smtClean="0"/>
              <a:t>cells of 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 flipV="1">
            <a:off x="9472806" y="4643021"/>
            <a:ext cx="228236" cy="163200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 flipH="1" flipV="1">
            <a:off x="8380850" y="5736374"/>
            <a:ext cx="1042601" cy="53864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 flipH="1" flipV="1">
            <a:off x="8380848" y="5261873"/>
            <a:ext cx="1068231" cy="101314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 flipH="1" flipV="1">
            <a:off x="9125416" y="5575176"/>
            <a:ext cx="321761" cy="69984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 flipH="1" flipV="1">
            <a:off x="9320855" y="5051393"/>
            <a:ext cx="144755" cy="122362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 flipV="1">
            <a:off x="9465612" y="4127375"/>
            <a:ext cx="726132" cy="211764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 flipV="1">
            <a:off x="9455035" y="5326876"/>
            <a:ext cx="683265" cy="94478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 flipV="1">
            <a:off x="9471567" y="5220196"/>
            <a:ext cx="1661033" cy="105146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 flipV="1">
            <a:off x="9471566" y="5892999"/>
            <a:ext cx="1288171" cy="37865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9447178" y="6271656"/>
            <a:ext cx="1685422" cy="10668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8349603" y="570428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331921" y="522019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9279504" y="50032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9108885" y="558746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9674081" y="461374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0160724" y="410074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0097759" y="528935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1116216" y="517506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0732776" y="586121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1086467" y="633830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3400148" y="6196613"/>
            <a:ext cx="6072327" cy="266107"/>
          </a:xfrm>
          <a:custGeom>
            <a:avLst/>
            <a:gdLst>
              <a:gd name="connsiteX0" fmla="*/ 0 w 6072327"/>
              <a:gd name="connsiteY0" fmla="*/ 0 h 266107"/>
              <a:gd name="connsiteX1" fmla="*/ 514905 w 6072327"/>
              <a:gd name="connsiteY1" fmla="*/ 62144 h 266107"/>
              <a:gd name="connsiteX2" fmla="*/ 1828800 w 6072327"/>
              <a:gd name="connsiteY2" fmla="*/ 257452 h 266107"/>
              <a:gd name="connsiteX3" fmla="*/ 3320249 w 6072327"/>
              <a:gd name="connsiteY3" fmla="*/ 221942 h 266107"/>
              <a:gd name="connsiteX4" fmla="*/ 4864963 w 6072327"/>
              <a:gd name="connsiteY4" fmla="*/ 133165 h 266107"/>
              <a:gd name="connsiteX5" fmla="*/ 6072327 w 6072327"/>
              <a:gd name="connsiteY5" fmla="*/ 79899 h 2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2327" h="266107">
                <a:moveTo>
                  <a:pt x="0" y="0"/>
                </a:moveTo>
                <a:cubicBezTo>
                  <a:pt x="105052" y="9617"/>
                  <a:pt x="514905" y="62144"/>
                  <a:pt x="514905" y="62144"/>
                </a:cubicBezTo>
                <a:cubicBezTo>
                  <a:pt x="819705" y="105053"/>
                  <a:pt x="1361243" y="230819"/>
                  <a:pt x="1828800" y="257452"/>
                </a:cubicBezTo>
                <a:cubicBezTo>
                  <a:pt x="2296357" y="284085"/>
                  <a:pt x="2814222" y="242656"/>
                  <a:pt x="3320249" y="221942"/>
                </a:cubicBezTo>
                <a:cubicBezTo>
                  <a:pt x="3826276" y="201228"/>
                  <a:pt x="4864963" y="133165"/>
                  <a:pt x="4864963" y="133165"/>
                </a:cubicBezTo>
                <a:lnTo>
                  <a:pt x="6072327" y="79899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3382393" y="5273335"/>
            <a:ext cx="4998128" cy="914400"/>
          </a:xfrm>
          <a:custGeom>
            <a:avLst/>
            <a:gdLst>
              <a:gd name="connsiteX0" fmla="*/ 0 w 4998128"/>
              <a:gd name="connsiteY0" fmla="*/ 914400 h 914400"/>
              <a:gd name="connsiteX1" fmla="*/ 568171 w 4998128"/>
              <a:gd name="connsiteY1" fmla="*/ 683581 h 914400"/>
              <a:gd name="connsiteX2" fmla="*/ 1997476 w 4998128"/>
              <a:gd name="connsiteY2" fmla="*/ 568171 h 914400"/>
              <a:gd name="connsiteX3" fmla="*/ 3630967 w 4998128"/>
              <a:gd name="connsiteY3" fmla="*/ 328474 h 914400"/>
              <a:gd name="connsiteX4" fmla="*/ 4998128 w 4998128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8128" h="914400">
                <a:moveTo>
                  <a:pt x="0" y="914400"/>
                </a:moveTo>
                <a:cubicBezTo>
                  <a:pt x="117629" y="827843"/>
                  <a:pt x="235258" y="741286"/>
                  <a:pt x="568171" y="683581"/>
                </a:cubicBezTo>
                <a:cubicBezTo>
                  <a:pt x="901084" y="625876"/>
                  <a:pt x="1487010" y="627355"/>
                  <a:pt x="1997476" y="568171"/>
                </a:cubicBezTo>
                <a:cubicBezTo>
                  <a:pt x="2507942" y="508987"/>
                  <a:pt x="3130858" y="423169"/>
                  <a:pt x="3630967" y="328474"/>
                </a:cubicBezTo>
                <a:cubicBezTo>
                  <a:pt x="4131076" y="233779"/>
                  <a:pt x="4564602" y="116889"/>
                  <a:pt x="4998128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3373515" y="5726096"/>
            <a:ext cx="5007006" cy="443884"/>
          </a:xfrm>
          <a:custGeom>
            <a:avLst/>
            <a:gdLst>
              <a:gd name="connsiteX0" fmla="*/ 5007006 w 5007006"/>
              <a:gd name="connsiteY0" fmla="*/ 0 h 443884"/>
              <a:gd name="connsiteX1" fmla="*/ 4172505 w 5007006"/>
              <a:gd name="connsiteY1" fmla="*/ 26633 h 443884"/>
              <a:gd name="connsiteX2" fmla="*/ 2965142 w 5007006"/>
              <a:gd name="connsiteY2" fmla="*/ 142043 h 443884"/>
              <a:gd name="connsiteX3" fmla="*/ 1748901 w 5007006"/>
              <a:gd name="connsiteY3" fmla="*/ 310719 h 443884"/>
              <a:gd name="connsiteX4" fmla="*/ 852257 w 5007006"/>
              <a:gd name="connsiteY4" fmla="*/ 355107 h 443884"/>
              <a:gd name="connsiteX5" fmla="*/ 0 w 5007006"/>
              <a:gd name="connsiteY5" fmla="*/ 443884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7006" h="443884">
                <a:moveTo>
                  <a:pt x="5007006" y="0"/>
                </a:moveTo>
                <a:cubicBezTo>
                  <a:pt x="4759911" y="1479"/>
                  <a:pt x="4512816" y="2959"/>
                  <a:pt x="4172505" y="26633"/>
                </a:cubicBezTo>
                <a:cubicBezTo>
                  <a:pt x="3832194" y="50307"/>
                  <a:pt x="3369076" y="94695"/>
                  <a:pt x="2965142" y="142043"/>
                </a:cubicBezTo>
                <a:cubicBezTo>
                  <a:pt x="2561208" y="189391"/>
                  <a:pt x="2101048" y="275208"/>
                  <a:pt x="1748901" y="310719"/>
                </a:cubicBezTo>
                <a:cubicBezTo>
                  <a:pt x="1396754" y="346230"/>
                  <a:pt x="1143740" y="332913"/>
                  <a:pt x="852257" y="355107"/>
                </a:cubicBezTo>
                <a:cubicBezTo>
                  <a:pt x="560773" y="377301"/>
                  <a:pt x="280386" y="410592"/>
                  <a:pt x="0" y="443884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3382393" y="5628442"/>
            <a:ext cx="5770485" cy="619451"/>
          </a:xfrm>
          <a:custGeom>
            <a:avLst/>
            <a:gdLst>
              <a:gd name="connsiteX0" fmla="*/ 5770485 w 5770485"/>
              <a:gd name="connsiteY0" fmla="*/ 0 h 619451"/>
              <a:gd name="connsiteX1" fmla="*/ 5370990 w 5770485"/>
              <a:gd name="connsiteY1" fmla="*/ 213064 h 619451"/>
              <a:gd name="connsiteX2" fmla="*/ 4572000 w 5770485"/>
              <a:gd name="connsiteY2" fmla="*/ 381740 h 619451"/>
              <a:gd name="connsiteX3" fmla="*/ 3551068 w 5770485"/>
              <a:gd name="connsiteY3" fmla="*/ 435006 h 619451"/>
              <a:gd name="connsiteX4" fmla="*/ 2183907 w 5770485"/>
              <a:gd name="connsiteY4" fmla="*/ 612559 h 619451"/>
              <a:gd name="connsiteX5" fmla="*/ 1251751 w 5770485"/>
              <a:gd name="connsiteY5" fmla="*/ 585926 h 619451"/>
              <a:gd name="connsiteX6" fmla="*/ 630315 w 5770485"/>
              <a:gd name="connsiteY6" fmla="*/ 577048 h 619451"/>
              <a:gd name="connsiteX7" fmla="*/ 0 w 5770485"/>
              <a:gd name="connsiteY7" fmla="*/ 568171 h 61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0485" h="619451">
                <a:moveTo>
                  <a:pt x="5770485" y="0"/>
                </a:moveTo>
                <a:cubicBezTo>
                  <a:pt x="5670611" y="74720"/>
                  <a:pt x="5570737" y="149441"/>
                  <a:pt x="5370990" y="213064"/>
                </a:cubicBezTo>
                <a:cubicBezTo>
                  <a:pt x="5171243" y="276687"/>
                  <a:pt x="4875320" y="344750"/>
                  <a:pt x="4572000" y="381740"/>
                </a:cubicBezTo>
                <a:cubicBezTo>
                  <a:pt x="4268680" y="418730"/>
                  <a:pt x="3949083" y="396536"/>
                  <a:pt x="3551068" y="435006"/>
                </a:cubicBezTo>
                <a:cubicBezTo>
                  <a:pt x="3153053" y="473476"/>
                  <a:pt x="2567126" y="587406"/>
                  <a:pt x="2183907" y="612559"/>
                </a:cubicBezTo>
                <a:cubicBezTo>
                  <a:pt x="1800687" y="637712"/>
                  <a:pt x="1251751" y="585926"/>
                  <a:pt x="1251751" y="585926"/>
                </a:cubicBezTo>
                <a:lnTo>
                  <a:pt x="630315" y="577048"/>
                </a:lnTo>
                <a:lnTo>
                  <a:pt x="0" y="568171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3400148" y="3489964"/>
            <a:ext cx="7194849" cy="2715526"/>
          </a:xfrm>
          <a:custGeom>
            <a:avLst/>
            <a:gdLst>
              <a:gd name="connsiteX0" fmla="*/ 5903651 w 7194849"/>
              <a:gd name="connsiteY0" fmla="*/ 1552552 h 2715526"/>
              <a:gd name="connsiteX1" fmla="*/ 6489577 w 7194849"/>
              <a:gd name="connsiteY1" fmla="*/ 1676839 h 2715526"/>
              <a:gd name="connsiteX2" fmla="*/ 6986727 w 7194849"/>
              <a:gd name="connsiteY2" fmla="*/ 1259589 h 2715526"/>
              <a:gd name="connsiteX3" fmla="*/ 7173158 w 7194849"/>
              <a:gd name="connsiteY3" fmla="*/ 478354 h 2715526"/>
              <a:gd name="connsiteX4" fmla="*/ 6516210 w 7194849"/>
              <a:gd name="connsiteY4" fmla="*/ 7837 h 2715526"/>
              <a:gd name="connsiteX5" fmla="*/ 5299969 w 7194849"/>
              <a:gd name="connsiteY5" fmla="*/ 220901 h 2715526"/>
              <a:gd name="connsiteX6" fmla="*/ 3897297 w 7194849"/>
              <a:gd name="connsiteY6" fmla="*/ 691418 h 2715526"/>
              <a:gd name="connsiteX7" fmla="*/ 2299317 w 7194849"/>
              <a:gd name="connsiteY7" fmla="*/ 1330610 h 2715526"/>
              <a:gd name="connsiteX8" fmla="*/ 674703 w 7194849"/>
              <a:gd name="connsiteY8" fmla="*/ 1810004 h 2715526"/>
              <a:gd name="connsiteX9" fmla="*/ 195309 w 7194849"/>
              <a:gd name="connsiteY9" fmla="*/ 2218377 h 2715526"/>
              <a:gd name="connsiteX10" fmla="*/ 0 w 7194849"/>
              <a:gd name="connsiteY10" fmla="*/ 2715526 h 27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94849" h="2715526">
                <a:moveTo>
                  <a:pt x="5903651" y="1552552"/>
                </a:moveTo>
                <a:cubicBezTo>
                  <a:pt x="6106357" y="1639109"/>
                  <a:pt x="6309064" y="1725666"/>
                  <a:pt x="6489577" y="1676839"/>
                </a:cubicBezTo>
                <a:cubicBezTo>
                  <a:pt x="6670090" y="1628012"/>
                  <a:pt x="6872797" y="1459336"/>
                  <a:pt x="6986727" y="1259589"/>
                </a:cubicBezTo>
                <a:cubicBezTo>
                  <a:pt x="7100657" y="1059842"/>
                  <a:pt x="7251577" y="686979"/>
                  <a:pt x="7173158" y="478354"/>
                </a:cubicBezTo>
                <a:cubicBezTo>
                  <a:pt x="7094739" y="269729"/>
                  <a:pt x="6828408" y="50746"/>
                  <a:pt x="6516210" y="7837"/>
                </a:cubicBezTo>
                <a:cubicBezTo>
                  <a:pt x="6204012" y="-35072"/>
                  <a:pt x="5736454" y="106971"/>
                  <a:pt x="5299969" y="220901"/>
                </a:cubicBezTo>
                <a:cubicBezTo>
                  <a:pt x="4863484" y="334831"/>
                  <a:pt x="4397406" y="506467"/>
                  <a:pt x="3897297" y="691418"/>
                </a:cubicBezTo>
                <a:cubicBezTo>
                  <a:pt x="3397188" y="876369"/>
                  <a:pt x="2836416" y="1144179"/>
                  <a:pt x="2299317" y="1330610"/>
                </a:cubicBezTo>
                <a:cubicBezTo>
                  <a:pt x="1762218" y="1517041"/>
                  <a:pt x="1025371" y="1662043"/>
                  <a:pt x="674703" y="1810004"/>
                </a:cubicBezTo>
                <a:cubicBezTo>
                  <a:pt x="324035" y="1957965"/>
                  <a:pt x="307759" y="2067457"/>
                  <a:pt x="195309" y="2218377"/>
                </a:cubicBezTo>
                <a:cubicBezTo>
                  <a:pt x="82858" y="2369297"/>
                  <a:pt x="41429" y="2542411"/>
                  <a:pt x="0" y="2715526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3391271" y="3746672"/>
            <a:ext cx="7030698" cy="2423308"/>
          </a:xfrm>
          <a:custGeom>
            <a:avLst/>
            <a:gdLst>
              <a:gd name="connsiteX0" fmla="*/ 0 w 7030698"/>
              <a:gd name="connsiteY0" fmla="*/ 2423308 h 2423308"/>
              <a:gd name="connsiteX1" fmla="*/ 195308 w 7030698"/>
              <a:gd name="connsiteY1" fmla="*/ 2174733 h 2423308"/>
              <a:gd name="connsiteX2" fmla="*/ 710213 w 7030698"/>
              <a:gd name="connsiteY2" fmla="*/ 1890648 h 2423308"/>
              <a:gd name="connsiteX3" fmla="*/ 1846555 w 7030698"/>
              <a:gd name="connsiteY3" fmla="*/ 1526663 h 2423308"/>
              <a:gd name="connsiteX4" fmla="*/ 3719743 w 7030698"/>
              <a:gd name="connsiteY4" fmla="*/ 834205 h 2423308"/>
              <a:gd name="connsiteX5" fmla="*/ 5140171 w 7030698"/>
              <a:gd name="connsiteY5" fmla="*/ 274912 h 2423308"/>
              <a:gd name="connsiteX6" fmla="*/ 6152225 w 7030698"/>
              <a:gd name="connsiteY6" fmla="*/ 52970 h 2423308"/>
              <a:gd name="connsiteX7" fmla="*/ 6764784 w 7030698"/>
              <a:gd name="connsiteY7" fmla="*/ 17459 h 2423308"/>
              <a:gd name="connsiteX8" fmla="*/ 7022237 w 7030698"/>
              <a:gd name="connsiteY8" fmla="*/ 283789 h 2423308"/>
              <a:gd name="connsiteX9" fmla="*/ 6906827 w 7030698"/>
              <a:gd name="connsiteY9" fmla="*/ 772061 h 2423308"/>
              <a:gd name="connsiteX10" fmla="*/ 6320901 w 7030698"/>
              <a:gd name="connsiteY10" fmla="*/ 922982 h 24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30698" h="2423308">
                <a:moveTo>
                  <a:pt x="0" y="2423308"/>
                </a:moveTo>
                <a:cubicBezTo>
                  <a:pt x="38469" y="2343409"/>
                  <a:pt x="76939" y="2263510"/>
                  <a:pt x="195308" y="2174733"/>
                </a:cubicBezTo>
                <a:cubicBezTo>
                  <a:pt x="313677" y="2085956"/>
                  <a:pt x="435005" y="1998660"/>
                  <a:pt x="710213" y="1890648"/>
                </a:cubicBezTo>
                <a:cubicBezTo>
                  <a:pt x="985421" y="1782636"/>
                  <a:pt x="1344967" y="1702737"/>
                  <a:pt x="1846555" y="1526663"/>
                </a:cubicBezTo>
                <a:cubicBezTo>
                  <a:pt x="2348143" y="1350589"/>
                  <a:pt x="3170807" y="1042830"/>
                  <a:pt x="3719743" y="834205"/>
                </a:cubicBezTo>
                <a:cubicBezTo>
                  <a:pt x="4268679" y="625580"/>
                  <a:pt x="4734757" y="405118"/>
                  <a:pt x="5140171" y="274912"/>
                </a:cubicBezTo>
                <a:cubicBezTo>
                  <a:pt x="5545585" y="144706"/>
                  <a:pt x="5881456" y="95879"/>
                  <a:pt x="6152225" y="52970"/>
                </a:cubicBezTo>
                <a:cubicBezTo>
                  <a:pt x="6422994" y="10061"/>
                  <a:pt x="6619782" y="-21011"/>
                  <a:pt x="6764784" y="17459"/>
                </a:cubicBezTo>
                <a:cubicBezTo>
                  <a:pt x="6909786" y="55929"/>
                  <a:pt x="6998563" y="158022"/>
                  <a:pt x="7022237" y="283789"/>
                </a:cubicBezTo>
                <a:cubicBezTo>
                  <a:pt x="7045911" y="409556"/>
                  <a:pt x="7023716" y="665529"/>
                  <a:pt x="6906827" y="772061"/>
                </a:cubicBezTo>
                <a:cubicBezTo>
                  <a:pt x="6789938" y="878593"/>
                  <a:pt x="6555419" y="900787"/>
                  <a:pt x="6320901" y="922982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 bwMode="auto">
          <a:xfrm>
            <a:off x="3400148" y="4136993"/>
            <a:ext cx="6818051" cy="2050742"/>
          </a:xfrm>
          <a:custGeom>
            <a:avLst/>
            <a:gdLst>
              <a:gd name="connsiteX0" fmla="*/ 0 w 6818051"/>
              <a:gd name="connsiteY0" fmla="*/ 2050742 h 2050742"/>
              <a:gd name="connsiteX1" fmla="*/ 221942 w 6818051"/>
              <a:gd name="connsiteY1" fmla="*/ 1811045 h 2050742"/>
              <a:gd name="connsiteX2" fmla="*/ 692459 w 6818051"/>
              <a:gd name="connsiteY2" fmla="*/ 1660125 h 2050742"/>
              <a:gd name="connsiteX3" fmla="*/ 1802167 w 6818051"/>
              <a:gd name="connsiteY3" fmla="*/ 1349406 h 2050742"/>
              <a:gd name="connsiteX4" fmla="*/ 4181383 w 6818051"/>
              <a:gd name="connsiteY4" fmla="*/ 550416 h 2050742"/>
              <a:gd name="connsiteX5" fmla="*/ 5761608 w 6818051"/>
              <a:gd name="connsiteY5" fmla="*/ 133165 h 2050742"/>
              <a:gd name="connsiteX6" fmla="*/ 6818051 w 6818051"/>
              <a:gd name="connsiteY6" fmla="*/ 0 h 205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18051" h="2050742">
                <a:moveTo>
                  <a:pt x="0" y="2050742"/>
                </a:moveTo>
                <a:cubicBezTo>
                  <a:pt x="53266" y="1963445"/>
                  <a:pt x="106532" y="1876148"/>
                  <a:pt x="221942" y="1811045"/>
                </a:cubicBezTo>
                <a:cubicBezTo>
                  <a:pt x="337352" y="1745942"/>
                  <a:pt x="429088" y="1737065"/>
                  <a:pt x="692459" y="1660125"/>
                </a:cubicBezTo>
                <a:cubicBezTo>
                  <a:pt x="955830" y="1583185"/>
                  <a:pt x="1220680" y="1534357"/>
                  <a:pt x="1802167" y="1349406"/>
                </a:cubicBezTo>
                <a:cubicBezTo>
                  <a:pt x="2383654" y="1164455"/>
                  <a:pt x="3521476" y="753123"/>
                  <a:pt x="4181383" y="550416"/>
                </a:cubicBezTo>
                <a:cubicBezTo>
                  <a:pt x="4841290" y="347709"/>
                  <a:pt x="5322163" y="224901"/>
                  <a:pt x="5761608" y="133165"/>
                </a:cubicBezTo>
                <a:cubicBezTo>
                  <a:pt x="6201053" y="41429"/>
                  <a:pt x="6509552" y="20714"/>
                  <a:pt x="6818051" y="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 bwMode="auto">
          <a:xfrm>
            <a:off x="3083933" y="2968697"/>
            <a:ext cx="8214902" cy="3210160"/>
          </a:xfrm>
          <a:custGeom>
            <a:avLst/>
            <a:gdLst>
              <a:gd name="connsiteX0" fmla="*/ 8057544 w 8214902"/>
              <a:gd name="connsiteY0" fmla="*/ 2251372 h 3210160"/>
              <a:gd name="connsiteX1" fmla="*/ 8181831 w 8214902"/>
              <a:gd name="connsiteY1" fmla="*/ 1079520 h 3210160"/>
              <a:gd name="connsiteX2" fmla="*/ 7524883 w 8214902"/>
              <a:gd name="connsiteY2" fmla="*/ 67465 h 3210160"/>
              <a:gd name="connsiteX3" fmla="*/ 5527408 w 8214902"/>
              <a:gd name="connsiteY3" fmla="*/ 200630 h 3210160"/>
              <a:gd name="connsiteX4" fmla="*/ 2819718 w 8214902"/>
              <a:gd name="connsiteY4" fmla="*/ 1061764 h 3210160"/>
              <a:gd name="connsiteX5" fmla="*/ 502646 w 8214902"/>
              <a:gd name="connsiteY5" fmla="*/ 1940654 h 3210160"/>
              <a:gd name="connsiteX6" fmla="*/ 5497 w 8214902"/>
              <a:gd name="connsiteY6" fmla="*/ 2863931 h 3210160"/>
              <a:gd name="connsiteX7" fmla="*/ 280705 w 8214902"/>
              <a:gd name="connsiteY7" fmla="*/ 3210160 h 321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14902" h="3210160">
                <a:moveTo>
                  <a:pt x="8057544" y="2251372"/>
                </a:moveTo>
                <a:cubicBezTo>
                  <a:pt x="8164076" y="1847438"/>
                  <a:pt x="8270608" y="1443504"/>
                  <a:pt x="8181831" y="1079520"/>
                </a:cubicBezTo>
                <a:cubicBezTo>
                  <a:pt x="8093054" y="715536"/>
                  <a:pt x="7967287" y="213947"/>
                  <a:pt x="7524883" y="67465"/>
                </a:cubicBezTo>
                <a:cubicBezTo>
                  <a:pt x="7082479" y="-79017"/>
                  <a:pt x="6311602" y="34914"/>
                  <a:pt x="5527408" y="200630"/>
                </a:cubicBezTo>
                <a:cubicBezTo>
                  <a:pt x="4743214" y="366346"/>
                  <a:pt x="3657178" y="771760"/>
                  <a:pt x="2819718" y="1061764"/>
                </a:cubicBezTo>
                <a:cubicBezTo>
                  <a:pt x="1982258" y="1351768"/>
                  <a:pt x="971683" y="1640293"/>
                  <a:pt x="502646" y="1940654"/>
                </a:cubicBezTo>
                <a:cubicBezTo>
                  <a:pt x="33609" y="2241015"/>
                  <a:pt x="42487" y="2652347"/>
                  <a:pt x="5497" y="2863931"/>
                </a:cubicBezTo>
                <a:cubicBezTo>
                  <a:pt x="-31493" y="3075515"/>
                  <a:pt x="124606" y="3142837"/>
                  <a:pt x="280705" y="321016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3319057" y="3245655"/>
            <a:ext cx="7655918" cy="2933202"/>
          </a:xfrm>
          <a:custGeom>
            <a:avLst/>
            <a:gdLst>
              <a:gd name="connsiteX0" fmla="*/ 72214 w 7655918"/>
              <a:gd name="connsiteY0" fmla="*/ 2933202 h 2933202"/>
              <a:gd name="connsiteX1" fmla="*/ 18948 w 7655918"/>
              <a:gd name="connsiteY1" fmla="*/ 2515952 h 2933202"/>
              <a:gd name="connsiteX2" fmla="*/ 356299 w 7655918"/>
              <a:gd name="connsiteY2" fmla="*/ 1930026 h 2933202"/>
              <a:gd name="connsiteX3" fmla="*/ 1563662 w 7655918"/>
              <a:gd name="connsiteY3" fmla="*/ 1441754 h 2933202"/>
              <a:gd name="connsiteX4" fmla="*/ 3232664 w 7655918"/>
              <a:gd name="connsiteY4" fmla="*/ 864705 h 2933202"/>
              <a:gd name="connsiteX5" fmla="*/ 4670847 w 7655918"/>
              <a:gd name="connsiteY5" fmla="*/ 332045 h 2933202"/>
              <a:gd name="connsiteX6" fmla="*/ 6233317 w 7655918"/>
              <a:gd name="connsiteY6" fmla="*/ 39082 h 2933202"/>
              <a:gd name="connsiteX7" fmla="*/ 7334148 w 7655918"/>
              <a:gd name="connsiteY7" fmla="*/ 127859 h 2933202"/>
              <a:gd name="connsiteX8" fmla="*/ 7653744 w 7655918"/>
              <a:gd name="connsiteY8" fmla="*/ 1166546 h 2933202"/>
              <a:gd name="connsiteX9" fmla="*/ 7449557 w 7655918"/>
              <a:gd name="connsiteY9" fmla="*/ 2649117 h 293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55918" h="2933202">
                <a:moveTo>
                  <a:pt x="72214" y="2933202"/>
                </a:moveTo>
                <a:cubicBezTo>
                  <a:pt x="21907" y="2808175"/>
                  <a:pt x="-28399" y="2683148"/>
                  <a:pt x="18948" y="2515952"/>
                </a:cubicBezTo>
                <a:cubicBezTo>
                  <a:pt x="66295" y="2348756"/>
                  <a:pt x="98847" y="2109059"/>
                  <a:pt x="356299" y="1930026"/>
                </a:cubicBezTo>
                <a:cubicBezTo>
                  <a:pt x="613751" y="1750993"/>
                  <a:pt x="1084268" y="1619307"/>
                  <a:pt x="1563662" y="1441754"/>
                </a:cubicBezTo>
                <a:cubicBezTo>
                  <a:pt x="2043056" y="1264200"/>
                  <a:pt x="2714800" y="1049656"/>
                  <a:pt x="3232664" y="864705"/>
                </a:cubicBezTo>
                <a:cubicBezTo>
                  <a:pt x="3750528" y="679753"/>
                  <a:pt x="4170738" y="469649"/>
                  <a:pt x="4670847" y="332045"/>
                </a:cubicBezTo>
                <a:cubicBezTo>
                  <a:pt x="5170956" y="194441"/>
                  <a:pt x="5789434" y="73113"/>
                  <a:pt x="6233317" y="39082"/>
                </a:cubicBezTo>
                <a:cubicBezTo>
                  <a:pt x="6677200" y="5051"/>
                  <a:pt x="7097410" y="-60052"/>
                  <a:pt x="7334148" y="127859"/>
                </a:cubicBezTo>
                <a:cubicBezTo>
                  <a:pt x="7570886" y="315770"/>
                  <a:pt x="7634509" y="746336"/>
                  <a:pt x="7653744" y="1166546"/>
                </a:cubicBezTo>
                <a:cubicBezTo>
                  <a:pt x="7672979" y="1586756"/>
                  <a:pt x="7561268" y="2117936"/>
                  <a:pt x="7449557" y="264911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 bwMode="auto">
          <a:xfrm>
            <a:off x="2599503" y="2695513"/>
            <a:ext cx="8960904" cy="3696409"/>
          </a:xfrm>
          <a:custGeom>
            <a:avLst/>
            <a:gdLst>
              <a:gd name="connsiteX0" fmla="*/ 8533096 w 8960904"/>
              <a:gd name="connsiteY0" fmla="*/ 3696409 h 3696409"/>
              <a:gd name="connsiteX1" fmla="*/ 8817181 w 8960904"/>
              <a:gd name="connsiteY1" fmla="*/ 2853030 h 3696409"/>
              <a:gd name="connsiteX2" fmla="*/ 8959224 w 8960904"/>
              <a:gd name="connsiteY2" fmla="*/ 1512502 h 3696409"/>
              <a:gd name="connsiteX3" fmla="*/ 8728405 w 8960904"/>
              <a:gd name="connsiteY3" fmla="*/ 349527 h 3696409"/>
              <a:gd name="connsiteX4" fmla="*/ 7316855 w 8960904"/>
              <a:gd name="connsiteY4" fmla="*/ 21053 h 3696409"/>
              <a:gd name="connsiteX5" fmla="*/ 5727752 w 8960904"/>
              <a:gd name="connsiteY5" fmla="*/ 127585 h 3696409"/>
              <a:gd name="connsiteX6" fmla="*/ 2567302 w 8960904"/>
              <a:gd name="connsiteY6" fmla="*/ 891065 h 3696409"/>
              <a:gd name="connsiteX7" fmla="*/ 827278 w 8960904"/>
              <a:gd name="connsiteY7" fmla="*/ 1743321 h 3696409"/>
              <a:gd name="connsiteX8" fmla="*/ 54921 w 8960904"/>
              <a:gd name="connsiteY8" fmla="*/ 2693232 h 3696409"/>
              <a:gd name="connsiteX9" fmla="*/ 143698 w 8960904"/>
              <a:gd name="connsiteY9" fmla="*/ 3563244 h 3696409"/>
              <a:gd name="connsiteX10" fmla="*/ 791768 w 8960904"/>
              <a:gd name="connsiteY10" fmla="*/ 3509977 h 369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0904" h="3696409">
                <a:moveTo>
                  <a:pt x="8533096" y="3696409"/>
                </a:moveTo>
                <a:cubicBezTo>
                  <a:pt x="8639628" y="3456712"/>
                  <a:pt x="8746160" y="3217015"/>
                  <a:pt x="8817181" y="2853030"/>
                </a:cubicBezTo>
                <a:cubicBezTo>
                  <a:pt x="8888202" y="2489045"/>
                  <a:pt x="8974020" y="1929752"/>
                  <a:pt x="8959224" y="1512502"/>
                </a:cubicBezTo>
                <a:cubicBezTo>
                  <a:pt x="8944428" y="1095252"/>
                  <a:pt x="9002133" y="598102"/>
                  <a:pt x="8728405" y="349527"/>
                </a:cubicBezTo>
                <a:cubicBezTo>
                  <a:pt x="8454677" y="100952"/>
                  <a:pt x="7816964" y="58043"/>
                  <a:pt x="7316855" y="21053"/>
                </a:cubicBezTo>
                <a:cubicBezTo>
                  <a:pt x="6816746" y="-15937"/>
                  <a:pt x="6519344" y="-17417"/>
                  <a:pt x="5727752" y="127585"/>
                </a:cubicBezTo>
                <a:cubicBezTo>
                  <a:pt x="4936160" y="272587"/>
                  <a:pt x="3384048" y="621776"/>
                  <a:pt x="2567302" y="891065"/>
                </a:cubicBezTo>
                <a:cubicBezTo>
                  <a:pt x="1750556" y="1160354"/>
                  <a:pt x="1246008" y="1442960"/>
                  <a:pt x="827278" y="1743321"/>
                </a:cubicBezTo>
                <a:cubicBezTo>
                  <a:pt x="408548" y="2043682"/>
                  <a:pt x="168851" y="2389912"/>
                  <a:pt x="54921" y="2693232"/>
                </a:cubicBezTo>
                <a:cubicBezTo>
                  <a:pt x="-59009" y="2996552"/>
                  <a:pt x="20890" y="3427120"/>
                  <a:pt x="143698" y="3563244"/>
                </a:cubicBezTo>
                <a:cubicBezTo>
                  <a:pt x="266506" y="3699368"/>
                  <a:pt x="529137" y="3604672"/>
                  <a:pt x="791768" y="3509977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 bwMode="auto">
          <a:xfrm>
            <a:off x="2418461" y="2376877"/>
            <a:ext cx="9643328" cy="4313552"/>
          </a:xfrm>
          <a:custGeom>
            <a:avLst/>
            <a:gdLst>
              <a:gd name="connsiteX0" fmla="*/ 7710961 w 9643328"/>
              <a:gd name="connsiteY0" fmla="*/ 2967480 h 4313552"/>
              <a:gd name="connsiteX1" fmla="*/ 7808616 w 9643328"/>
              <a:gd name="connsiteY1" fmla="*/ 3606672 h 4313552"/>
              <a:gd name="connsiteX2" fmla="*/ 8128212 w 9643328"/>
              <a:gd name="connsiteY2" fmla="*/ 4308008 h 4313552"/>
              <a:gd name="connsiteX3" fmla="*/ 9486495 w 9643328"/>
              <a:gd name="connsiteY3" fmla="*/ 3784225 h 4313552"/>
              <a:gd name="connsiteX4" fmla="*/ 9468740 w 9643328"/>
              <a:gd name="connsiteY4" fmla="*/ 1449398 h 4313552"/>
              <a:gd name="connsiteX5" fmla="*/ 8181478 w 9643328"/>
              <a:gd name="connsiteY5" fmla="*/ 108870 h 4313552"/>
              <a:gd name="connsiteX6" fmla="*/ 6050837 w 9643328"/>
              <a:gd name="connsiteY6" fmla="*/ 126625 h 4313552"/>
              <a:gd name="connsiteX7" fmla="*/ 4071117 w 9643328"/>
              <a:gd name="connsiteY7" fmla="*/ 508365 h 4313552"/>
              <a:gd name="connsiteX8" fmla="*/ 1185874 w 9643328"/>
              <a:gd name="connsiteY8" fmla="*/ 1493786 h 4313552"/>
              <a:gd name="connsiteX9" fmla="*/ 49532 w 9643328"/>
              <a:gd name="connsiteY9" fmla="*/ 2798804 h 4313552"/>
              <a:gd name="connsiteX10" fmla="*/ 280351 w 9643328"/>
              <a:gd name="connsiteY10" fmla="*/ 4201476 h 4313552"/>
              <a:gd name="connsiteX11" fmla="*/ 972810 w 9643328"/>
              <a:gd name="connsiteY11" fmla="*/ 3837491 h 431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43328" h="4313552">
                <a:moveTo>
                  <a:pt x="7710961" y="2967480"/>
                </a:moveTo>
                <a:cubicBezTo>
                  <a:pt x="7725017" y="3175365"/>
                  <a:pt x="7739074" y="3383251"/>
                  <a:pt x="7808616" y="3606672"/>
                </a:cubicBezTo>
                <a:cubicBezTo>
                  <a:pt x="7878158" y="3830093"/>
                  <a:pt x="7848566" y="4278416"/>
                  <a:pt x="8128212" y="4308008"/>
                </a:cubicBezTo>
                <a:cubicBezTo>
                  <a:pt x="8407859" y="4337600"/>
                  <a:pt x="9263074" y="4260660"/>
                  <a:pt x="9486495" y="3784225"/>
                </a:cubicBezTo>
                <a:cubicBezTo>
                  <a:pt x="9709916" y="3307790"/>
                  <a:pt x="9686243" y="2061957"/>
                  <a:pt x="9468740" y="1449398"/>
                </a:cubicBezTo>
                <a:cubicBezTo>
                  <a:pt x="9251237" y="836839"/>
                  <a:pt x="8751128" y="329332"/>
                  <a:pt x="8181478" y="108870"/>
                </a:cubicBezTo>
                <a:cubicBezTo>
                  <a:pt x="7611828" y="-111592"/>
                  <a:pt x="6735897" y="60043"/>
                  <a:pt x="6050837" y="126625"/>
                </a:cubicBezTo>
                <a:cubicBezTo>
                  <a:pt x="5365777" y="193207"/>
                  <a:pt x="4881944" y="280505"/>
                  <a:pt x="4071117" y="508365"/>
                </a:cubicBezTo>
                <a:cubicBezTo>
                  <a:pt x="3260290" y="736225"/>
                  <a:pt x="1856138" y="1112046"/>
                  <a:pt x="1185874" y="1493786"/>
                </a:cubicBezTo>
                <a:cubicBezTo>
                  <a:pt x="515610" y="1875526"/>
                  <a:pt x="200452" y="2347522"/>
                  <a:pt x="49532" y="2798804"/>
                </a:cubicBezTo>
                <a:cubicBezTo>
                  <a:pt x="-101388" y="3250086"/>
                  <a:pt x="126471" y="4028361"/>
                  <a:pt x="280351" y="4201476"/>
                </a:cubicBezTo>
                <a:cubicBezTo>
                  <a:pt x="434231" y="4374591"/>
                  <a:pt x="703520" y="4106041"/>
                  <a:pt x="972810" y="3837491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15560" y="6072591"/>
            <a:ext cx="12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362068" y="614213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59252" y="54166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216035" y="48963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916774" y="5254351"/>
            <a:ext cx="54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027154" y="47559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409815" y="44367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996930" y="379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131914" y="50958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1118635" y="50710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729351" y="56765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1156017" y="61593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1" name="Freeform 60"/>
          <p:cNvSpPr/>
          <p:nvPr/>
        </p:nvSpPr>
        <p:spPr bwMode="auto">
          <a:xfrm flipV="1">
            <a:off x="9471565" y="5167506"/>
            <a:ext cx="151134" cy="1083118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 flipV="1">
            <a:off x="9453132" y="4625709"/>
            <a:ext cx="562513" cy="1621457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 flipV="1">
            <a:off x="9483236" y="5824758"/>
            <a:ext cx="700630" cy="432228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9463596" y="6282864"/>
            <a:ext cx="820329" cy="45719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flipH="1">
            <a:off x="9270171" y="6142139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9414925" y="624502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2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animBg="1"/>
      <p:bldP spid="19" grpId="0" animBg="1"/>
      <p:bldP spid="19" grpId="1" animBg="1"/>
      <p:bldP spid="20" grpId="0" animBg="1"/>
      <p:bldP spid="24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summary on the preliminary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Preprocessing time: </a:t>
            </a:r>
            <a:r>
              <a:rPr lang="en-US" dirty="0"/>
              <a:t>O(n log h + </a:t>
            </a:r>
            <a:r>
              <a:rPr lang="en-US" dirty="0" smtClean="0"/>
              <a:t>h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log h)</a:t>
            </a:r>
          </a:p>
          <a:p>
            <a:r>
              <a:rPr lang="en-US" dirty="0" smtClean="0"/>
              <a:t>Space: </a:t>
            </a:r>
            <a:r>
              <a:rPr lang="en-US" dirty="0"/>
              <a:t>O(n log h + </a:t>
            </a:r>
            <a:r>
              <a:rPr lang="en-US" dirty="0" smtClean="0"/>
              <a:t>h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Query time: </a:t>
            </a:r>
            <a:r>
              <a:rPr lang="en-US" dirty="0"/>
              <a:t>O((</a:t>
            </a:r>
            <a:r>
              <a:rPr lang="en-US" dirty="0" err="1"/>
              <a:t>K+h</a:t>
            </a:r>
            <a:r>
              <a:rPr lang="en-US" dirty="0"/>
              <a:t>) log h log n) </a:t>
            </a:r>
            <a:endParaRPr lang="en-US" dirty="0" smtClean="0"/>
          </a:p>
          <a:p>
            <a:r>
              <a:rPr lang="en-US" dirty="0" smtClean="0"/>
              <a:t>The quadratic preprocessing is only for computing the windows of 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 new problem</a:t>
            </a:r>
            <a:r>
              <a:rPr lang="en-US" dirty="0" smtClean="0"/>
              <a:t>: Given a query set of k=O(n) segments in P </a:t>
            </a:r>
            <a:r>
              <a:rPr lang="en-US" dirty="0" smtClean="0">
                <a:solidFill>
                  <a:srgbClr val="FF0000"/>
                </a:solidFill>
              </a:rPr>
              <a:t>intersecting at a point t</a:t>
            </a:r>
            <a:r>
              <a:rPr lang="en-US" dirty="0" smtClean="0"/>
              <a:t>, find the closest point on these segments</a:t>
            </a:r>
          </a:p>
          <a:p>
            <a:r>
              <a:rPr lang="en-US" dirty="0"/>
              <a:t>Preprocessing </a:t>
            </a:r>
            <a:r>
              <a:rPr lang="en-US" dirty="0" smtClean="0"/>
              <a:t>time and space: </a:t>
            </a:r>
            <a:r>
              <a:rPr lang="en-US" dirty="0" smtClean="0">
                <a:solidFill>
                  <a:srgbClr val="FF0000"/>
                </a:solidFill>
              </a:rPr>
              <a:t>O(n log h)</a:t>
            </a:r>
          </a:p>
          <a:p>
            <a:r>
              <a:rPr lang="en-US" dirty="0" smtClean="0"/>
              <a:t>Query time: </a:t>
            </a:r>
            <a:r>
              <a:rPr lang="en-US" dirty="0" smtClean="0">
                <a:solidFill>
                  <a:srgbClr val="FF0000"/>
                </a:solidFill>
              </a:rPr>
              <a:t>O((</a:t>
            </a:r>
            <a:r>
              <a:rPr lang="en-US" dirty="0" err="1" smtClean="0">
                <a:solidFill>
                  <a:srgbClr val="FF0000"/>
                </a:solidFill>
              </a:rPr>
              <a:t>k+h</a:t>
            </a:r>
            <a:r>
              <a:rPr lang="en-US" dirty="0" smtClean="0">
                <a:solidFill>
                  <a:srgbClr val="FF0000"/>
                </a:solidFill>
              </a:rPr>
              <a:t>) log h log n)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950563" y="1722268"/>
            <a:ext cx="3080552" cy="177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007832" y="2238653"/>
            <a:ext cx="2422125" cy="2515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031115" y="1456598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O(n log h)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58439" y="1977043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O(n log h)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Freeform 17"/>
          <p:cNvSpPr/>
          <p:nvPr/>
        </p:nvSpPr>
        <p:spPr bwMode="auto">
          <a:xfrm flipV="1">
            <a:off x="10227409" y="4891601"/>
            <a:ext cx="228236" cy="163200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 flipH="1" flipV="1">
            <a:off x="9135452" y="5984953"/>
            <a:ext cx="1589697" cy="79667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 flipH="1" flipV="1">
            <a:off x="9135451" y="5510453"/>
            <a:ext cx="1068231" cy="101314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 flipH="1" flipV="1">
            <a:off x="9880019" y="5823756"/>
            <a:ext cx="321761" cy="699843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 flipH="1" flipV="1">
            <a:off x="10075458" y="5299973"/>
            <a:ext cx="144755" cy="122362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 flipV="1">
            <a:off x="10075458" y="4375954"/>
            <a:ext cx="870889" cy="2482045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 bwMode="auto">
          <a:xfrm flipV="1">
            <a:off x="10209638" y="5575456"/>
            <a:ext cx="683265" cy="94478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 flipV="1">
            <a:off x="10226170" y="5468776"/>
            <a:ext cx="1661033" cy="1051460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 flipV="1">
            <a:off x="9515475" y="6141578"/>
            <a:ext cx="1998865" cy="600176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8934450" y="6444084"/>
            <a:ext cx="2952753" cy="182832"/>
          </a:xfrm>
          <a:custGeom>
            <a:avLst/>
            <a:gdLst>
              <a:gd name="connsiteX0" fmla="*/ 0 w 1811045"/>
              <a:gd name="connsiteY0" fmla="*/ 0 h 248575"/>
              <a:gd name="connsiteX1" fmla="*/ 1811045 w 1811045"/>
              <a:gd name="connsiteY1" fmla="*/ 248575 h 24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1045" h="248575">
                <a:moveTo>
                  <a:pt x="0" y="0"/>
                </a:moveTo>
                <a:lnTo>
                  <a:pt x="1811045" y="2485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786730" y="6374536"/>
            <a:ext cx="12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833238" y="644408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10024774" y="6390719"/>
            <a:ext cx="235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0169528" y="649360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1664" y="4502856"/>
            <a:ext cx="12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10848172" y="457240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6871318" y="4576244"/>
            <a:ext cx="3994951" cy="1895583"/>
          </a:xfrm>
          <a:custGeom>
            <a:avLst/>
            <a:gdLst>
              <a:gd name="connsiteX0" fmla="*/ 0 w 3994951"/>
              <a:gd name="connsiteY0" fmla="*/ 1895583 h 1895583"/>
              <a:gd name="connsiteX1" fmla="*/ 932155 w 3994951"/>
              <a:gd name="connsiteY1" fmla="*/ 972305 h 1895583"/>
              <a:gd name="connsiteX2" fmla="*/ 2325949 w 3994951"/>
              <a:gd name="connsiteY2" fmla="*/ 457400 h 1895583"/>
              <a:gd name="connsiteX3" fmla="*/ 3444535 w 3994951"/>
              <a:gd name="connsiteY3" fmla="*/ 40150 h 1895583"/>
              <a:gd name="connsiteX4" fmla="*/ 3994951 w 3994951"/>
              <a:gd name="connsiteY4" fmla="*/ 40150 h 189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4951" h="1895583">
                <a:moveTo>
                  <a:pt x="0" y="1895583"/>
                </a:moveTo>
                <a:cubicBezTo>
                  <a:pt x="272248" y="1553792"/>
                  <a:pt x="544497" y="1212002"/>
                  <a:pt x="932155" y="972305"/>
                </a:cubicBezTo>
                <a:cubicBezTo>
                  <a:pt x="1319813" y="732608"/>
                  <a:pt x="2325949" y="457400"/>
                  <a:pt x="2325949" y="457400"/>
                </a:cubicBezTo>
                <a:cubicBezTo>
                  <a:pt x="2744679" y="302041"/>
                  <a:pt x="3166368" y="109692"/>
                  <a:pt x="3444535" y="40150"/>
                </a:cubicBezTo>
                <a:cubicBezTo>
                  <a:pt x="3722702" y="-29392"/>
                  <a:pt x="3858826" y="5379"/>
                  <a:pt x="3994951" y="40150"/>
                </a:cubicBez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323471" y="1983658"/>
            <a:ext cx="3717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the windows are given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/>
      <p:bldP spid="39" grpId="0" animBg="1"/>
      <p:bldP spid="52" grpId="0"/>
      <p:bldP spid="53" grpId="0" animBg="1"/>
      <p:bldP spid="54" grpId="0"/>
      <p:bldP spid="55" grpId="0" animBg="1"/>
      <p:bldP spid="56" grpId="0" animBg="1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problem: </a:t>
            </a:r>
            <a:r>
              <a:rPr lang="en-US" dirty="0" smtClean="0">
                <a:solidFill>
                  <a:srgbClr val="FF0000"/>
                </a:solidFill>
              </a:rPr>
              <a:t>Quickest </a:t>
            </a:r>
            <a:r>
              <a:rPr lang="en-US" dirty="0">
                <a:solidFill>
                  <a:srgbClr val="FF0000"/>
                </a:solidFill>
              </a:rPr>
              <a:t>visibility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753817" cy="2023766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 query point t, find a shortest path from s to </a:t>
            </a:r>
            <a:r>
              <a:rPr lang="en-US" dirty="0" smtClean="0">
                <a:solidFill>
                  <a:srgbClr val="FF0000"/>
                </a:solidFill>
              </a:rPr>
              <a:t>see</a:t>
            </a:r>
            <a:r>
              <a:rPr lang="en-US" dirty="0" smtClean="0"/>
              <a:t> t</a:t>
            </a:r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3617550" y="2772592"/>
            <a:ext cx="6209212" cy="4018826"/>
          </a:xfrm>
          <a:custGeom>
            <a:avLst/>
            <a:gdLst>
              <a:gd name="connsiteX0" fmla="*/ 1114697 w 4197531"/>
              <a:gd name="connsiteY0" fmla="*/ 2264228 h 4423954"/>
              <a:gd name="connsiteX1" fmla="*/ 182880 w 4197531"/>
              <a:gd name="connsiteY1" fmla="*/ 1706880 h 4423954"/>
              <a:gd name="connsiteX2" fmla="*/ 722811 w 4197531"/>
              <a:gd name="connsiteY2" fmla="*/ 923108 h 4423954"/>
              <a:gd name="connsiteX3" fmla="*/ 34834 w 4197531"/>
              <a:gd name="connsiteY3" fmla="*/ 243840 h 4423954"/>
              <a:gd name="connsiteX4" fmla="*/ 1881051 w 4197531"/>
              <a:gd name="connsiteY4" fmla="*/ 0 h 4423954"/>
              <a:gd name="connsiteX5" fmla="*/ 4032069 w 4197531"/>
              <a:gd name="connsiteY5" fmla="*/ 1471748 h 4423954"/>
              <a:gd name="connsiteX6" fmla="*/ 3274423 w 4197531"/>
              <a:gd name="connsiteY6" fmla="*/ 3074125 h 4423954"/>
              <a:gd name="connsiteX7" fmla="*/ 4197531 w 4197531"/>
              <a:gd name="connsiteY7" fmla="*/ 3483428 h 4423954"/>
              <a:gd name="connsiteX8" fmla="*/ 2795451 w 4197531"/>
              <a:gd name="connsiteY8" fmla="*/ 4423954 h 4423954"/>
              <a:gd name="connsiteX9" fmla="*/ 1663337 w 4197531"/>
              <a:gd name="connsiteY9" fmla="*/ 3448594 h 4423954"/>
              <a:gd name="connsiteX10" fmla="*/ 0 w 4197531"/>
              <a:gd name="connsiteY10" fmla="*/ 3257005 h 4423954"/>
              <a:gd name="connsiteX11" fmla="*/ 2656114 w 4197531"/>
              <a:gd name="connsiteY11" fmla="*/ 2612571 h 4423954"/>
              <a:gd name="connsiteX12" fmla="*/ 2290354 w 4197531"/>
              <a:gd name="connsiteY12" fmla="*/ 1706880 h 4423954"/>
              <a:gd name="connsiteX13" fmla="*/ 1114697 w 4197531"/>
              <a:gd name="connsiteY13" fmla="*/ 2264228 h 4423954"/>
              <a:gd name="connsiteX0" fmla="*/ 1114697 w 7837714"/>
              <a:gd name="connsiteY0" fmla="*/ 2264228 h 4423954"/>
              <a:gd name="connsiteX1" fmla="*/ 182880 w 7837714"/>
              <a:gd name="connsiteY1" fmla="*/ 1706880 h 4423954"/>
              <a:gd name="connsiteX2" fmla="*/ 722811 w 7837714"/>
              <a:gd name="connsiteY2" fmla="*/ 923108 h 4423954"/>
              <a:gd name="connsiteX3" fmla="*/ 34834 w 7837714"/>
              <a:gd name="connsiteY3" fmla="*/ 243840 h 4423954"/>
              <a:gd name="connsiteX4" fmla="*/ 1881051 w 7837714"/>
              <a:gd name="connsiteY4" fmla="*/ 0 h 4423954"/>
              <a:gd name="connsiteX5" fmla="*/ 7837714 w 7837714"/>
              <a:gd name="connsiteY5" fmla="*/ 1628503 h 4423954"/>
              <a:gd name="connsiteX6" fmla="*/ 3274423 w 7837714"/>
              <a:gd name="connsiteY6" fmla="*/ 3074125 h 4423954"/>
              <a:gd name="connsiteX7" fmla="*/ 4197531 w 7837714"/>
              <a:gd name="connsiteY7" fmla="*/ 3483428 h 4423954"/>
              <a:gd name="connsiteX8" fmla="*/ 2795451 w 7837714"/>
              <a:gd name="connsiteY8" fmla="*/ 4423954 h 4423954"/>
              <a:gd name="connsiteX9" fmla="*/ 1663337 w 7837714"/>
              <a:gd name="connsiteY9" fmla="*/ 3448594 h 4423954"/>
              <a:gd name="connsiteX10" fmla="*/ 0 w 7837714"/>
              <a:gd name="connsiteY10" fmla="*/ 3257005 h 4423954"/>
              <a:gd name="connsiteX11" fmla="*/ 2656114 w 7837714"/>
              <a:gd name="connsiteY11" fmla="*/ 2612571 h 4423954"/>
              <a:gd name="connsiteX12" fmla="*/ 2290354 w 7837714"/>
              <a:gd name="connsiteY12" fmla="*/ 1706880 h 4423954"/>
              <a:gd name="connsiteX13" fmla="*/ 1114697 w 7837714"/>
              <a:gd name="connsiteY13" fmla="*/ 2264228 h 4423954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3274423 w 7837714"/>
              <a:gd name="connsiteY6" fmla="*/ 307412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7297783 w 7837714"/>
              <a:gd name="connsiteY6" fmla="*/ 313508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795451 w 8116388"/>
              <a:gd name="connsiteY8" fmla="*/ 4423954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28503 w 8116388"/>
              <a:gd name="connsiteY9" fmla="*/ 4693919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079863 w 8081554"/>
              <a:gd name="connsiteY0" fmla="*/ 2264228 h 4728754"/>
              <a:gd name="connsiteX1" fmla="*/ 148046 w 8081554"/>
              <a:gd name="connsiteY1" fmla="*/ 1706880 h 4728754"/>
              <a:gd name="connsiteX2" fmla="*/ 687977 w 8081554"/>
              <a:gd name="connsiteY2" fmla="*/ 923108 h 4728754"/>
              <a:gd name="connsiteX3" fmla="*/ 0 w 8081554"/>
              <a:gd name="connsiteY3" fmla="*/ 243840 h 4728754"/>
              <a:gd name="connsiteX4" fmla="*/ 1846217 w 8081554"/>
              <a:gd name="connsiteY4" fmla="*/ 0 h 4728754"/>
              <a:gd name="connsiteX5" fmla="*/ 7802880 w 8081554"/>
              <a:gd name="connsiteY5" fmla="*/ 1628503 h 4728754"/>
              <a:gd name="connsiteX6" fmla="*/ 7262949 w 8081554"/>
              <a:gd name="connsiteY6" fmla="*/ 3135085 h 4728754"/>
              <a:gd name="connsiteX7" fmla="*/ 8081554 w 8081554"/>
              <a:gd name="connsiteY7" fmla="*/ 4728754 h 4728754"/>
              <a:gd name="connsiteX8" fmla="*/ 2926080 w 8081554"/>
              <a:gd name="connsiteY8" fmla="*/ 4615543 h 4728754"/>
              <a:gd name="connsiteX9" fmla="*/ 1593669 w 8081554"/>
              <a:gd name="connsiteY9" fmla="*/ 4693919 h 4728754"/>
              <a:gd name="connsiteX10" fmla="*/ 1593668 w 8081554"/>
              <a:gd name="connsiteY10" fmla="*/ 3396343 h 4728754"/>
              <a:gd name="connsiteX11" fmla="*/ 2621280 w 8081554"/>
              <a:gd name="connsiteY11" fmla="*/ 2612571 h 4728754"/>
              <a:gd name="connsiteX12" fmla="*/ 2255520 w 8081554"/>
              <a:gd name="connsiteY12" fmla="*/ 1706880 h 4728754"/>
              <a:gd name="connsiteX13" fmla="*/ 1079863 w 8081554"/>
              <a:gd name="connsiteY13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539931 w 7933508"/>
              <a:gd name="connsiteY2" fmla="*/ 923108 h 4728754"/>
              <a:gd name="connsiteX3" fmla="*/ 1698171 w 7933508"/>
              <a:gd name="connsiteY3" fmla="*/ 0 h 4728754"/>
              <a:gd name="connsiteX4" fmla="*/ 7654834 w 7933508"/>
              <a:gd name="connsiteY4" fmla="*/ 1628503 h 4728754"/>
              <a:gd name="connsiteX5" fmla="*/ 7114903 w 7933508"/>
              <a:gd name="connsiteY5" fmla="*/ 3135085 h 4728754"/>
              <a:gd name="connsiteX6" fmla="*/ 7933508 w 7933508"/>
              <a:gd name="connsiteY6" fmla="*/ 4728754 h 4728754"/>
              <a:gd name="connsiteX7" fmla="*/ 2778034 w 7933508"/>
              <a:gd name="connsiteY7" fmla="*/ 4615543 h 4728754"/>
              <a:gd name="connsiteX8" fmla="*/ 1445623 w 7933508"/>
              <a:gd name="connsiteY8" fmla="*/ 4693919 h 4728754"/>
              <a:gd name="connsiteX9" fmla="*/ 1445622 w 7933508"/>
              <a:gd name="connsiteY9" fmla="*/ 3396343 h 4728754"/>
              <a:gd name="connsiteX10" fmla="*/ 2473234 w 7933508"/>
              <a:gd name="connsiteY10" fmla="*/ 2612571 h 4728754"/>
              <a:gd name="connsiteX11" fmla="*/ 2107474 w 7933508"/>
              <a:gd name="connsiteY11" fmla="*/ 1706880 h 4728754"/>
              <a:gd name="connsiteX12" fmla="*/ 931817 w 7933508"/>
              <a:gd name="connsiteY12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11" fmla="*/ 931817 w 7933508"/>
              <a:gd name="connsiteY11" fmla="*/ 2264228 h 4728754"/>
              <a:gd name="connsiteX0" fmla="*/ 2107474 w 7933508"/>
              <a:gd name="connsiteY0" fmla="*/ 1706880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0" fmla="*/ 661852 w 6487886"/>
              <a:gd name="connsiteY0" fmla="*/ 1706880 h 4728754"/>
              <a:gd name="connsiteX1" fmla="*/ 252549 w 6487886"/>
              <a:gd name="connsiteY1" fmla="*/ 0 h 4728754"/>
              <a:gd name="connsiteX2" fmla="*/ 6209212 w 6487886"/>
              <a:gd name="connsiteY2" fmla="*/ 1628503 h 4728754"/>
              <a:gd name="connsiteX3" fmla="*/ 5669281 w 6487886"/>
              <a:gd name="connsiteY3" fmla="*/ 3135085 h 4728754"/>
              <a:gd name="connsiteX4" fmla="*/ 6487886 w 6487886"/>
              <a:gd name="connsiteY4" fmla="*/ 4728754 h 4728754"/>
              <a:gd name="connsiteX5" fmla="*/ 1332412 w 6487886"/>
              <a:gd name="connsiteY5" fmla="*/ 4615543 h 4728754"/>
              <a:gd name="connsiteX6" fmla="*/ 1 w 6487886"/>
              <a:gd name="connsiteY6" fmla="*/ 4693919 h 4728754"/>
              <a:gd name="connsiteX7" fmla="*/ 0 w 6487886"/>
              <a:gd name="connsiteY7" fmla="*/ 3396343 h 4728754"/>
              <a:gd name="connsiteX8" fmla="*/ 1027612 w 6487886"/>
              <a:gd name="connsiteY8" fmla="*/ 2612571 h 4728754"/>
              <a:gd name="connsiteX9" fmla="*/ 661852 w 6487886"/>
              <a:gd name="connsiteY9" fmla="*/ 1706880 h 4728754"/>
              <a:gd name="connsiteX0" fmla="*/ 661852 w 6487886"/>
              <a:gd name="connsiteY0" fmla="*/ 102761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661852 w 6487886"/>
              <a:gd name="connsiteY9" fmla="*/ 102761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984069 w 648788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7977476"/>
              <a:gd name="connsiteY0" fmla="*/ 905692 h 4049486"/>
              <a:gd name="connsiteX1" fmla="*/ 1907178 w 7977476"/>
              <a:gd name="connsiteY1" fmla="*/ 0 h 4049486"/>
              <a:gd name="connsiteX2" fmla="*/ 6209212 w 7977476"/>
              <a:gd name="connsiteY2" fmla="*/ 949235 h 4049486"/>
              <a:gd name="connsiteX3" fmla="*/ 7977476 w 7977476"/>
              <a:gd name="connsiteY3" fmla="*/ 1932034 h 4049486"/>
              <a:gd name="connsiteX4" fmla="*/ 6487886 w 7977476"/>
              <a:gd name="connsiteY4" fmla="*/ 4049486 h 4049486"/>
              <a:gd name="connsiteX5" fmla="*/ 1332412 w 7977476"/>
              <a:gd name="connsiteY5" fmla="*/ 3936275 h 4049486"/>
              <a:gd name="connsiteX6" fmla="*/ 1 w 7977476"/>
              <a:gd name="connsiteY6" fmla="*/ 4014651 h 4049486"/>
              <a:gd name="connsiteX7" fmla="*/ 0 w 7977476"/>
              <a:gd name="connsiteY7" fmla="*/ 2717075 h 4049486"/>
              <a:gd name="connsiteX8" fmla="*/ 1558835 w 7977476"/>
              <a:gd name="connsiteY8" fmla="*/ 1854926 h 4049486"/>
              <a:gd name="connsiteX9" fmla="*/ 984069 w 797747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598260 w 6487886"/>
              <a:gd name="connsiteY3" fmla="*/ 2242753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1332412 w 6209212"/>
              <a:gd name="connsiteY5" fmla="*/ 3936275 h 4014651"/>
              <a:gd name="connsiteX6" fmla="*/ 1 w 6209212"/>
              <a:gd name="connsiteY6" fmla="*/ 4014651 h 4014651"/>
              <a:gd name="connsiteX7" fmla="*/ 0 w 6209212"/>
              <a:gd name="connsiteY7" fmla="*/ 2717075 h 4014651"/>
              <a:gd name="connsiteX8" fmla="*/ 1558835 w 6209212"/>
              <a:gd name="connsiteY8" fmla="*/ 1854926 h 4014651"/>
              <a:gd name="connsiteX9" fmla="*/ 984069 w 6209212"/>
              <a:gd name="connsiteY9" fmla="*/ 905692 h 4014651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3759794 w 6209212"/>
              <a:gd name="connsiteY5" fmla="*/ 3814640 h 4014651"/>
              <a:gd name="connsiteX6" fmla="*/ 1332412 w 6209212"/>
              <a:gd name="connsiteY6" fmla="*/ 3936275 h 4014651"/>
              <a:gd name="connsiteX7" fmla="*/ 1 w 6209212"/>
              <a:gd name="connsiteY7" fmla="*/ 4014651 h 4014651"/>
              <a:gd name="connsiteX8" fmla="*/ 0 w 6209212"/>
              <a:gd name="connsiteY8" fmla="*/ 2717075 h 4014651"/>
              <a:gd name="connsiteX9" fmla="*/ 1558835 w 6209212"/>
              <a:gd name="connsiteY9" fmla="*/ 1854926 h 4014651"/>
              <a:gd name="connsiteX10" fmla="*/ 984069 w 6209212"/>
              <a:gd name="connsiteY10" fmla="*/ 905692 h 4014651"/>
              <a:gd name="connsiteX0" fmla="*/ 984069 w 6209212"/>
              <a:gd name="connsiteY0" fmla="*/ 905692 h 4018826"/>
              <a:gd name="connsiteX1" fmla="*/ 1907178 w 6209212"/>
              <a:gd name="connsiteY1" fmla="*/ 0 h 4018826"/>
              <a:gd name="connsiteX2" fmla="*/ 6209212 w 6209212"/>
              <a:gd name="connsiteY2" fmla="*/ 949235 h 4018826"/>
              <a:gd name="connsiteX3" fmla="*/ 5598260 w 6209212"/>
              <a:gd name="connsiteY3" fmla="*/ 2242753 h 4018826"/>
              <a:gd name="connsiteX4" fmla="*/ 6017370 w 6209212"/>
              <a:gd name="connsiteY4" fmla="*/ 3694380 h 4018826"/>
              <a:gd name="connsiteX5" fmla="*/ 4097146 w 6209212"/>
              <a:gd name="connsiteY5" fmla="*/ 4018826 h 4018826"/>
              <a:gd name="connsiteX6" fmla="*/ 1332412 w 6209212"/>
              <a:gd name="connsiteY6" fmla="*/ 3936275 h 4018826"/>
              <a:gd name="connsiteX7" fmla="*/ 1 w 6209212"/>
              <a:gd name="connsiteY7" fmla="*/ 4014651 h 4018826"/>
              <a:gd name="connsiteX8" fmla="*/ 0 w 6209212"/>
              <a:gd name="connsiteY8" fmla="*/ 2717075 h 4018826"/>
              <a:gd name="connsiteX9" fmla="*/ 1558835 w 6209212"/>
              <a:gd name="connsiteY9" fmla="*/ 1854926 h 4018826"/>
              <a:gd name="connsiteX10" fmla="*/ 984069 w 6209212"/>
              <a:gd name="connsiteY10" fmla="*/ 905692 h 40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9212" h="4018826">
                <a:moveTo>
                  <a:pt x="984069" y="905692"/>
                </a:moveTo>
                <a:lnTo>
                  <a:pt x="1907178" y="0"/>
                </a:lnTo>
                <a:lnTo>
                  <a:pt x="6209212" y="949235"/>
                </a:lnTo>
                <a:lnTo>
                  <a:pt x="5598260" y="2242753"/>
                </a:lnTo>
                <a:lnTo>
                  <a:pt x="6017370" y="3694380"/>
                </a:lnTo>
                <a:lnTo>
                  <a:pt x="4097146" y="4018826"/>
                </a:lnTo>
                <a:lnTo>
                  <a:pt x="1332412" y="3936275"/>
                </a:lnTo>
                <a:lnTo>
                  <a:pt x="1" y="4014651"/>
                </a:lnTo>
                <a:cubicBezTo>
                  <a:pt x="1" y="3582126"/>
                  <a:pt x="0" y="3149600"/>
                  <a:pt x="0" y="2717075"/>
                </a:cubicBezTo>
                <a:lnTo>
                  <a:pt x="1558835" y="1854926"/>
                </a:lnTo>
                <a:lnTo>
                  <a:pt x="984069" y="905692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748153" y="4010026"/>
            <a:ext cx="1819824" cy="2173818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9444 w 10000"/>
              <a:gd name="connsiteY4" fmla="*/ 5539 h 10000"/>
              <a:gd name="connsiteX5" fmla="*/ 10000 w 10000"/>
              <a:gd name="connsiteY5" fmla="*/ 1970 h 10000"/>
              <a:gd name="connsiteX6" fmla="*/ 3912 w 10000"/>
              <a:gd name="connsiteY6" fmla="*/ 0 h 10000"/>
              <a:gd name="connsiteX0" fmla="*/ 3912 w 10000"/>
              <a:gd name="connsiteY0" fmla="*/ 0 h 9108"/>
              <a:gd name="connsiteX1" fmla="*/ 4988 w 10000"/>
              <a:gd name="connsiteY1" fmla="*/ 3860 h 9108"/>
              <a:gd name="connsiteX2" fmla="*/ 0 w 10000"/>
              <a:gd name="connsiteY2" fmla="*/ 9108 h 9108"/>
              <a:gd name="connsiteX3" fmla="*/ 5127 w 10000"/>
              <a:gd name="connsiteY3" fmla="*/ 5565 h 9108"/>
              <a:gd name="connsiteX4" fmla="*/ 9444 w 10000"/>
              <a:gd name="connsiteY4" fmla="*/ 5539 h 9108"/>
              <a:gd name="connsiteX5" fmla="*/ 10000 w 10000"/>
              <a:gd name="connsiteY5" fmla="*/ 1970 h 9108"/>
              <a:gd name="connsiteX6" fmla="*/ 3912 w 10000"/>
              <a:gd name="connsiteY6" fmla="*/ 0 h 9108"/>
              <a:gd name="connsiteX0" fmla="*/ 3912 w 10000"/>
              <a:gd name="connsiteY0" fmla="*/ 0 h 10000"/>
              <a:gd name="connsiteX1" fmla="*/ 4988 w 10000"/>
              <a:gd name="connsiteY1" fmla="*/ 4238 h 10000"/>
              <a:gd name="connsiteX2" fmla="*/ 0 w 10000"/>
              <a:gd name="connsiteY2" fmla="*/ 10000 h 10000"/>
              <a:gd name="connsiteX3" fmla="*/ 5127 w 10000"/>
              <a:gd name="connsiteY3" fmla="*/ 6110 h 10000"/>
              <a:gd name="connsiteX4" fmla="*/ 10000 w 10000"/>
              <a:gd name="connsiteY4" fmla="*/ 2163 h 10000"/>
              <a:gd name="connsiteX5" fmla="*/ 3912 w 10000"/>
              <a:gd name="connsiteY5" fmla="*/ 0 h 10000"/>
              <a:gd name="connsiteX0" fmla="*/ 3912 w 7443"/>
              <a:gd name="connsiteY0" fmla="*/ 0 h 10000"/>
              <a:gd name="connsiteX1" fmla="*/ 4988 w 7443"/>
              <a:gd name="connsiteY1" fmla="*/ 4238 h 10000"/>
              <a:gd name="connsiteX2" fmla="*/ 0 w 7443"/>
              <a:gd name="connsiteY2" fmla="*/ 10000 h 10000"/>
              <a:gd name="connsiteX3" fmla="*/ 5127 w 7443"/>
              <a:gd name="connsiteY3" fmla="*/ 6110 h 10000"/>
              <a:gd name="connsiteX4" fmla="*/ 7443 w 7443"/>
              <a:gd name="connsiteY4" fmla="*/ 2353 h 10000"/>
              <a:gd name="connsiteX5" fmla="*/ 3912 w 7443"/>
              <a:gd name="connsiteY5" fmla="*/ 0 h 10000"/>
              <a:gd name="connsiteX0" fmla="*/ 5256 w 10000"/>
              <a:gd name="connsiteY0" fmla="*/ 0 h 10000"/>
              <a:gd name="connsiteX1" fmla="*/ 6702 w 10000"/>
              <a:gd name="connsiteY1" fmla="*/ 4238 h 10000"/>
              <a:gd name="connsiteX2" fmla="*/ 0 w 10000"/>
              <a:gd name="connsiteY2" fmla="*/ 10000 h 10000"/>
              <a:gd name="connsiteX3" fmla="*/ 7801 w 10000"/>
              <a:gd name="connsiteY3" fmla="*/ 7974 h 10000"/>
              <a:gd name="connsiteX4" fmla="*/ 10000 w 10000"/>
              <a:gd name="connsiteY4" fmla="*/ 2353 h 10000"/>
              <a:gd name="connsiteX5" fmla="*/ 5256 w 10000"/>
              <a:gd name="connsiteY5" fmla="*/ 0 h 10000"/>
              <a:gd name="connsiteX0" fmla="*/ 4169 w 8913"/>
              <a:gd name="connsiteY0" fmla="*/ 0 h 9315"/>
              <a:gd name="connsiteX1" fmla="*/ 5615 w 8913"/>
              <a:gd name="connsiteY1" fmla="*/ 4238 h 9315"/>
              <a:gd name="connsiteX2" fmla="*/ 0 w 8913"/>
              <a:gd name="connsiteY2" fmla="*/ 9315 h 9315"/>
              <a:gd name="connsiteX3" fmla="*/ 6714 w 8913"/>
              <a:gd name="connsiteY3" fmla="*/ 7974 h 9315"/>
              <a:gd name="connsiteX4" fmla="*/ 8913 w 8913"/>
              <a:gd name="connsiteY4" fmla="*/ 2353 h 9315"/>
              <a:gd name="connsiteX5" fmla="*/ 4169 w 8913"/>
              <a:gd name="connsiteY5" fmla="*/ 0 h 9315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896 w 10000"/>
              <a:gd name="connsiteY2" fmla="*/ 6710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457 w 10000"/>
              <a:gd name="connsiteY2" fmla="*/ 6996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262 w 10000"/>
              <a:gd name="connsiteY2" fmla="*/ 7118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360 w 10000"/>
              <a:gd name="connsiteY2" fmla="*/ 7037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2043 w 10000"/>
              <a:gd name="connsiteY2" fmla="*/ 5771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4433 w 10000"/>
              <a:gd name="connsiteY2" fmla="*/ 507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8726 w 10000"/>
              <a:gd name="connsiteY6" fmla="*/ 5607 h 10000"/>
              <a:gd name="connsiteX7" fmla="*/ 10000 w 10000"/>
              <a:gd name="connsiteY7" fmla="*/ 2526 h 10000"/>
              <a:gd name="connsiteX8" fmla="*/ 4677 w 10000"/>
              <a:gd name="connsiteY8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7409 w 10000"/>
              <a:gd name="connsiteY6" fmla="*/ 3075 h 10000"/>
              <a:gd name="connsiteX7" fmla="*/ 10000 w 10000"/>
              <a:gd name="connsiteY7" fmla="*/ 2526 h 10000"/>
              <a:gd name="connsiteX8" fmla="*/ 4677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4677" y="0"/>
                </a:moveTo>
                <a:lnTo>
                  <a:pt x="6300" y="4550"/>
                </a:lnTo>
                <a:lnTo>
                  <a:pt x="5116" y="7486"/>
                </a:lnTo>
                <a:lnTo>
                  <a:pt x="2043" y="5771"/>
                </a:lnTo>
                <a:lnTo>
                  <a:pt x="0" y="10000"/>
                </a:lnTo>
                <a:lnTo>
                  <a:pt x="7533" y="8560"/>
                </a:lnTo>
                <a:cubicBezTo>
                  <a:pt x="7492" y="6732"/>
                  <a:pt x="7450" y="4903"/>
                  <a:pt x="7409" y="3075"/>
                </a:cubicBezTo>
                <a:lnTo>
                  <a:pt x="10000" y="2526"/>
                </a:lnTo>
                <a:lnTo>
                  <a:pt x="467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083175" y="3238500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935413" y="5056188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92388" y="5190635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217935" y="394157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245" y="3748277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5086905" y="3986073"/>
            <a:ext cx="4154749" cy="1473694"/>
          </a:xfrm>
          <a:custGeom>
            <a:avLst/>
            <a:gdLst>
              <a:gd name="connsiteX0" fmla="*/ 0 w 3231472"/>
              <a:gd name="connsiteY0" fmla="*/ 1464816 h 1464816"/>
              <a:gd name="connsiteX1" fmla="*/ 1597980 w 3231472"/>
              <a:gd name="connsiteY1" fmla="*/ 1376039 h 1464816"/>
              <a:gd name="connsiteX2" fmla="*/ 2512380 w 3231472"/>
              <a:gd name="connsiteY2" fmla="*/ 26633 h 1464816"/>
              <a:gd name="connsiteX3" fmla="*/ 3231472 w 3231472"/>
              <a:gd name="connsiteY3" fmla="*/ 0 h 1464816"/>
              <a:gd name="connsiteX0" fmla="*/ 0 w 4154749"/>
              <a:gd name="connsiteY0" fmla="*/ 1473694 h 1473694"/>
              <a:gd name="connsiteX1" fmla="*/ 1597980 w 4154749"/>
              <a:gd name="connsiteY1" fmla="*/ 1384917 h 1473694"/>
              <a:gd name="connsiteX2" fmla="*/ 2512380 w 4154749"/>
              <a:gd name="connsiteY2" fmla="*/ 35511 h 1473694"/>
              <a:gd name="connsiteX3" fmla="*/ 4154749 w 4154749"/>
              <a:gd name="connsiteY3" fmla="*/ 0 h 147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4749" h="1473694">
                <a:moveTo>
                  <a:pt x="0" y="1473694"/>
                </a:moveTo>
                <a:lnTo>
                  <a:pt x="1597980" y="1384917"/>
                </a:lnTo>
                <a:lnTo>
                  <a:pt x="2512380" y="35511"/>
                </a:lnTo>
                <a:lnTo>
                  <a:pt x="415474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5043720" y="541809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5095783" y="5468645"/>
            <a:ext cx="2601157" cy="1127464"/>
          </a:xfrm>
          <a:custGeom>
            <a:avLst/>
            <a:gdLst>
              <a:gd name="connsiteX0" fmla="*/ 0 w 2601157"/>
              <a:gd name="connsiteY0" fmla="*/ 0 h 1127464"/>
              <a:gd name="connsiteX1" fmla="*/ 2601157 w 2601157"/>
              <a:gd name="connsiteY1" fmla="*/ 1127464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1157" h="1127464">
                <a:moveTo>
                  <a:pt x="0" y="0"/>
                </a:moveTo>
                <a:lnTo>
                  <a:pt x="2601157" y="1127464"/>
                </a:lnTo>
              </a:path>
            </a:pathLst>
          </a:custGeom>
          <a:noFill/>
          <a:ln w="1905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 bwMode="auto">
          <a:xfrm flipV="1">
            <a:off x="7696940" y="4059368"/>
            <a:ext cx="1520995" cy="25367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5095783" y="4021584"/>
            <a:ext cx="2512380" cy="1438183"/>
          </a:xfrm>
          <a:custGeom>
            <a:avLst/>
            <a:gdLst>
              <a:gd name="connsiteX0" fmla="*/ 0 w 3231472"/>
              <a:gd name="connsiteY0" fmla="*/ 1464816 h 1464816"/>
              <a:gd name="connsiteX1" fmla="*/ 1597980 w 3231472"/>
              <a:gd name="connsiteY1" fmla="*/ 1376039 h 1464816"/>
              <a:gd name="connsiteX2" fmla="*/ 2512380 w 3231472"/>
              <a:gd name="connsiteY2" fmla="*/ 26633 h 1464816"/>
              <a:gd name="connsiteX3" fmla="*/ 3231472 w 3231472"/>
              <a:gd name="connsiteY3" fmla="*/ 0 h 1464816"/>
              <a:gd name="connsiteX0" fmla="*/ 0 w 4154749"/>
              <a:gd name="connsiteY0" fmla="*/ 1473694 h 1473694"/>
              <a:gd name="connsiteX1" fmla="*/ 1597980 w 4154749"/>
              <a:gd name="connsiteY1" fmla="*/ 1384917 h 1473694"/>
              <a:gd name="connsiteX2" fmla="*/ 2512380 w 4154749"/>
              <a:gd name="connsiteY2" fmla="*/ 35511 h 1473694"/>
              <a:gd name="connsiteX3" fmla="*/ 4154749 w 4154749"/>
              <a:gd name="connsiteY3" fmla="*/ 0 h 1473694"/>
              <a:gd name="connsiteX0" fmla="*/ 0 w 2512380"/>
              <a:gd name="connsiteY0" fmla="*/ 1438183 h 1438183"/>
              <a:gd name="connsiteX1" fmla="*/ 1597980 w 2512380"/>
              <a:gd name="connsiteY1" fmla="*/ 1349406 h 1438183"/>
              <a:gd name="connsiteX2" fmla="*/ 2512380 w 2512380"/>
              <a:gd name="connsiteY2" fmla="*/ 0 h 143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2380" h="1438183">
                <a:moveTo>
                  <a:pt x="0" y="1438183"/>
                </a:moveTo>
                <a:lnTo>
                  <a:pt x="1597980" y="1349406"/>
                </a:lnTo>
                <a:lnTo>
                  <a:pt x="2512380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 bwMode="auto">
          <a:xfrm>
            <a:off x="7575364" y="399105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40783" y="3540587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660333" y="653223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25752" y="6081767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7629108" y="3988526"/>
            <a:ext cx="1506183" cy="33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4221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1" animBg="1"/>
      <p:bldP spid="21" grpId="0" animBg="1"/>
      <p:bldP spid="22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subproblem</a:t>
            </a:r>
            <a:r>
              <a:rPr lang="en-US" dirty="0" smtClean="0"/>
              <a:t>: shortest-path-to-segment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63040"/>
            <a:ext cx="10842594" cy="1120339"/>
          </a:xfrm>
        </p:spPr>
        <p:txBody>
          <a:bodyPr/>
          <a:lstStyle/>
          <a:p>
            <a:r>
              <a:rPr lang="en-US" dirty="0" smtClean="0"/>
              <a:t>Given a </a:t>
            </a:r>
            <a:r>
              <a:rPr lang="en-US" dirty="0" smtClean="0">
                <a:solidFill>
                  <a:srgbClr val="FF0000"/>
                </a:solidFill>
              </a:rPr>
              <a:t>query segment</a:t>
            </a:r>
            <a:r>
              <a:rPr lang="en-US" dirty="0" smtClean="0"/>
              <a:t> t, find a shortest path from s to any point of t</a:t>
            </a:r>
          </a:p>
          <a:p>
            <a:r>
              <a:rPr lang="en-US" dirty="0" smtClean="0"/>
              <a:t>q is a </a:t>
            </a:r>
            <a:r>
              <a:rPr lang="en-US" dirty="0" smtClean="0">
                <a:solidFill>
                  <a:srgbClr val="FF0000"/>
                </a:solidFill>
              </a:rPr>
              <a:t>closest point</a:t>
            </a:r>
            <a:r>
              <a:rPr lang="en-US" dirty="0" smtClean="0"/>
              <a:t> of t to 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3617550" y="2772592"/>
            <a:ext cx="6209212" cy="4018826"/>
          </a:xfrm>
          <a:custGeom>
            <a:avLst/>
            <a:gdLst>
              <a:gd name="connsiteX0" fmla="*/ 1114697 w 4197531"/>
              <a:gd name="connsiteY0" fmla="*/ 2264228 h 4423954"/>
              <a:gd name="connsiteX1" fmla="*/ 182880 w 4197531"/>
              <a:gd name="connsiteY1" fmla="*/ 1706880 h 4423954"/>
              <a:gd name="connsiteX2" fmla="*/ 722811 w 4197531"/>
              <a:gd name="connsiteY2" fmla="*/ 923108 h 4423954"/>
              <a:gd name="connsiteX3" fmla="*/ 34834 w 4197531"/>
              <a:gd name="connsiteY3" fmla="*/ 243840 h 4423954"/>
              <a:gd name="connsiteX4" fmla="*/ 1881051 w 4197531"/>
              <a:gd name="connsiteY4" fmla="*/ 0 h 4423954"/>
              <a:gd name="connsiteX5" fmla="*/ 4032069 w 4197531"/>
              <a:gd name="connsiteY5" fmla="*/ 1471748 h 4423954"/>
              <a:gd name="connsiteX6" fmla="*/ 3274423 w 4197531"/>
              <a:gd name="connsiteY6" fmla="*/ 3074125 h 4423954"/>
              <a:gd name="connsiteX7" fmla="*/ 4197531 w 4197531"/>
              <a:gd name="connsiteY7" fmla="*/ 3483428 h 4423954"/>
              <a:gd name="connsiteX8" fmla="*/ 2795451 w 4197531"/>
              <a:gd name="connsiteY8" fmla="*/ 4423954 h 4423954"/>
              <a:gd name="connsiteX9" fmla="*/ 1663337 w 4197531"/>
              <a:gd name="connsiteY9" fmla="*/ 3448594 h 4423954"/>
              <a:gd name="connsiteX10" fmla="*/ 0 w 4197531"/>
              <a:gd name="connsiteY10" fmla="*/ 3257005 h 4423954"/>
              <a:gd name="connsiteX11" fmla="*/ 2656114 w 4197531"/>
              <a:gd name="connsiteY11" fmla="*/ 2612571 h 4423954"/>
              <a:gd name="connsiteX12" fmla="*/ 2290354 w 4197531"/>
              <a:gd name="connsiteY12" fmla="*/ 1706880 h 4423954"/>
              <a:gd name="connsiteX13" fmla="*/ 1114697 w 4197531"/>
              <a:gd name="connsiteY13" fmla="*/ 2264228 h 4423954"/>
              <a:gd name="connsiteX0" fmla="*/ 1114697 w 7837714"/>
              <a:gd name="connsiteY0" fmla="*/ 2264228 h 4423954"/>
              <a:gd name="connsiteX1" fmla="*/ 182880 w 7837714"/>
              <a:gd name="connsiteY1" fmla="*/ 1706880 h 4423954"/>
              <a:gd name="connsiteX2" fmla="*/ 722811 w 7837714"/>
              <a:gd name="connsiteY2" fmla="*/ 923108 h 4423954"/>
              <a:gd name="connsiteX3" fmla="*/ 34834 w 7837714"/>
              <a:gd name="connsiteY3" fmla="*/ 243840 h 4423954"/>
              <a:gd name="connsiteX4" fmla="*/ 1881051 w 7837714"/>
              <a:gd name="connsiteY4" fmla="*/ 0 h 4423954"/>
              <a:gd name="connsiteX5" fmla="*/ 7837714 w 7837714"/>
              <a:gd name="connsiteY5" fmla="*/ 1628503 h 4423954"/>
              <a:gd name="connsiteX6" fmla="*/ 3274423 w 7837714"/>
              <a:gd name="connsiteY6" fmla="*/ 3074125 h 4423954"/>
              <a:gd name="connsiteX7" fmla="*/ 4197531 w 7837714"/>
              <a:gd name="connsiteY7" fmla="*/ 3483428 h 4423954"/>
              <a:gd name="connsiteX8" fmla="*/ 2795451 w 7837714"/>
              <a:gd name="connsiteY8" fmla="*/ 4423954 h 4423954"/>
              <a:gd name="connsiteX9" fmla="*/ 1663337 w 7837714"/>
              <a:gd name="connsiteY9" fmla="*/ 3448594 h 4423954"/>
              <a:gd name="connsiteX10" fmla="*/ 0 w 7837714"/>
              <a:gd name="connsiteY10" fmla="*/ 3257005 h 4423954"/>
              <a:gd name="connsiteX11" fmla="*/ 2656114 w 7837714"/>
              <a:gd name="connsiteY11" fmla="*/ 2612571 h 4423954"/>
              <a:gd name="connsiteX12" fmla="*/ 2290354 w 7837714"/>
              <a:gd name="connsiteY12" fmla="*/ 1706880 h 4423954"/>
              <a:gd name="connsiteX13" fmla="*/ 1114697 w 7837714"/>
              <a:gd name="connsiteY13" fmla="*/ 2264228 h 4423954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3274423 w 7837714"/>
              <a:gd name="connsiteY6" fmla="*/ 307412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7297783 w 7837714"/>
              <a:gd name="connsiteY6" fmla="*/ 313508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795451 w 8116388"/>
              <a:gd name="connsiteY8" fmla="*/ 4423954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28503 w 8116388"/>
              <a:gd name="connsiteY9" fmla="*/ 4693919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079863 w 8081554"/>
              <a:gd name="connsiteY0" fmla="*/ 2264228 h 4728754"/>
              <a:gd name="connsiteX1" fmla="*/ 148046 w 8081554"/>
              <a:gd name="connsiteY1" fmla="*/ 1706880 h 4728754"/>
              <a:gd name="connsiteX2" fmla="*/ 687977 w 8081554"/>
              <a:gd name="connsiteY2" fmla="*/ 923108 h 4728754"/>
              <a:gd name="connsiteX3" fmla="*/ 0 w 8081554"/>
              <a:gd name="connsiteY3" fmla="*/ 243840 h 4728754"/>
              <a:gd name="connsiteX4" fmla="*/ 1846217 w 8081554"/>
              <a:gd name="connsiteY4" fmla="*/ 0 h 4728754"/>
              <a:gd name="connsiteX5" fmla="*/ 7802880 w 8081554"/>
              <a:gd name="connsiteY5" fmla="*/ 1628503 h 4728754"/>
              <a:gd name="connsiteX6" fmla="*/ 7262949 w 8081554"/>
              <a:gd name="connsiteY6" fmla="*/ 3135085 h 4728754"/>
              <a:gd name="connsiteX7" fmla="*/ 8081554 w 8081554"/>
              <a:gd name="connsiteY7" fmla="*/ 4728754 h 4728754"/>
              <a:gd name="connsiteX8" fmla="*/ 2926080 w 8081554"/>
              <a:gd name="connsiteY8" fmla="*/ 4615543 h 4728754"/>
              <a:gd name="connsiteX9" fmla="*/ 1593669 w 8081554"/>
              <a:gd name="connsiteY9" fmla="*/ 4693919 h 4728754"/>
              <a:gd name="connsiteX10" fmla="*/ 1593668 w 8081554"/>
              <a:gd name="connsiteY10" fmla="*/ 3396343 h 4728754"/>
              <a:gd name="connsiteX11" fmla="*/ 2621280 w 8081554"/>
              <a:gd name="connsiteY11" fmla="*/ 2612571 h 4728754"/>
              <a:gd name="connsiteX12" fmla="*/ 2255520 w 8081554"/>
              <a:gd name="connsiteY12" fmla="*/ 1706880 h 4728754"/>
              <a:gd name="connsiteX13" fmla="*/ 1079863 w 8081554"/>
              <a:gd name="connsiteY13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539931 w 7933508"/>
              <a:gd name="connsiteY2" fmla="*/ 923108 h 4728754"/>
              <a:gd name="connsiteX3" fmla="*/ 1698171 w 7933508"/>
              <a:gd name="connsiteY3" fmla="*/ 0 h 4728754"/>
              <a:gd name="connsiteX4" fmla="*/ 7654834 w 7933508"/>
              <a:gd name="connsiteY4" fmla="*/ 1628503 h 4728754"/>
              <a:gd name="connsiteX5" fmla="*/ 7114903 w 7933508"/>
              <a:gd name="connsiteY5" fmla="*/ 3135085 h 4728754"/>
              <a:gd name="connsiteX6" fmla="*/ 7933508 w 7933508"/>
              <a:gd name="connsiteY6" fmla="*/ 4728754 h 4728754"/>
              <a:gd name="connsiteX7" fmla="*/ 2778034 w 7933508"/>
              <a:gd name="connsiteY7" fmla="*/ 4615543 h 4728754"/>
              <a:gd name="connsiteX8" fmla="*/ 1445623 w 7933508"/>
              <a:gd name="connsiteY8" fmla="*/ 4693919 h 4728754"/>
              <a:gd name="connsiteX9" fmla="*/ 1445622 w 7933508"/>
              <a:gd name="connsiteY9" fmla="*/ 3396343 h 4728754"/>
              <a:gd name="connsiteX10" fmla="*/ 2473234 w 7933508"/>
              <a:gd name="connsiteY10" fmla="*/ 2612571 h 4728754"/>
              <a:gd name="connsiteX11" fmla="*/ 2107474 w 7933508"/>
              <a:gd name="connsiteY11" fmla="*/ 1706880 h 4728754"/>
              <a:gd name="connsiteX12" fmla="*/ 931817 w 7933508"/>
              <a:gd name="connsiteY12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11" fmla="*/ 931817 w 7933508"/>
              <a:gd name="connsiteY11" fmla="*/ 2264228 h 4728754"/>
              <a:gd name="connsiteX0" fmla="*/ 2107474 w 7933508"/>
              <a:gd name="connsiteY0" fmla="*/ 1706880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0" fmla="*/ 661852 w 6487886"/>
              <a:gd name="connsiteY0" fmla="*/ 1706880 h 4728754"/>
              <a:gd name="connsiteX1" fmla="*/ 252549 w 6487886"/>
              <a:gd name="connsiteY1" fmla="*/ 0 h 4728754"/>
              <a:gd name="connsiteX2" fmla="*/ 6209212 w 6487886"/>
              <a:gd name="connsiteY2" fmla="*/ 1628503 h 4728754"/>
              <a:gd name="connsiteX3" fmla="*/ 5669281 w 6487886"/>
              <a:gd name="connsiteY3" fmla="*/ 3135085 h 4728754"/>
              <a:gd name="connsiteX4" fmla="*/ 6487886 w 6487886"/>
              <a:gd name="connsiteY4" fmla="*/ 4728754 h 4728754"/>
              <a:gd name="connsiteX5" fmla="*/ 1332412 w 6487886"/>
              <a:gd name="connsiteY5" fmla="*/ 4615543 h 4728754"/>
              <a:gd name="connsiteX6" fmla="*/ 1 w 6487886"/>
              <a:gd name="connsiteY6" fmla="*/ 4693919 h 4728754"/>
              <a:gd name="connsiteX7" fmla="*/ 0 w 6487886"/>
              <a:gd name="connsiteY7" fmla="*/ 3396343 h 4728754"/>
              <a:gd name="connsiteX8" fmla="*/ 1027612 w 6487886"/>
              <a:gd name="connsiteY8" fmla="*/ 2612571 h 4728754"/>
              <a:gd name="connsiteX9" fmla="*/ 661852 w 6487886"/>
              <a:gd name="connsiteY9" fmla="*/ 1706880 h 4728754"/>
              <a:gd name="connsiteX0" fmla="*/ 661852 w 6487886"/>
              <a:gd name="connsiteY0" fmla="*/ 102761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661852 w 6487886"/>
              <a:gd name="connsiteY9" fmla="*/ 102761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984069 w 648788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7977476"/>
              <a:gd name="connsiteY0" fmla="*/ 905692 h 4049486"/>
              <a:gd name="connsiteX1" fmla="*/ 1907178 w 7977476"/>
              <a:gd name="connsiteY1" fmla="*/ 0 h 4049486"/>
              <a:gd name="connsiteX2" fmla="*/ 6209212 w 7977476"/>
              <a:gd name="connsiteY2" fmla="*/ 949235 h 4049486"/>
              <a:gd name="connsiteX3" fmla="*/ 7977476 w 7977476"/>
              <a:gd name="connsiteY3" fmla="*/ 1932034 h 4049486"/>
              <a:gd name="connsiteX4" fmla="*/ 6487886 w 7977476"/>
              <a:gd name="connsiteY4" fmla="*/ 4049486 h 4049486"/>
              <a:gd name="connsiteX5" fmla="*/ 1332412 w 7977476"/>
              <a:gd name="connsiteY5" fmla="*/ 3936275 h 4049486"/>
              <a:gd name="connsiteX6" fmla="*/ 1 w 7977476"/>
              <a:gd name="connsiteY6" fmla="*/ 4014651 h 4049486"/>
              <a:gd name="connsiteX7" fmla="*/ 0 w 7977476"/>
              <a:gd name="connsiteY7" fmla="*/ 2717075 h 4049486"/>
              <a:gd name="connsiteX8" fmla="*/ 1558835 w 7977476"/>
              <a:gd name="connsiteY8" fmla="*/ 1854926 h 4049486"/>
              <a:gd name="connsiteX9" fmla="*/ 984069 w 797747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598260 w 6487886"/>
              <a:gd name="connsiteY3" fmla="*/ 2242753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1332412 w 6209212"/>
              <a:gd name="connsiteY5" fmla="*/ 3936275 h 4014651"/>
              <a:gd name="connsiteX6" fmla="*/ 1 w 6209212"/>
              <a:gd name="connsiteY6" fmla="*/ 4014651 h 4014651"/>
              <a:gd name="connsiteX7" fmla="*/ 0 w 6209212"/>
              <a:gd name="connsiteY7" fmla="*/ 2717075 h 4014651"/>
              <a:gd name="connsiteX8" fmla="*/ 1558835 w 6209212"/>
              <a:gd name="connsiteY8" fmla="*/ 1854926 h 4014651"/>
              <a:gd name="connsiteX9" fmla="*/ 984069 w 6209212"/>
              <a:gd name="connsiteY9" fmla="*/ 905692 h 4014651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3759794 w 6209212"/>
              <a:gd name="connsiteY5" fmla="*/ 3814640 h 4014651"/>
              <a:gd name="connsiteX6" fmla="*/ 1332412 w 6209212"/>
              <a:gd name="connsiteY6" fmla="*/ 3936275 h 4014651"/>
              <a:gd name="connsiteX7" fmla="*/ 1 w 6209212"/>
              <a:gd name="connsiteY7" fmla="*/ 4014651 h 4014651"/>
              <a:gd name="connsiteX8" fmla="*/ 0 w 6209212"/>
              <a:gd name="connsiteY8" fmla="*/ 2717075 h 4014651"/>
              <a:gd name="connsiteX9" fmla="*/ 1558835 w 6209212"/>
              <a:gd name="connsiteY9" fmla="*/ 1854926 h 4014651"/>
              <a:gd name="connsiteX10" fmla="*/ 984069 w 6209212"/>
              <a:gd name="connsiteY10" fmla="*/ 905692 h 4014651"/>
              <a:gd name="connsiteX0" fmla="*/ 984069 w 6209212"/>
              <a:gd name="connsiteY0" fmla="*/ 905692 h 4018826"/>
              <a:gd name="connsiteX1" fmla="*/ 1907178 w 6209212"/>
              <a:gd name="connsiteY1" fmla="*/ 0 h 4018826"/>
              <a:gd name="connsiteX2" fmla="*/ 6209212 w 6209212"/>
              <a:gd name="connsiteY2" fmla="*/ 949235 h 4018826"/>
              <a:gd name="connsiteX3" fmla="*/ 5598260 w 6209212"/>
              <a:gd name="connsiteY3" fmla="*/ 2242753 h 4018826"/>
              <a:gd name="connsiteX4" fmla="*/ 6017370 w 6209212"/>
              <a:gd name="connsiteY4" fmla="*/ 3694380 h 4018826"/>
              <a:gd name="connsiteX5" fmla="*/ 4097146 w 6209212"/>
              <a:gd name="connsiteY5" fmla="*/ 4018826 h 4018826"/>
              <a:gd name="connsiteX6" fmla="*/ 1332412 w 6209212"/>
              <a:gd name="connsiteY6" fmla="*/ 3936275 h 4018826"/>
              <a:gd name="connsiteX7" fmla="*/ 1 w 6209212"/>
              <a:gd name="connsiteY7" fmla="*/ 4014651 h 4018826"/>
              <a:gd name="connsiteX8" fmla="*/ 0 w 6209212"/>
              <a:gd name="connsiteY8" fmla="*/ 2717075 h 4018826"/>
              <a:gd name="connsiteX9" fmla="*/ 1558835 w 6209212"/>
              <a:gd name="connsiteY9" fmla="*/ 1854926 h 4018826"/>
              <a:gd name="connsiteX10" fmla="*/ 984069 w 6209212"/>
              <a:gd name="connsiteY10" fmla="*/ 905692 h 40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9212" h="4018826">
                <a:moveTo>
                  <a:pt x="984069" y="905692"/>
                </a:moveTo>
                <a:lnTo>
                  <a:pt x="1907178" y="0"/>
                </a:lnTo>
                <a:lnTo>
                  <a:pt x="6209212" y="949235"/>
                </a:lnTo>
                <a:lnTo>
                  <a:pt x="5598260" y="2242753"/>
                </a:lnTo>
                <a:lnTo>
                  <a:pt x="6017370" y="3694380"/>
                </a:lnTo>
                <a:lnTo>
                  <a:pt x="4097146" y="4018826"/>
                </a:lnTo>
                <a:lnTo>
                  <a:pt x="1332412" y="3936275"/>
                </a:lnTo>
                <a:lnTo>
                  <a:pt x="1" y="4014651"/>
                </a:lnTo>
                <a:cubicBezTo>
                  <a:pt x="1" y="3582126"/>
                  <a:pt x="0" y="3149600"/>
                  <a:pt x="0" y="2717075"/>
                </a:cubicBezTo>
                <a:lnTo>
                  <a:pt x="1558835" y="1854926"/>
                </a:lnTo>
                <a:lnTo>
                  <a:pt x="984069" y="905692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748153" y="4010026"/>
            <a:ext cx="1819824" cy="2173818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9444 w 10000"/>
              <a:gd name="connsiteY4" fmla="*/ 5539 h 10000"/>
              <a:gd name="connsiteX5" fmla="*/ 10000 w 10000"/>
              <a:gd name="connsiteY5" fmla="*/ 1970 h 10000"/>
              <a:gd name="connsiteX6" fmla="*/ 3912 w 10000"/>
              <a:gd name="connsiteY6" fmla="*/ 0 h 10000"/>
              <a:gd name="connsiteX0" fmla="*/ 3912 w 10000"/>
              <a:gd name="connsiteY0" fmla="*/ 0 h 9108"/>
              <a:gd name="connsiteX1" fmla="*/ 4988 w 10000"/>
              <a:gd name="connsiteY1" fmla="*/ 3860 h 9108"/>
              <a:gd name="connsiteX2" fmla="*/ 0 w 10000"/>
              <a:gd name="connsiteY2" fmla="*/ 9108 h 9108"/>
              <a:gd name="connsiteX3" fmla="*/ 5127 w 10000"/>
              <a:gd name="connsiteY3" fmla="*/ 5565 h 9108"/>
              <a:gd name="connsiteX4" fmla="*/ 9444 w 10000"/>
              <a:gd name="connsiteY4" fmla="*/ 5539 h 9108"/>
              <a:gd name="connsiteX5" fmla="*/ 10000 w 10000"/>
              <a:gd name="connsiteY5" fmla="*/ 1970 h 9108"/>
              <a:gd name="connsiteX6" fmla="*/ 3912 w 10000"/>
              <a:gd name="connsiteY6" fmla="*/ 0 h 9108"/>
              <a:gd name="connsiteX0" fmla="*/ 3912 w 10000"/>
              <a:gd name="connsiteY0" fmla="*/ 0 h 10000"/>
              <a:gd name="connsiteX1" fmla="*/ 4988 w 10000"/>
              <a:gd name="connsiteY1" fmla="*/ 4238 h 10000"/>
              <a:gd name="connsiteX2" fmla="*/ 0 w 10000"/>
              <a:gd name="connsiteY2" fmla="*/ 10000 h 10000"/>
              <a:gd name="connsiteX3" fmla="*/ 5127 w 10000"/>
              <a:gd name="connsiteY3" fmla="*/ 6110 h 10000"/>
              <a:gd name="connsiteX4" fmla="*/ 10000 w 10000"/>
              <a:gd name="connsiteY4" fmla="*/ 2163 h 10000"/>
              <a:gd name="connsiteX5" fmla="*/ 3912 w 10000"/>
              <a:gd name="connsiteY5" fmla="*/ 0 h 10000"/>
              <a:gd name="connsiteX0" fmla="*/ 3912 w 7443"/>
              <a:gd name="connsiteY0" fmla="*/ 0 h 10000"/>
              <a:gd name="connsiteX1" fmla="*/ 4988 w 7443"/>
              <a:gd name="connsiteY1" fmla="*/ 4238 h 10000"/>
              <a:gd name="connsiteX2" fmla="*/ 0 w 7443"/>
              <a:gd name="connsiteY2" fmla="*/ 10000 h 10000"/>
              <a:gd name="connsiteX3" fmla="*/ 5127 w 7443"/>
              <a:gd name="connsiteY3" fmla="*/ 6110 h 10000"/>
              <a:gd name="connsiteX4" fmla="*/ 7443 w 7443"/>
              <a:gd name="connsiteY4" fmla="*/ 2353 h 10000"/>
              <a:gd name="connsiteX5" fmla="*/ 3912 w 7443"/>
              <a:gd name="connsiteY5" fmla="*/ 0 h 10000"/>
              <a:gd name="connsiteX0" fmla="*/ 5256 w 10000"/>
              <a:gd name="connsiteY0" fmla="*/ 0 h 10000"/>
              <a:gd name="connsiteX1" fmla="*/ 6702 w 10000"/>
              <a:gd name="connsiteY1" fmla="*/ 4238 h 10000"/>
              <a:gd name="connsiteX2" fmla="*/ 0 w 10000"/>
              <a:gd name="connsiteY2" fmla="*/ 10000 h 10000"/>
              <a:gd name="connsiteX3" fmla="*/ 7801 w 10000"/>
              <a:gd name="connsiteY3" fmla="*/ 7974 h 10000"/>
              <a:gd name="connsiteX4" fmla="*/ 10000 w 10000"/>
              <a:gd name="connsiteY4" fmla="*/ 2353 h 10000"/>
              <a:gd name="connsiteX5" fmla="*/ 5256 w 10000"/>
              <a:gd name="connsiteY5" fmla="*/ 0 h 10000"/>
              <a:gd name="connsiteX0" fmla="*/ 4169 w 8913"/>
              <a:gd name="connsiteY0" fmla="*/ 0 h 9315"/>
              <a:gd name="connsiteX1" fmla="*/ 5615 w 8913"/>
              <a:gd name="connsiteY1" fmla="*/ 4238 h 9315"/>
              <a:gd name="connsiteX2" fmla="*/ 0 w 8913"/>
              <a:gd name="connsiteY2" fmla="*/ 9315 h 9315"/>
              <a:gd name="connsiteX3" fmla="*/ 6714 w 8913"/>
              <a:gd name="connsiteY3" fmla="*/ 7974 h 9315"/>
              <a:gd name="connsiteX4" fmla="*/ 8913 w 8913"/>
              <a:gd name="connsiteY4" fmla="*/ 2353 h 9315"/>
              <a:gd name="connsiteX5" fmla="*/ 4169 w 8913"/>
              <a:gd name="connsiteY5" fmla="*/ 0 h 9315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896 w 10000"/>
              <a:gd name="connsiteY2" fmla="*/ 6710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457 w 10000"/>
              <a:gd name="connsiteY2" fmla="*/ 6996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262 w 10000"/>
              <a:gd name="connsiteY2" fmla="*/ 7118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360 w 10000"/>
              <a:gd name="connsiteY2" fmla="*/ 7037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2043 w 10000"/>
              <a:gd name="connsiteY2" fmla="*/ 5771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4433 w 10000"/>
              <a:gd name="connsiteY2" fmla="*/ 507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8726 w 10000"/>
              <a:gd name="connsiteY6" fmla="*/ 5607 h 10000"/>
              <a:gd name="connsiteX7" fmla="*/ 10000 w 10000"/>
              <a:gd name="connsiteY7" fmla="*/ 2526 h 10000"/>
              <a:gd name="connsiteX8" fmla="*/ 4677 w 10000"/>
              <a:gd name="connsiteY8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7409 w 10000"/>
              <a:gd name="connsiteY6" fmla="*/ 3075 h 10000"/>
              <a:gd name="connsiteX7" fmla="*/ 10000 w 10000"/>
              <a:gd name="connsiteY7" fmla="*/ 2526 h 10000"/>
              <a:gd name="connsiteX8" fmla="*/ 4677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4677" y="0"/>
                </a:moveTo>
                <a:lnTo>
                  <a:pt x="6300" y="4550"/>
                </a:lnTo>
                <a:lnTo>
                  <a:pt x="5116" y="7486"/>
                </a:lnTo>
                <a:lnTo>
                  <a:pt x="2043" y="5771"/>
                </a:lnTo>
                <a:lnTo>
                  <a:pt x="0" y="10000"/>
                </a:lnTo>
                <a:lnTo>
                  <a:pt x="7533" y="8560"/>
                </a:lnTo>
                <a:cubicBezTo>
                  <a:pt x="7492" y="6732"/>
                  <a:pt x="7450" y="4903"/>
                  <a:pt x="7409" y="3075"/>
                </a:cubicBezTo>
                <a:lnTo>
                  <a:pt x="10000" y="2526"/>
                </a:lnTo>
                <a:lnTo>
                  <a:pt x="467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083175" y="3238500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935413" y="5056188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92388" y="5190635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0972" y="3307456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5086905" y="3453413"/>
            <a:ext cx="2370338" cy="2006354"/>
          </a:xfrm>
          <a:custGeom>
            <a:avLst/>
            <a:gdLst>
              <a:gd name="connsiteX0" fmla="*/ 0 w 3231472"/>
              <a:gd name="connsiteY0" fmla="*/ 1464816 h 1464816"/>
              <a:gd name="connsiteX1" fmla="*/ 1597980 w 3231472"/>
              <a:gd name="connsiteY1" fmla="*/ 1376039 h 1464816"/>
              <a:gd name="connsiteX2" fmla="*/ 2512380 w 3231472"/>
              <a:gd name="connsiteY2" fmla="*/ 26633 h 1464816"/>
              <a:gd name="connsiteX3" fmla="*/ 3231472 w 3231472"/>
              <a:gd name="connsiteY3" fmla="*/ 0 h 1464816"/>
              <a:gd name="connsiteX0" fmla="*/ 0 w 4154749"/>
              <a:gd name="connsiteY0" fmla="*/ 1473694 h 1473694"/>
              <a:gd name="connsiteX1" fmla="*/ 1597980 w 4154749"/>
              <a:gd name="connsiteY1" fmla="*/ 1384917 h 1473694"/>
              <a:gd name="connsiteX2" fmla="*/ 2512380 w 4154749"/>
              <a:gd name="connsiteY2" fmla="*/ 35511 h 1473694"/>
              <a:gd name="connsiteX3" fmla="*/ 4154749 w 4154749"/>
              <a:gd name="connsiteY3" fmla="*/ 0 h 1473694"/>
              <a:gd name="connsiteX0" fmla="*/ 0 w 2512380"/>
              <a:gd name="connsiteY0" fmla="*/ 1438183 h 1438183"/>
              <a:gd name="connsiteX1" fmla="*/ 1597980 w 2512380"/>
              <a:gd name="connsiteY1" fmla="*/ 1349406 h 1438183"/>
              <a:gd name="connsiteX2" fmla="*/ 2512380 w 2512380"/>
              <a:gd name="connsiteY2" fmla="*/ 0 h 1438183"/>
              <a:gd name="connsiteX0" fmla="*/ 0 w 2370338"/>
              <a:gd name="connsiteY0" fmla="*/ 2006354 h 2006354"/>
              <a:gd name="connsiteX1" fmla="*/ 1597980 w 2370338"/>
              <a:gd name="connsiteY1" fmla="*/ 1917577 h 2006354"/>
              <a:gd name="connsiteX2" fmla="*/ 2370338 w 2370338"/>
              <a:gd name="connsiteY2" fmla="*/ 0 h 200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0338" h="2006354">
                <a:moveTo>
                  <a:pt x="0" y="2006354"/>
                </a:moveTo>
                <a:lnTo>
                  <a:pt x="1597980" y="1917577"/>
                </a:lnTo>
                <a:lnTo>
                  <a:pt x="2370338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043720" y="541809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566571" y="3083650"/>
            <a:ext cx="1636396" cy="6646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reeform 16"/>
          <p:cNvSpPr/>
          <p:nvPr/>
        </p:nvSpPr>
        <p:spPr bwMode="auto">
          <a:xfrm>
            <a:off x="7386221" y="3524435"/>
            <a:ext cx="221942" cy="133165"/>
          </a:xfrm>
          <a:custGeom>
            <a:avLst/>
            <a:gdLst>
              <a:gd name="connsiteX0" fmla="*/ 0 w 221942"/>
              <a:gd name="connsiteY0" fmla="*/ 62144 h 133165"/>
              <a:gd name="connsiteX1" fmla="*/ 168676 w 221942"/>
              <a:gd name="connsiteY1" fmla="*/ 133165 h 133165"/>
              <a:gd name="connsiteX2" fmla="*/ 221942 w 221942"/>
              <a:gd name="connsiteY2" fmla="*/ 0 h 13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942" h="133165">
                <a:moveTo>
                  <a:pt x="0" y="62144"/>
                </a:moveTo>
                <a:lnTo>
                  <a:pt x="168676" y="133165"/>
                </a:lnTo>
                <a:lnTo>
                  <a:pt x="221942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079425" y="3191803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q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423088" y="340150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47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7" grpId="0" animBg="1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 bwMode="auto">
          <a:xfrm>
            <a:off x="7750206" y="2725445"/>
            <a:ext cx="4287914" cy="4012706"/>
          </a:xfrm>
          <a:custGeom>
            <a:avLst/>
            <a:gdLst>
              <a:gd name="connsiteX0" fmla="*/ 2112885 w 4287914"/>
              <a:gd name="connsiteY0" fmla="*/ 4012706 h 4012706"/>
              <a:gd name="connsiteX1" fmla="*/ 4101483 w 4287914"/>
              <a:gd name="connsiteY1" fmla="*/ 3710866 h 4012706"/>
              <a:gd name="connsiteX2" fmla="*/ 3675355 w 4287914"/>
              <a:gd name="connsiteY2" fmla="*/ 2254928 h 4012706"/>
              <a:gd name="connsiteX3" fmla="*/ 4287914 w 4287914"/>
              <a:gd name="connsiteY3" fmla="*/ 949910 h 4012706"/>
              <a:gd name="connsiteX4" fmla="*/ 0 w 4287914"/>
              <a:gd name="connsiteY4" fmla="*/ 0 h 4012706"/>
              <a:gd name="connsiteX5" fmla="*/ 985421 w 4287914"/>
              <a:gd name="connsiteY5" fmla="*/ 488272 h 4012706"/>
              <a:gd name="connsiteX6" fmla="*/ 1189608 w 4287914"/>
              <a:gd name="connsiteY6" fmla="*/ 1029809 h 4012706"/>
              <a:gd name="connsiteX7" fmla="*/ 2068497 w 4287914"/>
              <a:gd name="connsiteY7" fmla="*/ 1251751 h 4012706"/>
              <a:gd name="connsiteX8" fmla="*/ 3045041 w 4287914"/>
              <a:gd name="connsiteY8" fmla="*/ 1802167 h 4012706"/>
              <a:gd name="connsiteX9" fmla="*/ 2574524 w 4287914"/>
              <a:gd name="connsiteY9" fmla="*/ 2121763 h 4012706"/>
              <a:gd name="connsiteX10" fmla="*/ 2574524 w 4287914"/>
              <a:gd name="connsiteY10" fmla="*/ 3107184 h 4012706"/>
              <a:gd name="connsiteX11" fmla="*/ 2112885 w 4287914"/>
              <a:gd name="connsiteY11" fmla="*/ 4012706 h 401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7914" h="4012706">
                <a:moveTo>
                  <a:pt x="2112885" y="4012706"/>
                </a:moveTo>
                <a:lnTo>
                  <a:pt x="4101483" y="3710866"/>
                </a:lnTo>
                <a:lnTo>
                  <a:pt x="3675355" y="2254928"/>
                </a:lnTo>
                <a:lnTo>
                  <a:pt x="4287914" y="949910"/>
                </a:lnTo>
                <a:lnTo>
                  <a:pt x="0" y="0"/>
                </a:lnTo>
                <a:lnTo>
                  <a:pt x="985421" y="488272"/>
                </a:lnTo>
                <a:lnTo>
                  <a:pt x="1189608" y="1029809"/>
                </a:lnTo>
                <a:lnTo>
                  <a:pt x="2068497" y="1251751"/>
                </a:lnTo>
                <a:lnTo>
                  <a:pt x="3045041" y="1802167"/>
                </a:lnTo>
                <a:lnTo>
                  <a:pt x="2574524" y="2121763"/>
                </a:lnTo>
                <a:lnTo>
                  <a:pt x="2574524" y="3107184"/>
                </a:lnTo>
                <a:lnTo>
                  <a:pt x="2112885" y="401270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</a:t>
            </a:r>
            <a:r>
              <a:rPr lang="en-US" dirty="0" err="1" smtClean="0"/>
              <a:t>subproblem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1"/>
            <a:ext cx="10905067" cy="305624"/>
          </a:xfrm>
        </p:spPr>
        <p:txBody>
          <a:bodyPr/>
          <a:lstStyle/>
          <a:p>
            <a:r>
              <a:rPr lang="en-US" dirty="0" smtClean="0"/>
              <a:t>To answer a quickest visibility query for t</a:t>
            </a:r>
          </a:p>
          <a:p>
            <a:pPr lvl="1"/>
            <a:r>
              <a:rPr lang="en-US" dirty="0" smtClean="0"/>
              <a:t>Compute the </a:t>
            </a:r>
            <a:r>
              <a:rPr lang="en-US" dirty="0"/>
              <a:t>visibility polygon </a:t>
            </a:r>
            <a:r>
              <a:rPr lang="en-US" dirty="0">
                <a:solidFill>
                  <a:srgbClr val="FF0000"/>
                </a:solidFill>
              </a:rPr>
              <a:t>Vis(t)</a:t>
            </a:r>
            <a:r>
              <a:rPr lang="en-US" dirty="0"/>
              <a:t> of t </a:t>
            </a:r>
          </a:p>
          <a:p>
            <a:pPr lvl="1"/>
            <a:r>
              <a:rPr lang="en-US" dirty="0" smtClean="0"/>
              <a:t>Find a </a:t>
            </a:r>
            <a:r>
              <a:rPr lang="en-US" dirty="0" smtClean="0">
                <a:solidFill>
                  <a:srgbClr val="FF0000"/>
                </a:solidFill>
              </a:rPr>
              <a:t>closest point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 on the boundary of Vis(t)</a:t>
            </a:r>
          </a:p>
          <a:p>
            <a:pPr lvl="1"/>
            <a:r>
              <a:rPr lang="en-US" dirty="0" smtClean="0"/>
              <a:t>Observation: q must be on a </a:t>
            </a:r>
            <a:r>
              <a:rPr lang="en-US" dirty="0" smtClean="0">
                <a:solidFill>
                  <a:srgbClr val="FF0000"/>
                </a:solidFill>
              </a:rPr>
              <a:t>window</a:t>
            </a:r>
            <a:r>
              <a:rPr lang="en-US" dirty="0" smtClean="0"/>
              <a:t> of t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5828090" y="2737081"/>
            <a:ext cx="6209212" cy="4018826"/>
          </a:xfrm>
          <a:custGeom>
            <a:avLst/>
            <a:gdLst>
              <a:gd name="connsiteX0" fmla="*/ 1114697 w 4197531"/>
              <a:gd name="connsiteY0" fmla="*/ 2264228 h 4423954"/>
              <a:gd name="connsiteX1" fmla="*/ 182880 w 4197531"/>
              <a:gd name="connsiteY1" fmla="*/ 1706880 h 4423954"/>
              <a:gd name="connsiteX2" fmla="*/ 722811 w 4197531"/>
              <a:gd name="connsiteY2" fmla="*/ 923108 h 4423954"/>
              <a:gd name="connsiteX3" fmla="*/ 34834 w 4197531"/>
              <a:gd name="connsiteY3" fmla="*/ 243840 h 4423954"/>
              <a:gd name="connsiteX4" fmla="*/ 1881051 w 4197531"/>
              <a:gd name="connsiteY4" fmla="*/ 0 h 4423954"/>
              <a:gd name="connsiteX5" fmla="*/ 4032069 w 4197531"/>
              <a:gd name="connsiteY5" fmla="*/ 1471748 h 4423954"/>
              <a:gd name="connsiteX6" fmla="*/ 3274423 w 4197531"/>
              <a:gd name="connsiteY6" fmla="*/ 3074125 h 4423954"/>
              <a:gd name="connsiteX7" fmla="*/ 4197531 w 4197531"/>
              <a:gd name="connsiteY7" fmla="*/ 3483428 h 4423954"/>
              <a:gd name="connsiteX8" fmla="*/ 2795451 w 4197531"/>
              <a:gd name="connsiteY8" fmla="*/ 4423954 h 4423954"/>
              <a:gd name="connsiteX9" fmla="*/ 1663337 w 4197531"/>
              <a:gd name="connsiteY9" fmla="*/ 3448594 h 4423954"/>
              <a:gd name="connsiteX10" fmla="*/ 0 w 4197531"/>
              <a:gd name="connsiteY10" fmla="*/ 3257005 h 4423954"/>
              <a:gd name="connsiteX11" fmla="*/ 2656114 w 4197531"/>
              <a:gd name="connsiteY11" fmla="*/ 2612571 h 4423954"/>
              <a:gd name="connsiteX12" fmla="*/ 2290354 w 4197531"/>
              <a:gd name="connsiteY12" fmla="*/ 1706880 h 4423954"/>
              <a:gd name="connsiteX13" fmla="*/ 1114697 w 4197531"/>
              <a:gd name="connsiteY13" fmla="*/ 2264228 h 4423954"/>
              <a:gd name="connsiteX0" fmla="*/ 1114697 w 7837714"/>
              <a:gd name="connsiteY0" fmla="*/ 2264228 h 4423954"/>
              <a:gd name="connsiteX1" fmla="*/ 182880 w 7837714"/>
              <a:gd name="connsiteY1" fmla="*/ 1706880 h 4423954"/>
              <a:gd name="connsiteX2" fmla="*/ 722811 w 7837714"/>
              <a:gd name="connsiteY2" fmla="*/ 923108 h 4423954"/>
              <a:gd name="connsiteX3" fmla="*/ 34834 w 7837714"/>
              <a:gd name="connsiteY3" fmla="*/ 243840 h 4423954"/>
              <a:gd name="connsiteX4" fmla="*/ 1881051 w 7837714"/>
              <a:gd name="connsiteY4" fmla="*/ 0 h 4423954"/>
              <a:gd name="connsiteX5" fmla="*/ 7837714 w 7837714"/>
              <a:gd name="connsiteY5" fmla="*/ 1628503 h 4423954"/>
              <a:gd name="connsiteX6" fmla="*/ 3274423 w 7837714"/>
              <a:gd name="connsiteY6" fmla="*/ 3074125 h 4423954"/>
              <a:gd name="connsiteX7" fmla="*/ 4197531 w 7837714"/>
              <a:gd name="connsiteY7" fmla="*/ 3483428 h 4423954"/>
              <a:gd name="connsiteX8" fmla="*/ 2795451 w 7837714"/>
              <a:gd name="connsiteY8" fmla="*/ 4423954 h 4423954"/>
              <a:gd name="connsiteX9" fmla="*/ 1663337 w 7837714"/>
              <a:gd name="connsiteY9" fmla="*/ 3448594 h 4423954"/>
              <a:gd name="connsiteX10" fmla="*/ 0 w 7837714"/>
              <a:gd name="connsiteY10" fmla="*/ 3257005 h 4423954"/>
              <a:gd name="connsiteX11" fmla="*/ 2656114 w 7837714"/>
              <a:gd name="connsiteY11" fmla="*/ 2612571 h 4423954"/>
              <a:gd name="connsiteX12" fmla="*/ 2290354 w 7837714"/>
              <a:gd name="connsiteY12" fmla="*/ 1706880 h 4423954"/>
              <a:gd name="connsiteX13" fmla="*/ 1114697 w 7837714"/>
              <a:gd name="connsiteY13" fmla="*/ 2264228 h 4423954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3274423 w 7837714"/>
              <a:gd name="connsiteY6" fmla="*/ 307412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7297783 w 7837714"/>
              <a:gd name="connsiteY6" fmla="*/ 313508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795451 w 8116388"/>
              <a:gd name="connsiteY8" fmla="*/ 4423954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28503 w 8116388"/>
              <a:gd name="connsiteY9" fmla="*/ 4693919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079863 w 8081554"/>
              <a:gd name="connsiteY0" fmla="*/ 2264228 h 4728754"/>
              <a:gd name="connsiteX1" fmla="*/ 148046 w 8081554"/>
              <a:gd name="connsiteY1" fmla="*/ 1706880 h 4728754"/>
              <a:gd name="connsiteX2" fmla="*/ 687977 w 8081554"/>
              <a:gd name="connsiteY2" fmla="*/ 923108 h 4728754"/>
              <a:gd name="connsiteX3" fmla="*/ 0 w 8081554"/>
              <a:gd name="connsiteY3" fmla="*/ 243840 h 4728754"/>
              <a:gd name="connsiteX4" fmla="*/ 1846217 w 8081554"/>
              <a:gd name="connsiteY4" fmla="*/ 0 h 4728754"/>
              <a:gd name="connsiteX5" fmla="*/ 7802880 w 8081554"/>
              <a:gd name="connsiteY5" fmla="*/ 1628503 h 4728754"/>
              <a:gd name="connsiteX6" fmla="*/ 7262949 w 8081554"/>
              <a:gd name="connsiteY6" fmla="*/ 3135085 h 4728754"/>
              <a:gd name="connsiteX7" fmla="*/ 8081554 w 8081554"/>
              <a:gd name="connsiteY7" fmla="*/ 4728754 h 4728754"/>
              <a:gd name="connsiteX8" fmla="*/ 2926080 w 8081554"/>
              <a:gd name="connsiteY8" fmla="*/ 4615543 h 4728754"/>
              <a:gd name="connsiteX9" fmla="*/ 1593669 w 8081554"/>
              <a:gd name="connsiteY9" fmla="*/ 4693919 h 4728754"/>
              <a:gd name="connsiteX10" fmla="*/ 1593668 w 8081554"/>
              <a:gd name="connsiteY10" fmla="*/ 3396343 h 4728754"/>
              <a:gd name="connsiteX11" fmla="*/ 2621280 w 8081554"/>
              <a:gd name="connsiteY11" fmla="*/ 2612571 h 4728754"/>
              <a:gd name="connsiteX12" fmla="*/ 2255520 w 8081554"/>
              <a:gd name="connsiteY12" fmla="*/ 1706880 h 4728754"/>
              <a:gd name="connsiteX13" fmla="*/ 1079863 w 8081554"/>
              <a:gd name="connsiteY13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539931 w 7933508"/>
              <a:gd name="connsiteY2" fmla="*/ 923108 h 4728754"/>
              <a:gd name="connsiteX3" fmla="*/ 1698171 w 7933508"/>
              <a:gd name="connsiteY3" fmla="*/ 0 h 4728754"/>
              <a:gd name="connsiteX4" fmla="*/ 7654834 w 7933508"/>
              <a:gd name="connsiteY4" fmla="*/ 1628503 h 4728754"/>
              <a:gd name="connsiteX5" fmla="*/ 7114903 w 7933508"/>
              <a:gd name="connsiteY5" fmla="*/ 3135085 h 4728754"/>
              <a:gd name="connsiteX6" fmla="*/ 7933508 w 7933508"/>
              <a:gd name="connsiteY6" fmla="*/ 4728754 h 4728754"/>
              <a:gd name="connsiteX7" fmla="*/ 2778034 w 7933508"/>
              <a:gd name="connsiteY7" fmla="*/ 4615543 h 4728754"/>
              <a:gd name="connsiteX8" fmla="*/ 1445623 w 7933508"/>
              <a:gd name="connsiteY8" fmla="*/ 4693919 h 4728754"/>
              <a:gd name="connsiteX9" fmla="*/ 1445622 w 7933508"/>
              <a:gd name="connsiteY9" fmla="*/ 3396343 h 4728754"/>
              <a:gd name="connsiteX10" fmla="*/ 2473234 w 7933508"/>
              <a:gd name="connsiteY10" fmla="*/ 2612571 h 4728754"/>
              <a:gd name="connsiteX11" fmla="*/ 2107474 w 7933508"/>
              <a:gd name="connsiteY11" fmla="*/ 1706880 h 4728754"/>
              <a:gd name="connsiteX12" fmla="*/ 931817 w 7933508"/>
              <a:gd name="connsiteY12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11" fmla="*/ 931817 w 7933508"/>
              <a:gd name="connsiteY11" fmla="*/ 2264228 h 4728754"/>
              <a:gd name="connsiteX0" fmla="*/ 2107474 w 7933508"/>
              <a:gd name="connsiteY0" fmla="*/ 1706880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0" fmla="*/ 661852 w 6487886"/>
              <a:gd name="connsiteY0" fmla="*/ 1706880 h 4728754"/>
              <a:gd name="connsiteX1" fmla="*/ 252549 w 6487886"/>
              <a:gd name="connsiteY1" fmla="*/ 0 h 4728754"/>
              <a:gd name="connsiteX2" fmla="*/ 6209212 w 6487886"/>
              <a:gd name="connsiteY2" fmla="*/ 1628503 h 4728754"/>
              <a:gd name="connsiteX3" fmla="*/ 5669281 w 6487886"/>
              <a:gd name="connsiteY3" fmla="*/ 3135085 h 4728754"/>
              <a:gd name="connsiteX4" fmla="*/ 6487886 w 6487886"/>
              <a:gd name="connsiteY4" fmla="*/ 4728754 h 4728754"/>
              <a:gd name="connsiteX5" fmla="*/ 1332412 w 6487886"/>
              <a:gd name="connsiteY5" fmla="*/ 4615543 h 4728754"/>
              <a:gd name="connsiteX6" fmla="*/ 1 w 6487886"/>
              <a:gd name="connsiteY6" fmla="*/ 4693919 h 4728754"/>
              <a:gd name="connsiteX7" fmla="*/ 0 w 6487886"/>
              <a:gd name="connsiteY7" fmla="*/ 3396343 h 4728754"/>
              <a:gd name="connsiteX8" fmla="*/ 1027612 w 6487886"/>
              <a:gd name="connsiteY8" fmla="*/ 2612571 h 4728754"/>
              <a:gd name="connsiteX9" fmla="*/ 661852 w 6487886"/>
              <a:gd name="connsiteY9" fmla="*/ 1706880 h 4728754"/>
              <a:gd name="connsiteX0" fmla="*/ 661852 w 6487886"/>
              <a:gd name="connsiteY0" fmla="*/ 102761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661852 w 6487886"/>
              <a:gd name="connsiteY9" fmla="*/ 102761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984069 w 648788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7977476"/>
              <a:gd name="connsiteY0" fmla="*/ 905692 h 4049486"/>
              <a:gd name="connsiteX1" fmla="*/ 1907178 w 7977476"/>
              <a:gd name="connsiteY1" fmla="*/ 0 h 4049486"/>
              <a:gd name="connsiteX2" fmla="*/ 6209212 w 7977476"/>
              <a:gd name="connsiteY2" fmla="*/ 949235 h 4049486"/>
              <a:gd name="connsiteX3" fmla="*/ 7977476 w 7977476"/>
              <a:gd name="connsiteY3" fmla="*/ 1932034 h 4049486"/>
              <a:gd name="connsiteX4" fmla="*/ 6487886 w 7977476"/>
              <a:gd name="connsiteY4" fmla="*/ 4049486 h 4049486"/>
              <a:gd name="connsiteX5" fmla="*/ 1332412 w 7977476"/>
              <a:gd name="connsiteY5" fmla="*/ 3936275 h 4049486"/>
              <a:gd name="connsiteX6" fmla="*/ 1 w 7977476"/>
              <a:gd name="connsiteY6" fmla="*/ 4014651 h 4049486"/>
              <a:gd name="connsiteX7" fmla="*/ 0 w 7977476"/>
              <a:gd name="connsiteY7" fmla="*/ 2717075 h 4049486"/>
              <a:gd name="connsiteX8" fmla="*/ 1558835 w 7977476"/>
              <a:gd name="connsiteY8" fmla="*/ 1854926 h 4049486"/>
              <a:gd name="connsiteX9" fmla="*/ 984069 w 797747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598260 w 6487886"/>
              <a:gd name="connsiteY3" fmla="*/ 2242753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1332412 w 6209212"/>
              <a:gd name="connsiteY5" fmla="*/ 3936275 h 4014651"/>
              <a:gd name="connsiteX6" fmla="*/ 1 w 6209212"/>
              <a:gd name="connsiteY6" fmla="*/ 4014651 h 4014651"/>
              <a:gd name="connsiteX7" fmla="*/ 0 w 6209212"/>
              <a:gd name="connsiteY7" fmla="*/ 2717075 h 4014651"/>
              <a:gd name="connsiteX8" fmla="*/ 1558835 w 6209212"/>
              <a:gd name="connsiteY8" fmla="*/ 1854926 h 4014651"/>
              <a:gd name="connsiteX9" fmla="*/ 984069 w 6209212"/>
              <a:gd name="connsiteY9" fmla="*/ 905692 h 4014651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3759794 w 6209212"/>
              <a:gd name="connsiteY5" fmla="*/ 3814640 h 4014651"/>
              <a:gd name="connsiteX6" fmla="*/ 1332412 w 6209212"/>
              <a:gd name="connsiteY6" fmla="*/ 3936275 h 4014651"/>
              <a:gd name="connsiteX7" fmla="*/ 1 w 6209212"/>
              <a:gd name="connsiteY7" fmla="*/ 4014651 h 4014651"/>
              <a:gd name="connsiteX8" fmla="*/ 0 w 6209212"/>
              <a:gd name="connsiteY8" fmla="*/ 2717075 h 4014651"/>
              <a:gd name="connsiteX9" fmla="*/ 1558835 w 6209212"/>
              <a:gd name="connsiteY9" fmla="*/ 1854926 h 4014651"/>
              <a:gd name="connsiteX10" fmla="*/ 984069 w 6209212"/>
              <a:gd name="connsiteY10" fmla="*/ 905692 h 4014651"/>
              <a:gd name="connsiteX0" fmla="*/ 984069 w 6209212"/>
              <a:gd name="connsiteY0" fmla="*/ 905692 h 4018826"/>
              <a:gd name="connsiteX1" fmla="*/ 1907178 w 6209212"/>
              <a:gd name="connsiteY1" fmla="*/ 0 h 4018826"/>
              <a:gd name="connsiteX2" fmla="*/ 6209212 w 6209212"/>
              <a:gd name="connsiteY2" fmla="*/ 949235 h 4018826"/>
              <a:gd name="connsiteX3" fmla="*/ 5598260 w 6209212"/>
              <a:gd name="connsiteY3" fmla="*/ 2242753 h 4018826"/>
              <a:gd name="connsiteX4" fmla="*/ 6017370 w 6209212"/>
              <a:gd name="connsiteY4" fmla="*/ 3694380 h 4018826"/>
              <a:gd name="connsiteX5" fmla="*/ 4097146 w 6209212"/>
              <a:gd name="connsiteY5" fmla="*/ 4018826 h 4018826"/>
              <a:gd name="connsiteX6" fmla="*/ 1332412 w 6209212"/>
              <a:gd name="connsiteY6" fmla="*/ 3936275 h 4018826"/>
              <a:gd name="connsiteX7" fmla="*/ 1 w 6209212"/>
              <a:gd name="connsiteY7" fmla="*/ 4014651 h 4018826"/>
              <a:gd name="connsiteX8" fmla="*/ 0 w 6209212"/>
              <a:gd name="connsiteY8" fmla="*/ 2717075 h 4018826"/>
              <a:gd name="connsiteX9" fmla="*/ 1558835 w 6209212"/>
              <a:gd name="connsiteY9" fmla="*/ 1854926 h 4018826"/>
              <a:gd name="connsiteX10" fmla="*/ 984069 w 6209212"/>
              <a:gd name="connsiteY10" fmla="*/ 905692 h 40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9212" h="4018826">
                <a:moveTo>
                  <a:pt x="984069" y="905692"/>
                </a:moveTo>
                <a:lnTo>
                  <a:pt x="1907178" y="0"/>
                </a:lnTo>
                <a:lnTo>
                  <a:pt x="6209212" y="949235"/>
                </a:lnTo>
                <a:lnTo>
                  <a:pt x="5598260" y="2242753"/>
                </a:lnTo>
                <a:lnTo>
                  <a:pt x="6017370" y="3694380"/>
                </a:lnTo>
                <a:lnTo>
                  <a:pt x="4097146" y="4018826"/>
                </a:lnTo>
                <a:lnTo>
                  <a:pt x="1332412" y="3936275"/>
                </a:lnTo>
                <a:lnTo>
                  <a:pt x="1" y="4014651"/>
                </a:lnTo>
                <a:cubicBezTo>
                  <a:pt x="1" y="3582126"/>
                  <a:pt x="0" y="3149600"/>
                  <a:pt x="0" y="2717075"/>
                </a:cubicBezTo>
                <a:lnTo>
                  <a:pt x="1558835" y="1854926"/>
                </a:lnTo>
                <a:lnTo>
                  <a:pt x="984069" y="905692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8958693" y="3974515"/>
            <a:ext cx="1819824" cy="2173818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9444 w 10000"/>
              <a:gd name="connsiteY4" fmla="*/ 5539 h 10000"/>
              <a:gd name="connsiteX5" fmla="*/ 10000 w 10000"/>
              <a:gd name="connsiteY5" fmla="*/ 1970 h 10000"/>
              <a:gd name="connsiteX6" fmla="*/ 3912 w 10000"/>
              <a:gd name="connsiteY6" fmla="*/ 0 h 10000"/>
              <a:gd name="connsiteX0" fmla="*/ 3912 w 10000"/>
              <a:gd name="connsiteY0" fmla="*/ 0 h 9108"/>
              <a:gd name="connsiteX1" fmla="*/ 4988 w 10000"/>
              <a:gd name="connsiteY1" fmla="*/ 3860 h 9108"/>
              <a:gd name="connsiteX2" fmla="*/ 0 w 10000"/>
              <a:gd name="connsiteY2" fmla="*/ 9108 h 9108"/>
              <a:gd name="connsiteX3" fmla="*/ 5127 w 10000"/>
              <a:gd name="connsiteY3" fmla="*/ 5565 h 9108"/>
              <a:gd name="connsiteX4" fmla="*/ 9444 w 10000"/>
              <a:gd name="connsiteY4" fmla="*/ 5539 h 9108"/>
              <a:gd name="connsiteX5" fmla="*/ 10000 w 10000"/>
              <a:gd name="connsiteY5" fmla="*/ 1970 h 9108"/>
              <a:gd name="connsiteX6" fmla="*/ 3912 w 10000"/>
              <a:gd name="connsiteY6" fmla="*/ 0 h 9108"/>
              <a:gd name="connsiteX0" fmla="*/ 3912 w 10000"/>
              <a:gd name="connsiteY0" fmla="*/ 0 h 10000"/>
              <a:gd name="connsiteX1" fmla="*/ 4988 w 10000"/>
              <a:gd name="connsiteY1" fmla="*/ 4238 h 10000"/>
              <a:gd name="connsiteX2" fmla="*/ 0 w 10000"/>
              <a:gd name="connsiteY2" fmla="*/ 10000 h 10000"/>
              <a:gd name="connsiteX3" fmla="*/ 5127 w 10000"/>
              <a:gd name="connsiteY3" fmla="*/ 6110 h 10000"/>
              <a:gd name="connsiteX4" fmla="*/ 10000 w 10000"/>
              <a:gd name="connsiteY4" fmla="*/ 2163 h 10000"/>
              <a:gd name="connsiteX5" fmla="*/ 3912 w 10000"/>
              <a:gd name="connsiteY5" fmla="*/ 0 h 10000"/>
              <a:gd name="connsiteX0" fmla="*/ 3912 w 7443"/>
              <a:gd name="connsiteY0" fmla="*/ 0 h 10000"/>
              <a:gd name="connsiteX1" fmla="*/ 4988 w 7443"/>
              <a:gd name="connsiteY1" fmla="*/ 4238 h 10000"/>
              <a:gd name="connsiteX2" fmla="*/ 0 w 7443"/>
              <a:gd name="connsiteY2" fmla="*/ 10000 h 10000"/>
              <a:gd name="connsiteX3" fmla="*/ 5127 w 7443"/>
              <a:gd name="connsiteY3" fmla="*/ 6110 h 10000"/>
              <a:gd name="connsiteX4" fmla="*/ 7443 w 7443"/>
              <a:gd name="connsiteY4" fmla="*/ 2353 h 10000"/>
              <a:gd name="connsiteX5" fmla="*/ 3912 w 7443"/>
              <a:gd name="connsiteY5" fmla="*/ 0 h 10000"/>
              <a:gd name="connsiteX0" fmla="*/ 5256 w 10000"/>
              <a:gd name="connsiteY0" fmla="*/ 0 h 10000"/>
              <a:gd name="connsiteX1" fmla="*/ 6702 w 10000"/>
              <a:gd name="connsiteY1" fmla="*/ 4238 h 10000"/>
              <a:gd name="connsiteX2" fmla="*/ 0 w 10000"/>
              <a:gd name="connsiteY2" fmla="*/ 10000 h 10000"/>
              <a:gd name="connsiteX3" fmla="*/ 7801 w 10000"/>
              <a:gd name="connsiteY3" fmla="*/ 7974 h 10000"/>
              <a:gd name="connsiteX4" fmla="*/ 10000 w 10000"/>
              <a:gd name="connsiteY4" fmla="*/ 2353 h 10000"/>
              <a:gd name="connsiteX5" fmla="*/ 5256 w 10000"/>
              <a:gd name="connsiteY5" fmla="*/ 0 h 10000"/>
              <a:gd name="connsiteX0" fmla="*/ 4169 w 8913"/>
              <a:gd name="connsiteY0" fmla="*/ 0 h 9315"/>
              <a:gd name="connsiteX1" fmla="*/ 5615 w 8913"/>
              <a:gd name="connsiteY1" fmla="*/ 4238 h 9315"/>
              <a:gd name="connsiteX2" fmla="*/ 0 w 8913"/>
              <a:gd name="connsiteY2" fmla="*/ 9315 h 9315"/>
              <a:gd name="connsiteX3" fmla="*/ 6714 w 8913"/>
              <a:gd name="connsiteY3" fmla="*/ 7974 h 9315"/>
              <a:gd name="connsiteX4" fmla="*/ 8913 w 8913"/>
              <a:gd name="connsiteY4" fmla="*/ 2353 h 9315"/>
              <a:gd name="connsiteX5" fmla="*/ 4169 w 8913"/>
              <a:gd name="connsiteY5" fmla="*/ 0 h 9315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896 w 10000"/>
              <a:gd name="connsiteY2" fmla="*/ 6710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457 w 10000"/>
              <a:gd name="connsiteY2" fmla="*/ 6996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262 w 10000"/>
              <a:gd name="connsiteY2" fmla="*/ 7118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360 w 10000"/>
              <a:gd name="connsiteY2" fmla="*/ 7037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2043 w 10000"/>
              <a:gd name="connsiteY2" fmla="*/ 5771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4433 w 10000"/>
              <a:gd name="connsiteY2" fmla="*/ 507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8726 w 10000"/>
              <a:gd name="connsiteY6" fmla="*/ 5607 h 10000"/>
              <a:gd name="connsiteX7" fmla="*/ 10000 w 10000"/>
              <a:gd name="connsiteY7" fmla="*/ 2526 h 10000"/>
              <a:gd name="connsiteX8" fmla="*/ 4677 w 10000"/>
              <a:gd name="connsiteY8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7409 w 10000"/>
              <a:gd name="connsiteY6" fmla="*/ 3075 h 10000"/>
              <a:gd name="connsiteX7" fmla="*/ 10000 w 10000"/>
              <a:gd name="connsiteY7" fmla="*/ 2526 h 10000"/>
              <a:gd name="connsiteX8" fmla="*/ 4677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4677" y="0"/>
                </a:moveTo>
                <a:lnTo>
                  <a:pt x="6300" y="4550"/>
                </a:lnTo>
                <a:lnTo>
                  <a:pt x="5116" y="7486"/>
                </a:lnTo>
                <a:lnTo>
                  <a:pt x="2043" y="5771"/>
                </a:lnTo>
                <a:lnTo>
                  <a:pt x="0" y="10000"/>
                </a:lnTo>
                <a:lnTo>
                  <a:pt x="7533" y="8560"/>
                </a:lnTo>
                <a:cubicBezTo>
                  <a:pt x="7492" y="6732"/>
                  <a:pt x="7450" y="4903"/>
                  <a:pt x="7409" y="3075"/>
                </a:cubicBezTo>
                <a:lnTo>
                  <a:pt x="10000" y="2526"/>
                </a:lnTo>
                <a:lnTo>
                  <a:pt x="467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7293715" y="3202989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6145953" y="5020677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948719" y="4409490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01922" y="4113725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0992611" y="430702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811" y="3920424"/>
            <a:ext cx="60547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quickest visibility </a:t>
            </a:r>
            <a:r>
              <a:rPr lang="en-US" sz="2400" dirty="0" smtClean="0"/>
              <a:t>query </a:t>
            </a:r>
            <a:r>
              <a:rPr lang="en-US" sz="2400" dirty="0"/>
              <a:t>can be solved </a:t>
            </a:r>
            <a:r>
              <a:rPr lang="en-US" sz="2400" dirty="0" smtClean="0"/>
              <a:t>by</a:t>
            </a:r>
          </a:p>
          <a:p>
            <a:r>
              <a:rPr lang="en-US" sz="2400" dirty="0" smtClean="0"/>
              <a:t>computing a closest point in each window of t, </a:t>
            </a:r>
          </a:p>
          <a:p>
            <a:r>
              <a:rPr lang="en-US" sz="2400" dirty="0" smtClean="0"/>
              <a:t>using the shortest path to segment queries</a:t>
            </a:r>
            <a:endParaRPr lang="en-US" sz="2400" dirty="0"/>
          </a:p>
        </p:txBody>
      </p:sp>
      <p:sp>
        <p:nvSpPr>
          <p:cNvPr id="42" name="Freeform 41"/>
          <p:cNvSpPr/>
          <p:nvPr/>
        </p:nvSpPr>
        <p:spPr bwMode="auto">
          <a:xfrm>
            <a:off x="8939814" y="3755254"/>
            <a:ext cx="870011" cy="239697"/>
          </a:xfrm>
          <a:custGeom>
            <a:avLst/>
            <a:gdLst>
              <a:gd name="connsiteX0" fmla="*/ 870011 w 870011"/>
              <a:gd name="connsiteY0" fmla="*/ 239697 h 239697"/>
              <a:gd name="connsiteX1" fmla="*/ 0 w 870011"/>
              <a:gd name="connsiteY1" fmla="*/ 0 h 2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011" h="239697">
                <a:moveTo>
                  <a:pt x="870011" y="239697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9236993" y="3870663"/>
            <a:ext cx="164459" cy="834591"/>
          </a:xfrm>
          <a:custGeom>
            <a:avLst/>
            <a:gdLst>
              <a:gd name="connsiteX0" fmla="*/ 0 w 115409"/>
              <a:gd name="connsiteY0" fmla="*/ 807868 h 807868"/>
              <a:gd name="connsiteX1" fmla="*/ 115409 w 115409"/>
              <a:gd name="connsiteY1" fmla="*/ 0 h 80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409" h="807868">
                <a:moveTo>
                  <a:pt x="0" y="807868"/>
                </a:moveTo>
                <a:lnTo>
                  <a:pt x="115409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auto">
          <a:xfrm>
            <a:off x="9200051" y="463694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23519" y="3738344"/>
            <a:ext cx="251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9364958" y="384379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09825" y="396079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905659" y="372310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44122" y="363155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7" name="Straight Connector 46"/>
          <p:cNvCxnSpPr>
            <a:stCxn id="15" idx="2"/>
          </p:cNvCxnSpPr>
          <p:nvPr/>
        </p:nvCxnSpPr>
        <p:spPr bwMode="auto">
          <a:xfrm flipH="1" flipV="1">
            <a:off x="9854214" y="4012707"/>
            <a:ext cx="1138397" cy="3284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832361" y="34049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653232" y="2104008"/>
            <a:ext cx="108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window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9234206" y="2427584"/>
            <a:ext cx="791031" cy="1363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Freeform 60"/>
          <p:cNvSpPr/>
          <p:nvPr/>
        </p:nvSpPr>
        <p:spPr bwMode="auto">
          <a:xfrm>
            <a:off x="7838983" y="2769833"/>
            <a:ext cx="905522" cy="443884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 flipH="1">
            <a:off x="9878135" y="5823093"/>
            <a:ext cx="443931" cy="915058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 bwMode="auto">
          <a:xfrm flipH="1">
            <a:off x="10322065" y="4524277"/>
            <a:ext cx="456451" cy="305175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385584" y="361266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3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9" grpId="0"/>
      <p:bldP spid="15" grpId="0" animBg="1"/>
      <p:bldP spid="16" grpId="0"/>
      <p:bldP spid="42" grpId="0" animBg="1"/>
      <p:bldP spid="41" grpId="0" animBg="1"/>
      <p:bldP spid="36" grpId="0"/>
      <p:bldP spid="37" grpId="0" animBg="1"/>
      <p:bldP spid="43" grpId="0" animBg="1"/>
      <p:bldP spid="44" grpId="0" animBg="1"/>
      <p:bldP spid="45" grpId="0"/>
      <p:bldP spid="55" grpId="0"/>
      <p:bldP spid="56" grpId="0"/>
      <p:bldP spid="61" grpId="0" animBg="1"/>
      <p:bldP spid="62" grpId="0" animBg="1"/>
      <p:bldP spid="63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auto">
          <a:xfrm>
            <a:off x="1680161" y="5646199"/>
            <a:ext cx="559972" cy="346229"/>
          </a:xfrm>
          <a:custGeom>
            <a:avLst/>
            <a:gdLst>
              <a:gd name="connsiteX0" fmla="*/ 825623 w 825623"/>
              <a:gd name="connsiteY0" fmla="*/ 523782 h 523782"/>
              <a:gd name="connsiteX1" fmla="*/ 0 w 825623"/>
              <a:gd name="connsiteY1" fmla="*/ 0 h 523782"/>
              <a:gd name="connsiteX0" fmla="*/ 523783 w 523783"/>
              <a:gd name="connsiteY0" fmla="*/ 328474 h 328474"/>
              <a:gd name="connsiteX1" fmla="*/ 0 w 523783"/>
              <a:gd name="connsiteY1" fmla="*/ 0 h 32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3783" h="328474">
                <a:moveTo>
                  <a:pt x="523783" y="32847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polygon case is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807083" cy="1048601"/>
          </a:xfrm>
        </p:spPr>
        <p:txBody>
          <a:bodyPr/>
          <a:lstStyle/>
          <a:p>
            <a:r>
              <a:rPr lang="en-US" dirty="0" smtClean="0"/>
              <a:t>Observation: Only one window needs to be considered</a:t>
            </a:r>
          </a:p>
          <a:p>
            <a:r>
              <a:rPr lang="en-US" dirty="0" smtClean="0"/>
              <a:t>Difficulty for polygons with holes: have to consider many windows 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541867" y="3604334"/>
            <a:ext cx="3258105" cy="3009530"/>
          </a:xfrm>
          <a:custGeom>
            <a:avLst/>
            <a:gdLst>
              <a:gd name="connsiteX0" fmla="*/ 577048 w 3835153"/>
              <a:gd name="connsiteY0" fmla="*/ 2672179 h 3124940"/>
              <a:gd name="connsiteX1" fmla="*/ 656947 w 3835153"/>
              <a:gd name="connsiteY1" fmla="*/ 2121763 h 3124940"/>
              <a:gd name="connsiteX2" fmla="*/ 1669001 w 3835153"/>
              <a:gd name="connsiteY2" fmla="*/ 2370338 h 3124940"/>
              <a:gd name="connsiteX3" fmla="*/ 1882066 w 3835153"/>
              <a:gd name="connsiteY3" fmla="*/ 1633491 h 3124940"/>
              <a:gd name="connsiteX4" fmla="*/ 790112 w 3835153"/>
              <a:gd name="connsiteY4" fmla="*/ 1180730 h 3124940"/>
              <a:gd name="connsiteX5" fmla="*/ 932155 w 3835153"/>
              <a:gd name="connsiteY5" fmla="*/ 648070 h 3124940"/>
              <a:gd name="connsiteX6" fmla="*/ 0 w 3835153"/>
              <a:gd name="connsiteY6" fmla="*/ 0 h 3124940"/>
              <a:gd name="connsiteX7" fmla="*/ 2050741 w 3835153"/>
              <a:gd name="connsiteY7" fmla="*/ 115410 h 3124940"/>
              <a:gd name="connsiteX8" fmla="*/ 2636667 w 3835153"/>
              <a:gd name="connsiteY8" fmla="*/ 1056443 h 3124940"/>
              <a:gd name="connsiteX9" fmla="*/ 3835153 w 3835153"/>
              <a:gd name="connsiteY9" fmla="*/ 479394 h 3124940"/>
              <a:gd name="connsiteX10" fmla="*/ 2743200 w 3835153"/>
              <a:gd name="connsiteY10" fmla="*/ 1731146 h 3124940"/>
              <a:gd name="connsiteX11" fmla="*/ 2361460 w 3835153"/>
              <a:gd name="connsiteY11" fmla="*/ 1411550 h 3124940"/>
              <a:gd name="connsiteX12" fmla="*/ 2246050 w 3835153"/>
              <a:gd name="connsiteY12" fmla="*/ 1961965 h 3124940"/>
              <a:gd name="connsiteX13" fmla="*/ 2618912 w 3835153"/>
              <a:gd name="connsiteY13" fmla="*/ 2050742 h 3124940"/>
              <a:gd name="connsiteX14" fmla="*/ 2246050 w 3835153"/>
              <a:gd name="connsiteY14" fmla="*/ 2494625 h 3124940"/>
              <a:gd name="connsiteX15" fmla="*/ 2814221 w 3835153"/>
              <a:gd name="connsiteY15" fmla="*/ 2183907 h 3124940"/>
              <a:gd name="connsiteX16" fmla="*/ 3595456 w 3835153"/>
              <a:gd name="connsiteY16" fmla="*/ 2672179 h 3124940"/>
              <a:gd name="connsiteX17" fmla="*/ 2760955 w 3835153"/>
              <a:gd name="connsiteY17" fmla="*/ 3124940 h 3124940"/>
              <a:gd name="connsiteX18" fmla="*/ 577048 w 3835153"/>
              <a:gd name="connsiteY18" fmla="*/ 2672179 h 3124940"/>
              <a:gd name="connsiteX0" fmla="*/ 0 w 3258105"/>
              <a:gd name="connsiteY0" fmla="*/ 2556769 h 3009530"/>
              <a:gd name="connsiteX1" fmla="*/ 79899 w 3258105"/>
              <a:gd name="connsiteY1" fmla="*/ 2006353 h 3009530"/>
              <a:gd name="connsiteX2" fmla="*/ 1091953 w 3258105"/>
              <a:gd name="connsiteY2" fmla="*/ 2254928 h 3009530"/>
              <a:gd name="connsiteX3" fmla="*/ 1305018 w 3258105"/>
              <a:gd name="connsiteY3" fmla="*/ 1518081 h 3009530"/>
              <a:gd name="connsiteX4" fmla="*/ 213064 w 3258105"/>
              <a:gd name="connsiteY4" fmla="*/ 1065320 h 3009530"/>
              <a:gd name="connsiteX5" fmla="*/ 355107 w 3258105"/>
              <a:gd name="connsiteY5" fmla="*/ 532660 h 3009530"/>
              <a:gd name="connsiteX6" fmla="*/ 1473693 w 3258105"/>
              <a:gd name="connsiteY6" fmla="*/ 0 h 3009530"/>
              <a:gd name="connsiteX7" fmla="*/ 2059619 w 3258105"/>
              <a:gd name="connsiteY7" fmla="*/ 941033 h 3009530"/>
              <a:gd name="connsiteX8" fmla="*/ 3258105 w 3258105"/>
              <a:gd name="connsiteY8" fmla="*/ 363984 h 3009530"/>
              <a:gd name="connsiteX9" fmla="*/ 2166152 w 3258105"/>
              <a:gd name="connsiteY9" fmla="*/ 1615736 h 3009530"/>
              <a:gd name="connsiteX10" fmla="*/ 1784412 w 3258105"/>
              <a:gd name="connsiteY10" fmla="*/ 1296140 h 3009530"/>
              <a:gd name="connsiteX11" fmla="*/ 1669002 w 3258105"/>
              <a:gd name="connsiteY11" fmla="*/ 1846555 h 3009530"/>
              <a:gd name="connsiteX12" fmla="*/ 2041864 w 3258105"/>
              <a:gd name="connsiteY12" fmla="*/ 1935332 h 3009530"/>
              <a:gd name="connsiteX13" fmla="*/ 1669002 w 3258105"/>
              <a:gd name="connsiteY13" fmla="*/ 2379215 h 3009530"/>
              <a:gd name="connsiteX14" fmla="*/ 2237173 w 3258105"/>
              <a:gd name="connsiteY14" fmla="*/ 2068497 h 3009530"/>
              <a:gd name="connsiteX15" fmla="*/ 3018408 w 3258105"/>
              <a:gd name="connsiteY15" fmla="*/ 2556769 h 3009530"/>
              <a:gd name="connsiteX16" fmla="*/ 2183907 w 3258105"/>
              <a:gd name="connsiteY16" fmla="*/ 3009530 h 3009530"/>
              <a:gd name="connsiteX17" fmla="*/ 0 w 3258105"/>
              <a:gd name="connsiteY17" fmla="*/ 2556769 h 3009530"/>
              <a:gd name="connsiteX0" fmla="*/ 0 w 3258105"/>
              <a:gd name="connsiteY0" fmla="*/ 2556769 h 3009530"/>
              <a:gd name="connsiteX1" fmla="*/ 79899 w 3258105"/>
              <a:gd name="connsiteY1" fmla="*/ 2006353 h 3009530"/>
              <a:gd name="connsiteX2" fmla="*/ 1091953 w 3258105"/>
              <a:gd name="connsiteY2" fmla="*/ 2254928 h 3009530"/>
              <a:gd name="connsiteX3" fmla="*/ 1305018 w 3258105"/>
              <a:gd name="connsiteY3" fmla="*/ 1518081 h 3009530"/>
              <a:gd name="connsiteX4" fmla="*/ 213064 w 3258105"/>
              <a:gd name="connsiteY4" fmla="*/ 1065320 h 3009530"/>
              <a:gd name="connsiteX5" fmla="*/ 355107 w 3258105"/>
              <a:gd name="connsiteY5" fmla="*/ 532660 h 3009530"/>
              <a:gd name="connsiteX6" fmla="*/ 1473693 w 3258105"/>
              <a:gd name="connsiteY6" fmla="*/ 0 h 3009530"/>
              <a:gd name="connsiteX7" fmla="*/ 2148396 w 3258105"/>
              <a:gd name="connsiteY7" fmla="*/ 550415 h 3009530"/>
              <a:gd name="connsiteX8" fmla="*/ 3258105 w 3258105"/>
              <a:gd name="connsiteY8" fmla="*/ 363984 h 3009530"/>
              <a:gd name="connsiteX9" fmla="*/ 2166152 w 3258105"/>
              <a:gd name="connsiteY9" fmla="*/ 1615736 h 3009530"/>
              <a:gd name="connsiteX10" fmla="*/ 1784412 w 3258105"/>
              <a:gd name="connsiteY10" fmla="*/ 1296140 h 3009530"/>
              <a:gd name="connsiteX11" fmla="*/ 1669002 w 3258105"/>
              <a:gd name="connsiteY11" fmla="*/ 1846555 h 3009530"/>
              <a:gd name="connsiteX12" fmla="*/ 2041864 w 3258105"/>
              <a:gd name="connsiteY12" fmla="*/ 1935332 h 3009530"/>
              <a:gd name="connsiteX13" fmla="*/ 1669002 w 3258105"/>
              <a:gd name="connsiteY13" fmla="*/ 2379215 h 3009530"/>
              <a:gd name="connsiteX14" fmla="*/ 2237173 w 3258105"/>
              <a:gd name="connsiteY14" fmla="*/ 2068497 h 3009530"/>
              <a:gd name="connsiteX15" fmla="*/ 3018408 w 3258105"/>
              <a:gd name="connsiteY15" fmla="*/ 2556769 h 3009530"/>
              <a:gd name="connsiteX16" fmla="*/ 2183907 w 3258105"/>
              <a:gd name="connsiteY16" fmla="*/ 3009530 h 3009530"/>
              <a:gd name="connsiteX17" fmla="*/ 0 w 3258105"/>
              <a:gd name="connsiteY17" fmla="*/ 2556769 h 3009530"/>
              <a:gd name="connsiteX0" fmla="*/ 0 w 3258105"/>
              <a:gd name="connsiteY0" fmla="*/ 2556769 h 3009530"/>
              <a:gd name="connsiteX1" fmla="*/ 79899 w 3258105"/>
              <a:gd name="connsiteY1" fmla="*/ 2006353 h 3009530"/>
              <a:gd name="connsiteX2" fmla="*/ 1091953 w 3258105"/>
              <a:gd name="connsiteY2" fmla="*/ 2254928 h 3009530"/>
              <a:gd name="connsiteX3" fmla="*/ 1305018 w 3258105"/>
              <a:gd name="connsiteY3" fmla="*/ 1518081 h 3009530"/>
              <a:gd name="connsiteX4" fmla="*/ 213064 w 3258105"/>
              <a:gd name="connsiteY4" fmla="*/ 1065320 h 3009530"/>
              <a:gd name="connsiteX5" fmla="*/ 355107 w 3258105"/>
              <a:gd name="connsiteY5" fmla="*/ 532660 h 3009530"/>
              <a:gd name="connsiteX6" fmla="*/ 1473693 w 3258105"/>
              <a:gd name="connsiteY6" fmla="*/ 0 h 3009530"/>
              <a:gd name="connsiteX7" fmla="*/ 2148396 w 3258105"/>
              <a:gd name="connsiteY7" fmla="*/ 550415 h 3009530"/>
              <a:gd name="connsiteX8" fmla="*/ 3258105 w 3258105"/>
              <a:gd name="connsiteY8" fmla="*/ 363984 h 3009530"/>
              <a:gd name="connsiteX9" fmla="*/ 2166152 w 3258105"/>
              <a:gd name="connsiteY9" fmla="*/ 1615736 h 3009530"/>
              <a:gd name="connsiteX10" fmla="*/ 1784412 w 3258105"/>
              <a:gd name="connsiteY10" fmla="*/ 1296140 h 3009530"/>
              <a:gd name="connsiteX11" fmla="*/ 1733775 w 3258105"/>
              <a:gd name="connsiteY11" fmla="*/ 1571348 h 3009530"/>
              <a:gd name="connsiteX12" fmla="*/ 1669002 w 3258105"/>
              <a:gd name="connsiteY12" fmla="*/ 1846555 h 3009530"/>
              <a:gd name="connsiteX13" fmla="*/ 2041864 w 3258105"/>
              <a:gd name="connsiteY13" fmla="*/ 1935332 h 3009530"/>
              <a:gd name="connsiteX14" fmla="*/ 1669002 w 3258105"/>
              <a:gd name="connsiteY14" fmla="*/ 2379215 h 3009530"/>
              <a:gd name="connsiteX15" fmla="*/ 2237173 w 3258105"/>
              <a:gd name="connsiteY15" fmla="*/ 2068497 h 3009530"/>
              <a:gd name="connsiteX16" fmla="*/ 3018408 w 3258105"/>
              <a:gd name="connsiteY16" fmla="*/ 2556769 h 3009530"/>
              <a:gd name="connsiteX17" fmla="*/ 2183907 w 3258105"/>
              <a:gd name="connsiteY17" fmla="*/ 3009530 h 3009530"/>
              <a:gd name="connsiteX18" fmla="*/ 0 w 3258105"/>
              <a:gd name="connsiteY18" fmla="*/ 2556769 h 3009530"/>
              <a:gd name="connsiteX0" fmla="*/ 0 w 3258105"/>
              <a:gd name="connsiteY0" fmla="*/ 2556769 h 3009530"/>
              <a:gd name="connsiteX1" fmla="*/ 79899 w 3258105"/>
              <a:gd name="connsiteY1" fmla="*/ 2006353 h 3009530"/>
              <a:gd name="connsiteX2" fmla="*/ 1091953 w 3258105"/>
              <a:gd name="connsiteY2" fmla="*/ 2254928 h 3009530"/>
              <a:gd name="connsiteX3" fmla="*/ 1305018 w 3258105"/>
              <a:gd name="connsiteY3" fmla="*/ 1518081 h 3009530"/>
              <a:gd name="connsiteX4" fmla="*/ 213064 w 3258105"/>
              <a:gd name="connsiteY4" fmla="*/ 1065320 h 3009530"/>
              <a:gd name="connsiteX5" fmla="*/ 355107 w 3258105"/>
              <a:gd name="connsiteY5" fmla="*/ 532660 h 3009530"/>
              <a:gd name="connsiteX6" fmla="*/ 1473693 w 3258105"/>
              <a:gd name="connsiteY6" fmla="*/ 0 h 3009530"/>
              <a:gd name="connsiteX7" fmla="*/ 2148396 w 3258105"/>
              <a:gd name="connsiteY7" fmla="*/ 550415 h 3009530"/>
              <a:gd name="connsiteX8" fmla="*/ 3258105 w 3258105"/>
              <a:gd name="connsiteY8" fmla="*/ 363984 h 3009530"/>
              <a:gd name="connsiteX9" fmla="*/ 2166152 w 3258105"/>
              <a:gd name="connsiteY9" fmla="*/ 1615736 h 3009530"/>
              <a:gd name="connsiteX10" fmla="*/ 1784412 w 3258105"/>
              <a:gd name="connsiteY10" fmla="*/ 1296140 h 3009530"/>
              <a:gd name="connsiteX11" fmla="*/ 2017861 w 3258105"/>
              <a:gd name="connsiteY11" fmla="*/ 1731146 h 3009530"/>
              <a:gd name="connsiteX12" fmla="*/ 1669002 w 3258105"/>
              <a:gd name="connsiteY12" fmla="*/ 1846555 h 3009530"/>
              <a:gd name="connsiteX13" fmla="*/ 2041864 w 3258105"/>
              <a:gd name="connsiteY13" fmla="*/ 1935332 h 3009530"/>
              <a:gd name="connsiteX14" fmla="*/ 1669002 w 3258105"/>
              <a:gd name="connsiteY14" fmla="*/ 2379215 h 3009530"/>
              <a:gd name="connsiteX15" fmla="*/ 2237173 w 3258105"/>
              <a:gd name="connsiteY15" fmla="*/ 2068497 h 3009530"/>
              <a:gd name="connsiteX16" fmla="*/ 3018408 w 3258105"/>
              <a:gd name="connsiteY16" fmla="*/ 2556769 h 3009530"/>
              <a:gd name="connsiteX17" fmla="*/ 2183907 w 3258105"/>
              <a:gd name="connsiteY17" fmla="*/ 3009530 h 3009530"/>
              <a:gd name="connsiteX18" fmla="*/ 0 w 3258105"/>
              <a:gd name="connsiteY18" fmla="*/ 2556769 h 300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58105" h="3009530">
                <a:moveTo>
                  <a:pt x="0" y="2556769"/>
                </a:moveTo>
                <a:lnTo>
                  <a:pt x="79899" y="2006353"/>
                </a:lnTo>
                <a:lnTo>
                  <a:pt x="1091953" y="2254928"/>
                </a:lnTo>
                <a:lnTo>
                  <a:pt x="1305018" y="1518081"/>
                </a:lnTo>
                <a:lnTo>
                  <a:pt x="213064" y="1065320"/>
                </a:lnTo>
                <a:lnTo>
                  <a:pt x="355107" y="532660"/>
                </a:lnTo>
                <a:lnTo>
                  <a:pt x="1473693" y="0"/>
                </a:lnTo>
                <a:lnTo>
                  <a:pt x="2148396" y="550415"/>
                </a:lnTo>
                <a:lnTo>
                  <a:pt x="3258105" y="363984"/>
                </a:lnTo>
                <a:lnTo>
                  <a:pt x="2166152" y="1615736"/>
                </a:lnTo>
                <a:lnTo>
                  <a:pt x="1784412" y="1296140"/>
                </a:lnTo>
                <a:lnTo>
                  <a:pt x="2017861" y="1731146"/>
                </a:lnTo>
                <a:lnTo>
                  <a:pt x="1669002" y="1846555"/>
                </a:lnTo>
                <a:lnTo>
                  <a:pt x="2041864" y="1935332"/>
                </a:lnTo>
                <a:lnTo>
                  <a:pt x="1669002" y="2379215"/>
                </a:lnTo>
                <a:lnTo>
                  <a:pt x="2237173" y="2068497"/>
                </a:lnTo>
                <a:lnTo>
                  <a:pt x="3018408" y="2556769"/>
                </a:lnTo>
                <a:lnTo>
                  <a:pt x="2183907" y="3009530"/>
                </a:lnTo>
                <a:lnTo>
                  <a:pt x="0" y="2556769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7176" y="4036628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40066" y="437949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4400" y="5960281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505089" y="615358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213499" y="4429958"/>
            <a:ext cx="550415" cy="1775534"/>
          </a:xfrm>
          <a:custGeom>
            <a:avLst/>
            <a:gdLst>
              <a:gd name="connsiteX0" fmla="*/ 550415 w 550415"/>
              <a:gd name="connsiteY0" fmla="*/ 0 h 1775534"/>
              <a:gd name="connsiteX1" fmla="*/ 106532 w 550415"/>
              <a:gd name="connsiteY1" fmla="*/ 488272 h 1775534"/>
              <a:gd name="connsiteX2" fmla="*/ 0 w 550415"/>
              <a:gd name="connsiteY2" fmla="*/ 1003176 h 1775534"/>
              <a:gd name="connsiteX3" fmla="*/ 8877 w 550415"/>
              <a:gd name="connsiteY3" fmla="*/ 1562470 h 1775534"/>
              <a:gd name="connsiteX4" fmla="*/ 337351 w 550415"/>
              <a:gd name="connsiteY4" fmla="*/ 1775534 h 177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415" h="1775534">
                <a:moveTo>
                  <a:pt x="550415" y="0"/>
                </a:moveTo>
                <a:lnTo>
                  <a:pt x="106532" y="488272"/>
                </a:lnTo>
                <a:lnTo>
                  <a:pt x="0" y="1003176"/>
                </a:lnTo>
                <a:lnTo>
                  <a:pt x="8877" y="1562470"/>
                </a:lnTo>
                <a:lnTo>
                  <a:pt x="337351" y="1775534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7750206" y="2725445"/>
            <a:ext cx="4287914" cy="4012706"/>
          </a:xfrm>
          <a:custGeom>
            <a:avLst/>
            <a:gdLst>
              <a:gd name="connsiteX0" fmla="*/ 2112885 w 4287914"/>
              <a:gd name="connsiteY0" fmla="*/ 4012706 h 4012706"/>
              <a:gd name="connsiteX1" fmla="*/ 4101483 w 4287914"/>
              <a:gd name="connsiteY1" fmla="*/ 3710866 h 4012706"/>
              <a:gd name="connsiteX2" fmla="*/ 3675355 w 4287914"/>
              <a:gd name="connsiteY2" fmla="*/ 2254928 h 4012706"/>
              <a:gd name="connsiteX3" fmla="*/ 4287914 w 4287914"/>
              <a:gd name="connsiteY3" fmla="*/ 949910 h 4012706"/>
              <a:gd name="connsiteX4" fmla="*/ 0 w 4287914"/>
              <a:gd name="connsiteY4" fmla="*/ 0 h 4012706"/>
              <a:gd name="connsiteX5" fmla="*/ 985421 w 4287914"/>
              <a:gd name="connsiteY5" fmla="*/ 488272 h 4012706"/>
              <a:gd name="connsiteX6" fmla="*/ 1189608 w 4287914"/>
              <a:gd name="connsiteY6" fmla="*/ 1029809 h 4012706"/>
              <a:gd name="connsiteX7" fmla="*/ 2068497 w 4287914"/>
              <a:gd name="connsiteY7" fmla="*/ 1251751 h 4012706"/>
              <a:gd name="connsiteX8" fmla="*/ 3045041 w 4287914"/>
              <a:gd name="connsiteY8" fmla="*/ 1802167 h 4012706"/>
              <a:gd name="connsiteX9" fmla="*/ 2574524 w 4287914"/>
              <a:gd name="connsiteY9" fmla="*/ 2121763 h 4012706"/>
              <a:gd name="connsiteX10" fmla="*/ 2574524 w 4287914"/>
              <a:gd name="connsiteY10" fmla="*/ 3107184 h 4012706"/>
              <a:gd name="connsiteX11" fmla="*/ 2112885 w 4287914"/>
              <a:gd name="connsiteY11" fmla="*/ 4012706 h 401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87914" h="4012706">
                <a:moveTo>
                  <a:pt x="2112885" y="4012706"/>
                </a:moveTo>
                <a:lnTo>
                  <a:pt x="4101483" y="3710866"/>
                </a:lnTo>
                <a:lnTo>
                  <a:pt x="3675355" y="2254928"/>
                </a:lnTo>
                <a:lnTo>
                  <a:pt x="4287914" y="949910"/>
                </a:lnTo>
                <a:lnTo>
                  <a:pt x="0" y="0"/>
                </a:lnTo>
                <a:lnTo>
                  <a:pt x="985421" y="488272"/>
                </a:lnTo>
                <a:lnTo>
                  <a:pt x="1189608" y="1029809"/>
                </a:lnTo>
                <a:lnTo>
                  <a:pt x="2068497" y="1251751"/>
                </a:lnTo>
                <a:lnTo>
                  <a:pt x="3045041" y="1802167"/>
                </a:lnTo>
                <a:lnTo>
                  <a:pt x="2574524" y="2121763"/>
                </a:lnTo>
                <a:lnTo>
                  <a:pt x="2574524" y="3107184"/>
                </a:lnTo>
                <a:lnTo>
                  <a:pt x="2112885" y="401270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5828090" y="2737081"/>
            <a:ext cx="6209212" cy="4018826"/>
          </a:xfrm>
          <a:custGeom>
            <a:avLst/>
            <a:gdLst>
              <a:gd name="connsiteX0" fmla="*/ 1114697 w 4197531"/>
              <a:gd name="connsiteY0" fmla="*/ 2264228 h 4423954"/>
              <a:gd name="connsiteX1" fmla="*/ 182880 w 4197531"/>
              <a:gd name="connsiteY1" fmla="*/ 1706880 h 4423954"/>
              <a:gd name="connsiteX2" fmla="*/ 722811 w 4197531"/>
              <a:gd name="connsiteY2" fmla="*/ 923108 h 4423954"/>
              <a:gd name="connsiteX3" fmla="*/ 34834 w 4197531"/>
              <a:gd name="connsiteY3" fmla="*/ 243840 h 4423954"/>
              <a:gd name="connsiteX4" fmla="*/ 1881051 w 4197531"/>
              <a:gd name="connsiteY4" fmla="*/ 0 h 4423954"/>
              <a:gd name="connsiteX5" fmla="*/ 4032069 w 4197531"/>
              <a:gd name="connsiteY5" fmla="*/ 1471748 h 4423954"/>
              <a:gd name="connsiteX6" fmla="*/ 3274423 w 4197531"/>
              <a:gd name="connsiteY6" fmla="*/ 3074125 h 4423954"/>
              <a:gd name="connsiteX7" fmla="*/ 4197531 w 4197531"/>
              <a:gd name="connsiteY7" fmla="*/ 3483428 h 4423954"/>
              <a:gd name="connsiteX8" fmla="*/ 2795451 w 4197531"/>
              <a:gd name="connsiteY8" fmla="*/ 4423954 h 4423954"/>
              <a:gd name="connsiteX9" fmla="*/ 1663337 w 4197531"/>
              <a:gd name="connsiteY9" fmla="*/ 3448594 h 4423954"/>
              <a:gd name="connsiteX10" fmla="*/ 0 w 4197531"/>
              <a:gd name="connsiteY10" fmla="*/ 3257005 h 4423954"/>
              <a:gd name="connsiteX11" fmla="*/ 2656114 w 4197531"/>
              <a:gd name="connsiteY11" fmla="*/ 2612571 h 4423954"/>
              <a:gd name="connsiteX12" fmla="*/ 2290354 w 4197531"/>
              <a:gd name="connsiteY12" fmla="*/ 1706880 h 4423954"/>
              <a:gd name="connsiteX13" fmla="*/ 1114697 w 4197531"/>
              <a:gd name="connsiteY13" fmla="*/ 2264228 h 4423954"/>
              <a:gd name="connsiteX0" fmla="*/ 1114697 w 7837714"/>
              <a:gd name="connsiteY0" fmla="*/ 2264228 h 4423954"/>
              <a:gd name="connsiteX1" fmla="*/ 182880 w 7837714"/>
              <a:gd name="connsiteY1" fmla="*/ 1706880 h 4423954"/>
              <a:gd name="connsiteX2" fmla="*/ 722811 w 7837714"/>
              <a:gd name="connsiteY2" fmla="*/ 923108 h 4423954"/>
              <a:gd name="connsiteX3" fmla="*/ 34834 w 7837714"/>
              <a:gd name="connsiteY3" fmla="*/ 243840 h 4423954"/>
              <a:gd name="connsiteX4" fmla="*/ 1881051 w 7837714"/>
              <a:gd name="connsiteY4" fmla="*/ 0 h 4423954"/>
              <a:gd name="connsiteX5" fmla="*/ 7837714 w 7837714"/>
              <a:gd name="connsiteY5" fmla="*/ 1628503 h 4423954"/>
              <a:gd name="connsiteX6" fmla="*/ 3274423 w 7837714"/>
              <a:gd name="connsiteY6" fmla="*/ 3074125 h 4423954"/>
              <a:gd name="connsiteX7" fmla="*/ 4197531 w 7837714"/>
              <a:gd name="connsiteY7" fmla="*/ 3483428 h 4423954"/>
              <a:gd name="connsiteX8" fmla="*/ 2795451 w 7837714"/>
              <a:gd name="connsiteY8" fmla="*/ 4423954 h 4423954"/>
              <a:gd name="connsiteX9" fmla="*/ 1663337 w 7837714"/>
              <a:gd name="connsiteY9" fmla="*/ 3448594 h 4423954"/>
              <a:gd name="connsiteX10" fmla="*/ 0 w 7837714"/>
              <a:gd name="connsiteY10" fmla="*/ 3257005 h 4423954"/>
              <a:gd name="connsiteX11" fmla="*/ 2656114 w 7837714"/>
              <a:gd name="connsiteY11" fmla="*/ 2612571 h 4423954"/>
              <a:gd name="connsiteX12" fmla="*/ 2290354 w 7837714"/>
              <a:gd name="connsiteY12" fmla="*/ 1706880 h 4423954"/>
              <a:gd name="connsiteX13" fmla="*/ 1114697 w 7837714"/>
              <a:gd name="connsiteY13" fmla="*/ 2264228 h 4423954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3274423 w 7837714"/>
              <a:gd name="connsiteY6" fmla="*/ 307412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7297783 w 7837714"/>
              <a:gd name="connsiteY6" fmla="*/ 313508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795451 w 8116388"/>
              <a:gd name="connsiteY8" fmla="*/ 4423954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28503 w 8116388"/>
              <a:gd name="connsiteY9" fmla="*/ 4693919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079863 w 8081554"/>
              <a:gd name="connsiteY0" fmla="*/ 2264228 h 4728754"/>
              <a:gd name="connsiteX1" fmla="*/ 148046 w 8081554"/>
              <a:gd name="connsiteY1" fmla="*/ 1706880 h 4728754"/>
              <a:gd name="connsiteX2" fmla="*/ 687977 w 8081554"/>
              <a:gd name="connsiteY2" fmla="*/ 923108 h 4728754"/>
              <a:gd name="connsiteX3" fmla="*/ 0 w 8081554"/>
              <a:gd name="connsiteY3" fmla="*/ 243840 h 4728754"/>
              <a:gd name="connsiteX4" fmla="*/ 1846217 w 8081554"/>
              <a:gd name="connsiteY4" fmla="*/ 0 h 4728754"/>
              <a:gd name="connsiteX5" fmla="*/ 7802880 w 8081554"/>
              <a:gd name="connsiteY5" fmla="*/ 1628503 h 4728754"/>
              <a:gd name="connsiteX6" fmla="*/ 7262949 w 8081554"/>
              <a:gd name="connsiteY6" fmla="*/ 3135085 h 4728754"/>
              <a:gd name="connsiteX7" fmla="*/ 8081554 w 8081554"/>
              <a:gd name="connsiteY7" fmla="*/ 4728754 h 4728754"/>
              <a:gd name="connsiteX8" fmla="*/ 2926080 w 8081554"/>
              <a:gd name="connsiteY8" fmla="*/ 4615543 h 4728754"/>
              <a:gd name="connsiteX9" fmla="*/ 1593669 w 8081554"/>
              <a:gd name="connsiteY9" fmla="*/ 4693919 h 4728754"/>
              <a:gd name="connsiteX10" fmla="*/ 1593668 w 8081554"/>
              <a:gd name="connsiteY10" fmla="*/ 3396343 h 4728754"/>
              <a:gd name="connsiteX11" fmla="*/ 2621280 w 8081554"/>
              <a:gd name="connsiteY11" fmla="*/ 2612571 h 4728754"/>
              <a:gd name="connsiteX12" fmla="*/ 2255520 w 8081554"/>
              <a:gd name="connsiteY12" fmla="*/ 1706880 h 4728754"/>
              <a:gd name="connsiteX13" fmla="*/ 1079863 w 8081554"/>
              <a:gd name="connsiteY13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539931 w 7933508"/>
              <a:gd name="connsiteY2" fmla="*/ 923108 h 4728754"/>
              <a:gd name="connsiteX3" fmla="*/ 1698171 w 7933508"/>
              <a:gd name="connsiteY3" fmla="*/ 0 h 4728754"/>
              <a:gd name="connsiteX4" fmla="*/ 7654834 w 7933508"/>
              <a:gd name="connsiteY4" fmla="*/ 1628503 h 4728754"/>
              <a:gd name="connsiteX5" fmla="*/ 7114903 w 7933508"/>
              <a:gd name="connsiteY5" fmla="*/ 3135085 h 4728754"/>
              <a:gd name="connsiteX6" fmla="*/ 7933508 w 7933508"/>
              <a:gd name="connsiteY6" fmla="*/ 4728754 h 4728754"/>
              <a:gd name="connsiteX7" fmla="*/ 2778034 w 7933508"/>
              <a:gd name="connsiteY7" fmla="*/ 4615543 h 4728754"/>
              <a:gd name="connsiteX8" fmla="*/ 1445623 w 7933508"/>
              <a:gd name="connsiteY8" fmla="*/ 4693919 h 4728754"/>
              <a:gd name="connsiteX9" fmla="*/ 1445622 w 7933508"/>
              <a:gd name="connsiteY9" fmla="*/ 3396343 h 4728754"/>
              <a:gd name="connsiteX10" fmla="*/ 2473234 w 7933508"/>
              <a:gd name="connsiteY10" fmla="*/ 2612571 h 4728754"/>
              <a:gd name="connsiteX11" fmla="*/ 2107474 w 7933508"/>
              <a:gd name="connsiteY11" fmla="*/ 1706880 h 4728754"/>
              <a:gd name="connsiteX12" fmla="*/ 931817 w 7933508"/>
              <a:gd name="connsiteY12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11" fmla="*/ 931817 w 7933508"/>
              <a:gd name="connsiteY11" fmla="*/ 2264228 h 4728754"/>
              <a:gd name="connsiteX0" fmla="*/ 2107474 w 7933508"/>
              <a:gd name="connsiteY0" fmla="*/ 1706880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0" fmla="*/ 661852 w 6487886"/>
              <a:gd name="connsiteY0" fmla="*/ 1706880 h 4728754"/>
              <a:gd name="connsiteX1" fmla="*/ 252549 w 6487886"/>
              <a:gd name="connsiteY1" fmla="*/ 0 h 4728754"/>
              <a:gd name="connsiteX2" fmla="*/ 6209212 w 6487886"/>
              <a:gd name="connsiteY2" fmla="*/ 1628503 h 4728754"/>
              <a:gd name="connsiteX3" fmla="*/ 5669281 w 6487886"/>
              <a:gd name="connsiteY3" fmla="*/ 3135085 h 4728754"/>
              <a:gd name="connsiteX4" fmla="*/ 6487886 w 6487886"/>
              <a:gd name="connsiteY4" fmla="*/ 4728754 h 4728754"/>
              <a:gd name="connsiteX5" fmla="*/ 1332412 w 6487886"/>
              <a:gd name="connsiteY5" fmla="*/ 4615543 h 4728754"/>
              <a:gd name="connsiteX6" fmla="*/ 1 w 6487886"/>
              <a:gd name="connsiteY6" fmla="*/ 4693919 h 4728754"/>
              <a:gd name="connsiteX7" fmla="*/ 0 w 6487886"/>
              <a:gd name="connsiteY7" fmla="*/ 3396343 h 4728754"/>
              <a:gd name="connsiteX8" fmla="*/ 1027612 w 6487886"/>
              <a:gd name="connsiteY8" fmla="*/ 2612571 h 4728754"/>
              <a:gd name="connsiteX9" fmla="*/ 661852 w 6487886"/>
              <a:gd name="connsiteY9" fmla="*/ 1706880 h 4728754"/>
              <a:gd name="connsiteX0" fmla="*/ 661852 w 6487886"/>
              <a:gd name="connsiteY0" fmla="*/ 102761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661852 w 6487886"/>
              <a:gd name="connsiteY9" fmla="*/ 102761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984069 w 648788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7977476"/>
              <a:gd name="connsiteY0" fmla="*/ 905692 h 4049486"/>
              <a:gd name="connsiteX1" fmla="*/ 1907178 w 7977476"/>
              <a:gd name="connsiteY1" fmla="*/ 0 h 4049486"/>
              <a:gd name="connsiteX2" fmla="*/ 6209212 w 7977476"/>
              <a:gd name="connsiteY2" fmla="*/ 949235 h 4049486"/>
              <a:gd name="connsiteX3" fmla="*/ 7977476 w 7977476"/>
              <a:gd name="connsiteY3" fmla="*/ 1932034 h 4049486"/>
              <a:gd name="connsiteX4" fmla="*/ 6487886 w 7977476"/>
              <a:gd name="connsiteY4" fmla="*/ 4049486 h 4049486"/>
              <a:gd name="connsiteX5" fmla="*/ 1332412 w 7977476"/>
              <a:gd name="connsiteY5" fmla="*/ 3936275 h 4049486"/>
              <a:gd name="connsiteX6" fmla="*/ 1 w 7977476"/>
              <a:gd name="connsiteY6" fmla="*/ 4014651 h 4049486"/>
              <a:gd name="connsiteX7" fmla="*/ 0 w 7977476"/>
              <a:gd name="connsiteY7" fmla="*/ 2717075 h 4049486"/>
              <a:gd name="connsiteX8" fmla="*/ 1558835 w 7977476"/>
              <a:gd name="connsiteY8" fmla="*/ 1854926 h 4049486"/>
              <a:gd name="connsiteX9" fmla="*/ 984069 w 797747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598260 w 6487886"/>
              <a:gd name="connsiteY3" fmla="*/ 2242753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1332412 w 6209212"/>
              <a:gd name="connsiteY5" fmla="*/ 3936275 h 4014651"/>
              <a:gd name="connsiteX6" fmla="*/ 1 w 6209212"/>
              <a:gd name="connsiteY6" fmla="*/ 4014651 h 4014651"/>
              <a:gd name="connsiteX7" fmla="*/ 0 w 6209212"/>
              <a:gd name="connsiteY7" fmla="*/ 2717075 h 4014651"/>
              <a:gd name="connsiteX8" fmla="*/ 1558835 w 6209212"/>
              <a:gd name="connsiteY8" fmla="*/ 1854926 h 4014651"/>
              <a:gd name="connsiteX9" fmla="*/ 984069 w 6209212"/>
              <a:gd name="connsiteY9" fmla="*/ 905692 h 4014651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3759794 w 6209212"/>
              <a:gd name="connsiteY5" fmla="*/ 3814640 h 4014651"/>
              <a:gd name="connsiteX6" fmla="*/ 1332412 w 6209212"/>
              <a:gd name="connsiteY6" fmla="*/ 3936275 h 4014651"/>
              <a:gd name="connsiteX7" fmla="*/ 1 w 6209212"/>
              <a:gd name="connsiteY7" fmla="*/ 4014651 h 4014651"/>
              <a:gd name="connsiteX8" fmla="*/ 0 w 6209212"/>
              <a:gd name="connsiteY8" fmla="*/ 2717075 h 4014651"/>
              <a:gd name="connsiteX9" fmla="*/ 1558835 w 6209212"/>
              <a:gd name="connsiteY9" fmla="*/ 1854926 h 4014651"/>
              <a:gd name="connsiteX10" fmla="*/ 984069 w 6209212"/>
              <a:gd name="connsiteY10" fmla="*/ 905692 h 4014651"/>
              <a:gd name="connsiteX0" fmla="*/ 984069 w 6209212"/>
              <a:gd name="connsiteY0" fmla="*/ 905692 h 4018826"/>
              <a:gd name="connsiteX1" fmla="*/ 1907178 w 6209212"/>
              <a:gd name="connsiteY1" fmla="*/ 0 h 4018826"/>
              <a:gd name="connsiteX2" fmla="*/ 6209212 w 6209212"/>
              <a:gd name="connsiteY2" fmla="*/ 949235 h 4018826"/>
              <a:gd name="connsiteX3" fmla="*/ 5598260 w 6209212"/>
              <a:gd name="connsiteY3" fmla="*/ 2242753 h 4018826"/>
              <a:gd name="connsiteX4" fmla="*/ 6017370 w 6209212"/>
              <a:gd name="connsiteY4" fmla="*/ 3694380 h 4018826"/>
              <a:gd name="connsiteX5" fmla="*/ 4097146 w 6209212"/>
              <a:gd name="connsiteY5" fmla="*/ 4018826 h 4018826"/>
              <a:gd name="connsiteX6" fmla="*/ 1332412 w 6209212"/>
              <a:gd name="connsiteY6" fmla="*/ 3936275 h 4018826"/>
              <a:gd name="connsiteX7" fmla="*/ 1 w 6209212"/>
              <a:gd name="connsiteY7" fmla="*/ 4014651 h 4018826"/>
              <a:gd name="connsiteX8" fmla="*/ 0 w 6209212"/>
              <a:gd name="connsiteY8" fmla="*/ 2717075 h 4018826"/>
              <a:gd name="connsiteX9" fmla="*/ 1558835 w 6209212"/>
              <a:gd name="connsiteY9" fmla="*/ 1854926 h 4018826"/>
              <a:gd name="connsiteX10" fmla="*/ 984069 w 6209212"/>
              <a:gd name="connsiteY10" fmla="*/ 905692 h 40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9212" h="4018826">
                <a:moveTo>
                  <a:pt x="984069" y="905692"/>
                </a:moveTo>
                <a:lnTo>
                  <a:pt x="1907178" y="0"/>
                </a:lnTo>
                <a:lnTo>
                  <a:pt x="6209212" y="949235"/>
                </a:lnTo>
                <a:lnTo>
                  <a:pt x="5598260" y="2242753"/>
                </a:lnTo>
                <a:lnTo>
                  <a:pt x="6017370" y="3694380"/>
                </a:lnTo>
                <a:lnTo>
                  <a:pt x="4097146" y="4018826"/>
                </a:lnTo>
                <a:lnTo>
                  <a:pt x="1332412" y="3936275"/>
                </a:lnTo>
                <a:lnTo>
                  <a:pt x="1" y="4014651"/>
                </a:lnTo>
                <a:cubicBezTo>
                  <a:pt x="1" y="3582126"/>
                  <a:pt x="0" y="3149600"/>
                  <a:pt x="0" y="2717075"/>
                </a:cubicBezTo>
                <a:lnTo>
                  <a:pt x="1558835" y="1854926"/>
                </a:lnTo>
                <a:lnTo>
                  <a:pt x="984069" y="905692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8958693" y="3974515"/>
            <a:ext cx="1819824" cy="2173818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9444 w 10000"/>
              <a:gd name="connsiteY4" fmla="*/ 5539 h 10000"/>
              <a:gd name="connsiteX5" fmla="*/ 10000 w 10000"/>
              <a:gd name="connsiteY5" fmla="*/ 1970 h 10000"/>
              <a:gd name="connsiteX6" fmla="*/ 3912 w 10000"/>
              <a:gd name="connsiteY6" fmla="*/ 0 h 10000"/>
              <a:gd name="connsiteX0" fmla="*/ 3912 w 10000"/>
              <a:gd name="connsiteY0" fmla="*/ 0 h 9108"/>
              <a:gd name="connsiteX1" fmla="*/ 4988 w 10000"/>
              <a:gd name="connsiteY1" fmla="*/ 3860 h 9108"/>
              <a:gd name="connsiteX2" fmla="*/ 0 w 10000"/>
              <a:gd name="connsiteY2" fmla="*/ 9108 h 9108"/>
              <a:gd name="connsiteX3" fmla="*/ 5127 w 10000"/>
              <a:gd name="connsiteY3" fmla="*/ 5565 h 9108"/>
              <a:gd name="connsiteX4" fmla="*/ 9444 w 10000"/>
              <a:gd name="connsiteY4" fmla="*/ 5539 h 9108"/>
              <a:gd name="connsiteX5" fmla="*/ 10000 w 10000"/>
              <a:gd name="connsiteY5" fmla="*/ 1970 h 9108"/>
              <a:gd name="connsiteX6" fmla="*/ 3912 w 10000"/>
              <a:gd name="connsiteY6" fmla="*/ 0 h 9108"/>
              <a:gd name="connsiteX0" fmla="*/ 3912 w 10000"/>
              <a:gd name="connsiteY0" fmla="*/ 0 h 10000"/>
              <a:gd name="connsiteX1" fmla="*/ 4988 w 10000"/>
              <a:gd name="connsiteY1" fmla="*/ 4238 h 10000"/>
              <a:gd name="connsiteX2" fmla="*/ 0 w 10000"/>
              <a:gd name="connsiteY2" fmla="*/ 10000 h 10000"/>
              <a:gd name="connsiteX3" fmla="*/ 5127 w 10000"/>
              <a:gd name="connsiteY3" fmla="*/ 6110 h 10000"/>
              <a:gd name="connsiteX4" fmla="*/ 10000 w 10000"/>
              <a:gd name="connsiteY4" fmla="*/ 2163 h 10000"/>
              <a:gd name="connsiteX5" fmla="*/ 3912 w 10000"/>
              <a:gd name="connsiteY5" fmla="*/ 0 h 10000"/>
              <a:gd name="connsiteX0" fmla="*/ 3912 w 7443"/>
              <a:gd name="connsiteY0" fmla="*/ 0 h 10000"/>
              <a:gd name="connsiteX1" fmla="*/ 4988 w 7443"/>
              <a:gd name="connsiteY1" fmla="*/ 4238 h 10000"/>
              <a:gd name="connsiteX2" fmla="*/ 0 w 7443"/>
              <a:gd name="connsiteY2" fmla="*/ 10000 h 10000"/>
              <a:gd name="connsiteX3" fmla="*/ 5127 w 7443"/>
              <a:gd name="connsiteY3" fmla="*/ 6110 h 10000"/>
              <a:gd name="connsiteX4" fmla="*/ 7443 w 7443"/>
              <a:gd name="connsiteY4" fmla="*/ 2353 h 10000"/>
              <a:gd name="connsiteX5" fmla="*/ 3912 w 7443"/>
              <a:gd name="connsiteY5" fmla="*/ 0 h 10000"/>
              <a:gd name="connsiteX0" fmla="*/ 5256 w 10000"/>
              <a:gd name="connsiteY0" fmla="*/ 0 h 10000"/>
              <a:gd name="connsiteX1" fmla="*/ 6702 w 10000"/>
              <a:gd name="connsiteY1" fmla="*/ 4238 h 10000"/>
              <a:gd name="connsiteX2" fmla="*/ 0 w 10000"/>
              <a:gd name="connsiteY2" fmla="*/ 10000 h 10000"/>
              <a:gd name="connsiteX3" fmla="*/ 7801 w 10000"/>
              <a:gd name="connsiteY3" fmla="*/ 7974 h 10000"/>
              <a:gd name="connsiteX4" fmla="*/ 10000 w 10000"/>
              <a:gd name="connsiteY4" fmla="*/ 2353 h 10000"/>
              <a:gd name="connsiteX5" fmla="*/ 5256 w 10000"/>
              <a:gd name="connsiteY5" fmla="*/ 0 h 10000"/>
              <a:gd name="connsiteX0" fmla="*/ 4169 w 8913"/>
              <a:gd name="connsiteY0" fmla="*/ 0 h 9315"/>
              <a:gd name="connsiteX1" fmla="*/ 5615 w 8913"/>
              <a:gd name="connsiteY1" fmla="*/ 4238 h 9315"/>
              <a:gd name="connsiteX2" fmla="*/ 0 w 8913"/>
              <a:gd name="connsiteY2" fmla="*/ 9315 h 9315"/>
              <a:gd name="connsiteX3" fmla="*/ 6714 w 8913"/>
              <a:gd name="connsiteY3" fmla="*/ 7974 h 9315"/>
              <a:gd name="connsiteX4" fmla="*/ 8913 w 8913"/>
              <a:gd name="connsiteY4" fmla="*/ 2353 h 9315"/>
              <a:gd name="connsiteX5" fmla="*/ 4169 w 8913"/>
              <a:gd name="connsiteY5" fmla="*/ 0 h 9315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896 w 10000"/>
              <a:gd name="connsiteY2" fmla="*/ 6710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457 w 10000"/>
              <a:gd name="connsiteY2" fmla="*/ 6996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262 w 10000"/>
              <a:gd name="connsiteY2" fmla="*/ 7118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0 w 10000"/>
              <a:gd name="connsiteY2" fmla="*/ 10000 h 10000"/>
              <a:gd name="connsiteX3" fmla="*/ 7533 w 10000"/>
              <a:gd name="connsiteY3" fmla="*/ 8560 h 10000"/>
              <a:gd name="connsiteX4" fmla="*/ 10000 w 10000"/>
              <a:gd name="connsiteY4" fmla="*/ 2526 h 10000"/>
              <a:gd name="connsiteX5" fmla="*/ 4677 w 10000"/>
              <a:gd name="connsiteY5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3360 w 10000"/>
              <a:gd name="connsiteY2" fmla="*/ 7037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2043 w 10000"/>
              <a:gd name="connsiteY2" fmla="*/ 5771 h 10000"/>
              <a:gd name="connsiteX3" fmla="*/ 0 w 10000"/>
              <a:gd name="connsiteY3" fmla="*/ 10000 h 10000"/>
              <a:gd name="connsiteX4" fmla="*/ 7533 w 10000"/>
              <a:gd name="connsiteY4" fmla="*/ 8560 h 10000"/>
              <a:gd name="connsiteX5" fmla="*/ 10000 w 10000"/>
              <a:gd name="connsiteY5" fmla="*/ 2526 h 10000"/>
              <a:gd name="connsiteX6" fmla="*/ 4677 w 10000"/>
              <a:gd name="connsiteY6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4433 w 10000"/>
              <a:gd name="connsiteY2" fmla="*/ 507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10000 w 10000"/>
              <a:gd name="connsiteY6" fmla="*/ 2526 h 10000"/>
              <a:gd name="connsiteX7" fmla="*/ 4677 w 10000"/>
              <a:gd name="connsiteY7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8726 w 10000"/>
              <a:gd name="connsiteY6" fmla="*/ 5607 h 10000"/>
              <a:gd name="connsiteX7" fmla="*/ 10000 w 10000"/>
              <a:gd name="connsiteY7" fmla="*/ 2526 h 10000"/>
              <a:gd name="connsiteX8" fmla="*/ 4677 w 10000"/>
              <a:gd name="connsiteY8" fmla="*/ 0 h 10000"/>
              <a:gd name="connsiteX0" fmla="*/ 4677 w 10000"/>
              <a:gd name="connsiteY0" fmla="*/ 0 h 10000"/>
              <a:gd name="connsiteX1" fmla="*/ 6300 w 10000"/>
              <a:gd name="connsiteY1" fmla="*/ 4550 h 10000"/>
              <a:gd name="connsiteX2" fmla="*/ 5116 w 10000"/>
              <a:gd name="connsiteY2" fmla="*/ 7486 h 10000"/>
              <a:gd name="connsiteX3" fmla="*/ 2043 w 10000"/>
              <a:gd name="connsiteY3" fmla="*/ 5771 h 10000"/>
              <a:gd name="connsiteX4" fmla="*/ 0 w 10000"/>
              <a:gd name="connsiteY4" fmla="*/ 10000 h 10000"/>
              <a:gd name="connsiteX5" fmla="*/ 7533 w 10000"/>
              <a:gd name="connsiteY5" fmla="*/ 8560 h 10000"/>
              <a:gd name="connsiteX6" fmla="*/ 7409 w 10000"/>
              <a:gd name="connsiteY6" fmla="*/ 3075 h 10000"/>
              <a:gd name="connsiteX7" fmla="*/ 10000 w 10000"/>
              <a:gd name="connsiteY7" fmla="*/ 2526 h 10000"/>
              <a:gd name="connsiteX8" fmla="*/ 4677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4677" y="0"/>
                </a:moveTo>
                <a:lnTo>
                  <a:pt x="6300" y="4550"/>
                </a:lnTo>
                <a:lnTo>
                  <a:pt x="5116" y="7486"/>
                </a:lnTo>
                <a:lnTo>
                  <a:pt x="2043" y="5771"/>
                </a:lnTo>
                <a:lnTo>
                  <a:pt x="0" y="10000"/>
                </a:lnTo>
                <a:lnTo>
                  <a:pt x="7533" y="8560"/>
                </a:lnTo>
                <a:cubicBezTo>
                  <a:pt x="7492" y="6732"/>
                  <a:pt x="7450" y="4903"/>
                  <a:pt x="7409" y="3075"/>
                </a:cubicBezTo>
                <a:lnTo>
                  <a:pt x="10000" y="2526"/>
                </a:lnTo>
                <a:lnTo>
                  <a:pt x="467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Freeform 6"/>
          <p:cNvSpPr>
            <a:spLocks/>
          </p:cNvSpPr>
          <p:nvPr/>
        </p:nvSpPr>
        <p:spPr bwMode="auto">
          <a:xfrm>
            <a:off x="7293715" y="3202989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145953" y="5020677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948719" y="4409490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01922" y="4113725"/>
            <a:ext cx="251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10992611" y="430702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8939814" y="3755254"/>
            <a:ext cx="870011" cy="239697"/>
          </a:xfrm>
          <a:custGeom>
            <a:avLst/>
            <a:gdLst>
              <a:gd name="connsiteX0" fmla="*/ 870011 w 870011"/>
              <a:gd name="connsiteY0" fmla="*/ 239697 h 239697"/>
              <a:gd name="connsiteX1" fmla="*/ 0 w 870011"/>
              <a:gd name="connsiteY1" fmla="*/ 0 h 23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011" h="239697">
                <a:moveTo>
                  <a:pt x="870011" y="239697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 bwMode="auto">
          <a:xfrm>
            <a:off x="9200051" y="463694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7838983" y="2769833"/>
            <a:ext cx="905522" cy="443884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 flipH="1">
            <a:off x="9878135" y="5823093"/>
            <a:ext cx="443931" cy="915058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 flipH="1">
            <a:off x="10322065" y="4524277"/>
            <a:ext cx="456451" cy="305175"/>
          </a:xfrm>
          <a:custGeom>
            <a:avLst/>
            <a:gdLst>
              <a:gd name="connsiteX0" fmla="*/ 905522 w 905522"/>
              <a:gd name="connsiteY0" fmla="*/ 443884 h 443884"/>
              <a:gd name="connsiteX1" fmla="*/ 0 w 905522"/>
              <a:gd name="connsiteY1" fmla="*/ 0 h 44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5522" h="443884">
                <a:moveTo>
                  <a:pt x="905522" y="443884"/>
                </a:move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06378" y="5646199"/>
            <a:ext cx="251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832044" y="572484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854926" y="4432663"/>
            <a:ext cx="905691" cy="1314994"/>
          </a:xfrm>
          <a:custGeom>
            <a:avLst/>
            <a:gdLst>
              <a:gd name="connsiteX0" fmla="*/ 905691 w 905691"/>
              <a:gd name="connsiteY0" fmla="*/ 0 h 1314994"/>
              <a:gd name="connsiteX1" fmla="*/ 478971 w 905691"/>
              <a:gd name="connsiteY1" fmla="*/ 461554 h 1314994"/>
              <a:gd name="connsiteX2" fmla="*/ 0 w 905691"/>
              <a:gd name="connsiteY2" fmla="*/ 1314994 h 131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691" h="1314994">
                <a:moveTo>
                  <a:pt x="905691" y="0"/>
                </a:moveTo>
                <a:lnTo>
                  <a:pt x="478971" y="461554"/>
                </a:lnTo>
                <a:lnTo>
                  <a:pt x="0" y="1314994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9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  <p:bldP spid="9" grpId="0" animBg="1"/>
      <p:bldP spid="10" grpId="0" animBg="1"/>
      <p:bldP spid="10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3" grpId="0" animBg="1"/>
      <p:bldP spid="33" grpId="0" animBg="1"/>
      <p:bldP spid="34" grpId="0" animBg="1"/>
      <p:bldP spid="35" grpId="0" animBg="1"/>
      <p:bldP spid="24" grpId="0"/>
      <p:bldP spid="2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polygonal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430813"/>
            <a:ext cx="6860955" cy="1682275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 polygon P of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h</a:t>
            </a:r>
            <a:r>
              <a:rPr lang="en-US" altLang="zh-CN" dirty="0">
                <a:ea typeface="宋体" charset="-122"/>
              </a:rPr>
              <a:t> holes with a total of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vertices</a:t>
            </a:r>
          </a:p>
          <a:p>
            <a:r>
              <a:rPr lang="en-US" dirty="0" smtClean="0">
                <a:ea typeface="宋体" charset="-122"/>
              </a:rPr>
              <a:t>h could be much smaller than n</a:t>
            </a:r>
          </a:p>
          <a:p>
            <a:r>
              <a:rPr lang="en-US" dirty="0" smtClean="0">
                <a:ea typeface="宋体" charset="-122"/>
              </a:rPr>
              <a:t>Complexities are better measured by h instead of n</a:t>
            </a:r>
          </a:p>
          <a:p>
            <a:pPr lvl="1"/>
            <a:r>
              <a:rPr lang="en-US" dirty="0" smtClean="0">
                <a:ea typeface="宋体" charset="-122"/>
              </a:rPr>
              <a:t>O(n</a:t>
            </a:r>
            <a:r>
              <a:rPr lang="en-US" baseline="30000" dirty="0" smtClean="0">
                <a:ea typeface="宋体" charset="-122"/>
              </a:rPr>
              <a:t>2</a:t>
            </a:r>
            <a:r>
              <a:rPr lang="en-US" dirty="0" smtClean="0">
                <a:ea typeface="宋体" charset="-122"/>
              </a:rPr>
              <a:t>)  vs. O(n + h</a:t>
            </a:r>
            <a:r>
              <a:rPr lang="en-US" baseline="30000" dirty="0" smtClean="0">
                <a:ea typeface="宋体" charset="-122"/>
              </a:rPr>
              <a:t>2</a:t>
            </a:r>
            <a:r>
              <a:rPr lang="en-US" dirty="0" smtClean="0">
                <a:ea typeface="宋体" charset="-122"/>
              </a:rPr>
              <a:t>)</a:t>
            </a:r>
            <a:endParaRPr lang="en-US" dirty="0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8497888" y="3955690"/>
            <a:ext cx="2743200" cy="2562225"/>
          </a:xfrm>
          <a:custGeom>
            <a:avLst/>
            <a:gdLst>
              <a:gd name="T0" fmla="*/ 2147483647 w 1728"/>
              <a:gd name="T1" fmla="*/ 0 h 1614"/>
              <a:gd name="T2" fmla="*/ 2147483647 w 1728"/>
              <a:gd name="T3" fmla="*/ 2147483647 h 1614"/>
              <a:gd name="T4" fmla="*/ 0 w 1728"/>
              <a:gd name="T5" fmla="*/ 2147483647 h 1614"/>
              <a:gd name="T6" fmla="*/ 2147483647 w 1728"/>
              <a:gd name="T7" fmla="*/ 2147483647 h 1614"/>
              <a:gd name="T8" fmla="*/ 2147483647 w 1728"/>
              <a:gd name="T9" fmla="*/ 2147483647 h 1614"/>
              <a:gd name="T10" fmla="*/ 2147483647 w 1728"/>
              <a:gd name="T11" fmla="*/ 2147483647 h 1614"/>
              <a:gd name="T12" fmla="*/ 2147483647 w 1728"/>
              <a:gd name="T13" fmla="*/ 2147483647 h 1614"/>
              <a:gd name="T14" fmla="*/ 2147483647 w 1728"/>
              <a:gd name="T15" fmla="*/ 0 h 1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614"/>
              <a:gd name="T26" fmla="*/ 1728 w 1728"/>
              <a:gd name="T27" fmla="*/ 1614 h 1614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7989 w 10000"/>
              <a:gd name="connsiteY4" fmla="*/ 7702 h 10000"/>
              <a:gd name="connsiteX5" fmla="*/ 9444 w 10000"/>
              <a:gd name="connsiteY5" fmla="*/ 5539 h 10000"/>
              <a:gd name="connsiteX6" fmla="*/ 6111 w 10000"/>
              <a:gd name="connsiteY6" fmla="*/ 6729 h 10000"/>
              <a:gd name="connsiteX7" fmla="*/ 10000 w 10000"/>
              <a:gd name="connsiteY7" fmla="*/ 1970 h 10000"/>
              <a:gd name="connsiteX8" fmla="*/ 3912 w 10000"/>
              <a:gd name="connsiteY8" fmla="*/ 0 h 10000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5368 w 10000"/>
              <a:gd name="connsiteY4" fmla="*/ 7771 h 10000"/>
              <a:gd name="connsiteX5" fmla="*/ 9444 w 10000"/>
              <a:gd name="connsiteY5" fmla="*/ 5539 h 10000"/>
              <a:gd name="connsiteX6" fmla="*/ 6111 w 10000"/>
              <a:gd name="connsiteY6" fmla="*/ 6729 h 10000"/>
              <a:gd name="connsiteX7" fmla="*/ 10000 w 10000"/>
              <a:gd name="connsiteY7" fmla="*/ 1970 h 10000"/>
              <a:gd name="connsiteX8" fmla="*/ 3912 w 10000"/>
              <a:gd name="connsiteY8" fmla="*/ 0 h 10000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7116 w 10000"/>
              <a:gd name="connsiteY4" fmla="*/ 8152 h 10000"/>
              <a:gd name="connsiteX5" fmla="*/ 9444 w 10000"/>
              <a:gd name="connsiteY5" fmla="*/ 5539 h 10000"/>
              <a:gd name="connsiteX6" fmla="*/ 6111 w 10000"/>
              <a:gd name="connsiteY6" fmla="*/ 6729 h 10000"/>
              <a:gd name="connsiteX7" fmla="*/ 10000 w 10000"/>
              <a:gd name="connsiteY7" fmla="*/ 1970 h 10000"/>
              <a:gd name="connsiteX8" fmla="*/ 3912 w 10000"/>
              <a:gd name="connsiteY8" fmla="*/ 0 h 10000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7116 w 10000"/>
              <a:gd name="connsiteY4" fmla="*/ 8152 h 10000"/>
              <a:gd name="connsiteX5" fmla="*/ 9444 w 10000"/>
              <a:gd name="connsiteY5" fmla="*/ 5539 h 10000"/>
              <a:gd name="connsiteX6" fmla="*/ 6111 w 10000"/>
              <a:gd name="connsiteY6" fmla="*/ 6729 h 10000"/>
              <a:gd name="connsiteX7" fmla="*/ 10000 w 10000"/>
              <a:gd name="connsiteY7" fmla="*/ 1970 h 10000"/>
              <a:gd name="connsiteX8" fmla="*/ 7019 w 10000"/>
              <a:gd name="connsiteY8" fmla="*/ 1015 h 10000"/>
              <a:gd name="connsiteX9" fmla="*/ 3912 w 10000"/>
              <a:gd name="connsiteY9" fmla="*/ 0 h 10000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0 w 10000"/>
              <a:gd name="connsiteY2" fmla="*/ 9108 h 10000"/>
              <a:gd name="connsiteX3" fmla="*/ 6389 w 10000"/>
              <a:gd name="connsiteY3" fmla="*/ 10000 h 10000"/>
              <a:gd name="connsiteX4" fmla="*/ 7116 w 10000"/>
              <a:gd name="connsiteY4" fmla="*/ 8152 h 10000"/>
              <a:gd name="connsiteX5" fmla="*/ 9444 w 10000"/>
              <a:gd name="connsiteY5" fmla="*/ 5539 h 10000"/>
              <a:gd name="connsiteX6" fmla="*/ 6111 w 10000"/>
              <a:gd name="connsiteY6" fmla="*/ 6729 h 10000"/>
              <a:gd name="connsiteX7" fmla="*/ 10000 w 10000"/>
              <a:gd name="connsiteY7" fmla="*/ 1970 h 10000"/>
              <a:gd name="connsiteX8" fmla="*/ 6598 w 10000"/>
              <a:gd name="connsiteY8" fmla="*/ 2228 h 10000"/>
              <a:gd name="connsiteX9" fmla="*/ 3912 w 10000"/>
              <a:gd name="connsiteY9" fmla="*/ 0 h 10000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2844 w 10000"/>
              <a:gd name="connsiteY2" fmla="*/ 6109 h 10000"/>
              <a:gd name="connsiteX3" fmla="*/ 0 w 10000"/>
              <a:gd name="connsiteY3" fmla="*/ 9108 h 10000"/>
              <a:gd name="connsiteX4" fmla="*/ 6389 w 10000"/>
              <a:gd name="connsiteY4" fmla="*/ 10000 h 10000"/>
              <a:gd name="connsiteX5" fmla="*/ 7116 w 10000"/>
              <a:gd name="connsiteY5" fmla="*/ 8152 h 10000"/>
              <a:gd name="connsiteX6" fmla="*/ 9444 w 10000"/>
              <a:gd name="connsiteY6" fmla="*/ 5539 h 10000"/>
              <a:gd name="connsiteX7" fmla="*/ 6111 w 10000"/>
              <a:gd name="connsiteY7" fmla="*/ 6729 h 10000"/>
              <a:gd name="connsiteX8" fmla="*/ 10000 w 10000"/>
              <a:gd name="connsiteY8" fmla="*/ 1970 h 10000"/>
              <a:gd name="connsiteX9" fmla="*/ 6598 w 10000"/>
              <a:gd name="connsiteY9" fmla="*/ 2228 h 10000"/>
              <a:gd name="connsiteX10" fmla="*/ 3912 w 10000"/>
              <a:gd name="connsiteY10" fmla="*/ 0 h 10000"/>
              <a:gd name="connsiteX0" fmla="*/ 3912 w 10000"/>
              <a:gd name="connsiteY0" fmla="*/ 0 h 10000"/>
              <a:gd name="connsiteX1" fmla="*/ 4988 w 10000"/>
              <a:gd name="connsiteY1" fmla="*/ 3860 h 10000"/>
              <a:gd name="connsiteX2" fmla="*/ 3524 w 10000"/>
              <a:gd name="connsiteY2" fmla="*/ 6975 h 10000"/>
              <a:gd name="connsiteX3" fmla="*/ 0 w 10000"/>
              <a:gd name="connsiteY3" fmla="*/ 9108 h 10000"/>
              <a:gd name="connsiteX4" fmla="*/ 6389 w 10000"/>
              <a:gd name="connsiteY4" fmla="*/ 10000 h 10000"/>
              <a:gd name="connsiteX5" fmla="*/ 7116 w 10000"/>
              <a:gd name="connsiteY5" fmla="*/ 8152 h 10000"/>
              <a:gd name="connsiteX6" fmla="*/ 9444 w 10000"/>
              <a:gd name="connsiteY6" fmla="*/ 5539 h 10000"/>
              <a:gd name="connsiteX7" fmla="*/ 6111 w 10000"/>
              <a:gd name="connsiteY7" fmla="*/ 6729 h 10000"/>
              <a:gd name="connsiteX8" fmla="*/ 10000 w 10000"/>
              <a:gd name="connsiteY8" fmla="*/ 1970 h 10000"/>
              <a:gd name="connsiteX9" fmla="*/ 6598 w 10000"/>
              <a:gd name="connsiteY9" fmla="*/ 2228 h 10000"/>
              <a:gd name="connsiteX10" fmla="*/ 3912 w 10000"/>
              <a:gd name="connsiteY10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000">
                <a:moveTo>
                  <a:pt x="3912" y="0"/>
                </a:moveTo>
                <a:lnTo>
                  <a:pt x="4988" y="3860"/>
                </a:lnTo>
                <a:lnTo>
                  <a:pt x="3524" y="6975"/>
                </a:lnTo>
                <a:lnTo>
                  <a:pt x="0" y="9108"/>
                </a:lnTo>
                <a:lnTo>
                  <a:pt x="6389" y="10000"/>
                </a:lnTo>
                <a:lnTo>
                  <a:pt x="7116" y="8152"/>
                </a:lnTo>
                <a:lnTo>
                  <a:pt x="9444" y="5539"/>
                </a:lnTo>
                <a:lnTo>
                  <a:pt x="6111" y="6729"/>
                </a:lnTo>
                <a:lnTo>
                  <a:pt x="10000" y="1970"/>
                </a:lnTo>
                <a:lnTo>
                  <a:pt x="6598" y="2228"/>
                </a:lnTo>
                <a:lnTo>
                  <a:pt x="3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7054850" y="3184164"/>
            <a:ext cx="1747838" cy="2133600"/>
          </a:xfrm>
          <a:custGeom>
            <a:avLst/>
            <a:gdLst>
              <a:gd name="T0" fmla="*/ 2147483647 w 1101"/>
              <a:gd name="T1" fmla="*/ 0 h 1344"/>
              <a:gd name="T2" fmla="*/ 0 w 1101"/>
              <a:gd name="T3" fmla="*/ 2147483647 h 1344"/>
              <a:gd name="T4" fmla="*/ 2147483647 w 1101"/>
              <a:gd name="T5" fmla="*/ 2147483647 h 1344"/>
              <a:gd name="T6" fmla="*/ 0 w 1101"/>
              <a:gd name="T7" fmla="*/ 2147483647 h 1344"/>
              <a:gd name="T8" fmla="*/ 2147483647 w 1101"/>
              <a:gd name="T9" fmla="*/ 2147483647 h 1344"/>
              <a:gd name="T10" fmla="*/ 2147483647 w 1101"/>
              <a:gd name="T11" fmla="*/ 2147483647 h 1344"/>
              <a:gd name="T12" fmla="*/ 2147483647 w 1101"/>
              <a:gd name="T13" fmla="*/ 2147483647 h 1344"/>
              <a:gd name="T14" fmla="*/ 2147483647 w 1101"/>
              <a:gd name="T15" fmla="*/ 0 h 13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01"/>
              <a:gd name="T25" fmla="*/ 0 h 1344"/>
              <a:gd name="T26" fmla="*/ 1096 w 1101"/>
              <a:gd name="T27" fmla="*/ 1344 h 13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01" h="1344">
                <a:moveTo>
                  <a:pt x="912" y="0"/>
                </a:moveTo>
                <a:lnTo>
                  <a:pt x="0" y="48"/>
                </a:lnTo>
                <a:lnTo>
                  <a:pt x="288" y="384"/>
                </a:lnTo>
                <a:lnTo>
                  <a:pt x="0" y="480"/>
                </a:lnTo>
                <a:lnTo>
                  <a:pt x="1008" y="1344"/>
                </a:lnTo>
                <a:lnTo>
                  <a:pt x="672" y="864"/>
                </a:lnTo>
                <a:lnTo>
                  <a:pt x="1101" y="530"/>
                </a:lnTo>
                <a:lnTo>
                  <a:pt x="91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907088" y="5001852"/>
            <a:ext cx="1371600" cy="1600200"/>
          </a:xfrm>
          <a:custGeom>
            <a:avLst/>
            <a:gdLst>
              <a:gd name="T0" fmla="*/ 2147483647 w 864"/>
              <a:gd name="T1" fmla="*/ 0 h 1008"/>
              <a:gd name="T2" fmla="*/ 0 w 864"/>
              <a:gd name="T3" fmla="*/ 2147483647 h 1008"/>
              <a:gd name="T4" fmla="*/ 2147483647 w 864"/>
              <a:gd name="T5" fmla="*/ 2147483647 h 1008"/>
              <a:gd name="T6" fmla="*/ 2147483647 w 864"/>
              <a:gd name="T7" fmla="*/ 2147483647 h 1008"/>
              <a:gd name="T8" fmla="*/ 2147483647 w 864"/>
              <a:gd name="T9" fmla="*/ 2147483647 h 1008"/>
              <a:gd name="T10" fmla="*/ 2147483647 w 864"/>
              <a:gd name="T11" fmla="*/ 0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008"/>
              <a:gd name="T20" fmla="*/ 864 w 864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008">
                <a:moveTo>
                  <a:pt x="336" y="0"/>
                </a:moveTo>
                <a:lnTo>
                  <a:pt x="0" y="480"/>
                </a:lnTo>
                <a:lnTo>
                  <a:pt x="240" y="1008"/>
                </a:lnTo>
                <a:lnTo>
                  <a:pt x="864" y="624"/>
                </a:lnTo>
                <a:lnTo>
                  <a:pt x="336" y="624"/>
                </a:lnTo>
                <a:lnTo>
                  <a:pt x="336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椭圆 9"/>
          <p:cNvSpPr>
            <a:spLocks noChangeArrowheads="1"/>
          </p:cNvSpPr>
          <p:nvPr/>
        </p:nvSpPr>
        <p:spPr bwMode="auto">
          <a:xfrm>
            <a:off x="7031038" y="39160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8" name="椭圆 10"/>
          <p:cNvSpPr>
            <a:spLocks noChangeArrowheads="1"/>
          </p:cNvSpPr>
          <p:nvPr/>
        </p:nvSpPr>
        <p:spPr bwMode="auto">
          <a:xfrm>
            <a:off x="7458075" y="37636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9" name="椭圆 11"/>
          <p:cNvSpPr>
            <a:spLocks noChangeArrowheads="1"/>
          </p:cNvSpPr>
          <p:nvPr/>
        </p:nvSpPr>
        <p:spPr bwMode="auto">
          <a:xfrm>
            <a:off x="7040563" y="3228614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0" name="椭圆 12"/>
          <p:cNvSpPr>
            <a:spLocks noChangeArrowheads="1"/>
          </p:cNvSpPr>
          <p:nvPr/>
        </p:nvSpPr>
        <p:spPr bwMode="auto">
          <a:xfrm>
            <a:off x="8458200" y="3163527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1" name="椭圆 13"/>
          <p:cNvSpPr>
            <a:spLocks noChangeArrowheads="1"/>
          </p:cNvSpPr>
          <p:nvPr/>
        </p:nvSpPr>
        <p:spPr bwMode="auto">
          <a:xfrm>
            <a:off x="8763000" y="3981089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2" name="椭圆 14"/>
          <p:cNvSpPr>
            <a:spLocks noChangeArrowheads="1"/>
          </p:cNvSpPr>
          <p:nvPr/>
        </p:nvSpPr>
        <p:spPr bwMode="auto">
          <a:xfrm>
            <a:off x="8604250" y="5270139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3" name="椭圆 15"/>
          <p:cNvSpPr>
            <a:spLocks noChangeArrowheads="1"/>
          </p:cNvSpPr>
          <p:nvPr/>
        </p:nvSpPr>
        <p:spPr bwMode="auto">
          <a:xfrm>
            <a:off x="6400800" y="49828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4" name="椭圆 16"/>
          <p:cNvSpPr>
            <a:spLocks noChangeArrowheads="1"/>
          </p:cNvSpPr>
          <p:nvPr/>
        </p:nvSpPr>
        <p:spPr bwMode="auto">
          <a:xfrm>
            <a:off x="6410325" y="5943239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5" name="椭圆 17"/>
          <p:cNvSpPr>
            <a:spLocks noChangeArrowheads="1"/>
          </p:cNvSpPr>
          <p:nvPr/>
        </p:nvSpPr>
        <p:spPr bwMode="auto">
          <a:xfrm>
            <a:off x="7232650" y="5965464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6" name="椭圆 18"/>
          <p:cNvSpPr>
            <a:spLocks noChangeArrowheads="1"/>
          </p:cNvSpPr>
          <p:nvPr/>
        </p:nvSpPr>
        <p:spPr bwMode="auto">
          <a:xfrm>
            <a:off x="6248400" y="6575064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7" name="椭圆 19"/>
          <p:cNvSpPr>
            <a:spLocks noChangeArrowheads="1"/>
          </p:cNvSpPr>
          <p:nvPr/>
        </p:nvSpPr>
        <p:spPr bwMode="auto">
          <a:xfrm>
            <a:off x="5880100" y="57448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8" name="椭圆 20"/>
          <p:cNvSpPr>
            <a:spLocks noChangeArrowheads="1"/>
          </p:cNvSpPr>
          <p:nvPr/>
        </p:nvSpPr>
        <p:spPr bwMode="auto">
          <a:xfrm>
            <a:off x="8107363" y="45256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19" name="椭圆 21"/>
          <p:cNvSpPr>
            <a:spLocks noChangeArrowheads="1"/>
          </p:cNvSpPr>
          <p:nvPr/>
        </p:nvSpPr>
        <p:spPr bwMode="auto">
          <a:xfrm>
            <a:off x="8478838" y="6230577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0" name="椭圆 22"/>
          <p:cNvSpPr>
            <a:spLocks noChangeArrowheads="1"/>
          </p:cNvSpPr>
          <p:nvPr/>
        </p:nvSpPr>
        <p:spPr bwMode="auto">
          <a:xfrm>
            <a:off x="10201275" y="64687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1" name="椭圆 23"/>
          <p:cNvSpPr>
            <a:spLocks noChangeArrowheads="1"/>
          </p:cNvSpPr>
          <p:nvPr/>
        </p:nvSpPr>
        <p:spPr bwMode="auto">
          <a:xfrm>
            <a:off x="11039475" y="53257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2" name="椭圆 24"/>
          <p:cNvSpPr>
            <a:spLocks noChangeArrowheads="1"/>
          </p:cNvSpPr>
          <p:nvPr/>
        </p:nvSpPr>
        <p:spPr bwMode="auto">
          <a:xfrm>
            <a:off x="10155238" y="56305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3" name="椭圆 25"/>
          <p:cNvSpPr>
            <a:spLocks noChangeArrowheads="1"/>
          </p:cNvSpPr>
          <p:nvPr/>
        </p:nvSpPr>
        <p:spPr bwMode="auto">
          <a:xfrm>
            <a:off x="11191875" y="4431939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4" name="椭圆 26"/>
          <p:cNvSpPr>
            <a:spLocks noChangeArrowheads="1"/>
          </p:cNvSpPr>
          <p:nvPr/>
        </p:nvSpPr>
        <p:spPr bwMode="auto">
          <a:xfrm>
            <a:off x="9832975" y="4916127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5" name="椭圆 27"/>
          <p:cNvSpPr>
            <a:spLocks noChangeArrowheads="1"/>
          </p:cNvSpPr>
          <p:nvPr/>
        </p:nvSpPr>
        <p:spPr bwMode="auto">
          <a:xfrm>
            <a:off x="9545638" y="393505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5589225" y="2718256"/>
            <a:ext cx="6209212" cy="4018826"/>
          </a:xfrm>
          <a:custGeom>
            <a:avLst/>
            <a:gdLst>
              <a:gd name="connsiteX0" fmla="*/ 1114697 w 4197531"/>
              <a:gd name="connsiteY0" fmla="*/ 2264228 h 4423954"/>
              <a:gd name="connsiteX1" fmla="*/ 182880 w 4197531"/>
              <a:gd name="connsiteY1" fmla="*/ 1706880 h 4423954"/>
              <a:gd name="connsiteX2" fmla="*/ 722811 w 4197531"/>
              <a:gd name="connsiteY2" fmla="*/ 923108 h 4423954"/>
              <a:gd name="connsiteX3" fmla="*/ 34834 w 4197531"/>
              <a:gd name="connsiteY3" fmla="*/ 243840 h 4423954"/>
              <a:gd name="connsiteX4" fmla="*/ 1881051 w 4197531"/>
              <a:gd name="connsiteY4" fmla="*/ 0 h 4423954"/>
              <a:gd name="connsiteX5" fmla="*/ 4032069 w 4197531"/>
              <a:gd name="connsiteY5" fmla="*/ 1471748 h 4423954"/>
              <a:gd name="connsiteX6" fmla="*/ 3274423 w 4197531"/>
              <a:gd name="connsiteY6" fmla="*/ 3074125 h 4423954"/>
              <a:gd name="connsiteX7" fmla="*/ 4197531 w 4197531"/>
              <a:gd name="connsiteY7" fmla="*/ 3483428 h 4423954"/>
              <a:gd name="connsiteX8" fmla="*/ 2795451 w 4197531"/>
              <a:gd name="connsiteY8" fmla="*/ 4423954 h 4423954"/>
              <a:gd name="connsiteX9" fmla="*/ 1663337 w 4197531"/>
              <a:gd name="connsiteY9" fmla="*/ 3448594 h 4423954"/>
              <a:gd name="connsiteX10" fmla="*/ 0 w 4197531"/>
              <a:gd name="connsiteY10" fmla="*/ 3257005 h 4423954"/>
              <a:gd name="connsiteX11" fmla="*/ 2656114 w 4197531"/>
              <a:gd name="connsiteY11" fmla="*/ 2612571 h 4423954"/>
              <a:gd name="connsiteX12" fmla="*/ 2290354 w 4197531"/>
              <a:gd name="connsiteY12" fmla="*/ 1706880 h 4423954"/>
              <a:gd name="connsiteX13" fmla="*/ 1114697 w 4197531"/>
              <a:gd name="connsiteY13" fmla="*/ 2264228 h 4423954"/>
              <a:gd name="connsiteX0" fmla="*/ 1114697 w 7837714"/>
              <a:gd name="connsiteY0" fmla="*/ 2264228 h 4423954"/>
              <a:gd name="connsiteX1" fmla="*/ 182880 w 7837714"/>
              <a:gd name="connsiteY1" fmla="*/ 1706880 h 4423954"/>
              <a:gd name="connsiteX2" fmla="*/ 722811 w 7837714"/>
              <a:gd name="connsiteY2" fmla="*/ 923108 h 4423954"/>
              <a:gd name="connsiteX3" fmla="*/ 34834 w 7837714"/>
              <a:gd name="connsiteY3" fmla="*/ 243840 h 4423954"/>
              <a:gd name="connsiteX4" fmla="*/ 1881051 w 7837714"/>
              <a:gd name="connsiteY4" fmla="*/ 0 h 4423954"/>
              <a:gd name="connsiteX5" fmla="*/ 7837714 w 7837714"/>
              <a:gd name="connsiteY5" fmla="*/ 1628503 h 4423954"/>
              <a:gd name="connsiteX6" fmla="*/ 3274423 w 7837714"/>
              <a:gd name="connsiteY6" fmla="*/ 3074125 h 4423954"/>
              <a:gd name="connsiteX7" fmla="*/ 4197531 w 7837714"/>
              <a:gd name="connsiteY7" fmla="*/ 3483428 h 4423954"/>
              <a:gd name="connsiteX8" fmla="*/ 2795451 w 7837714"/>
              <a:gd name="connsiteY8" fmla="*/ 4423954 h 4423954"/>
              <a:gd name="connsiteX9" fmla="*/ 1663337 w 7837714"/>
              <a:gd name="connsiteY9" fmla="*/ 3448594 h 4423954"/>
              <a:gd name="connsiteX10" fmla="*/ 0 w 7837714"/>
              <a:gd name="connsiteY10" fmla="*/ 3257005 h 4423954"/>
              <a:gd name="connsiteX11" fmla="*/ 2656114 w 7837714"/>
              <a:gd name="connsiteY11" fmla="*/ 2612571 h 4423954"/>
              <a:gd name="connsiteX12" fmla="*/ 2290354 w 7837714"/>
              <a:gd name="connsiteY12" fmla="*/ 1706880 h 4423954"/>
              <a:gd name="connsiteX13" fmla="*/ 1114697 w 7837714"/>
              <a:gd name="connsiteY13" fmla="*/ 2264228 h 4423954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3274423 w 7837714"/>
              <a:gd name="connsiteY6" fmla="*/ 307412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7837714"/>
              <a:gd name="connsiteY0" fmla="*/ 2264228 h 4624251"/>
              <a:gd name="connsiteX1" fmla="*/ 182880 w 7837714"/>
              <a:gd name="connsiteY1" fmla="*/ 1706880 h 4624251"/>
              <a:gd name="connsiteX2" fmla="*/ 722811 w 7837714"/>
              <a:gd name="connsiteY2" fmla="*/ 923108 h 4624251"/>
              <a:gd name="connsiteX3" fmla="*/ 34834 w 7837714"/>
              <a:gd name="connsiteY3" fmla="*/ 243840 h 4624251"/>
              <a:gd name="connsiteX4" fmla="*/ 1881051 w 7837714"/>
              <a:gd name="connsiteY4" fmla="*/ 0 h 4624251"/>
              <a:gd name="connsiteX5" fmla="*/ 7837714 w 7837714"/>
              <a:gd name="connsiteY5" fmla="*/ 1628503 h 4624251"/>
              <a:gd name="connsiteX6" fmla="*/ 7297783 w 7837714"/>
              <a:gd name="connsiteY6" fmla="*/ 3135085 h 4624251"/>
              <a:gd name="connsiteX7" fmla="*/ 7402285 w 7837714"/>
              <a:gd name="connsiteY7" fmla="*/ 4624251 h 4624251"/>
              <a:gd name="connsiteX8" fmla="*/ 2795451 w 7837714"/>
              <a:gd name="connsiteY8" fmla="*/ 4423954 h 4624251"/>
              <a:gd name="connsiteX9" fmla="*/ 1663337 w 7837714"/>
              <a:gd name="connsiteY9" fmla="*/ 3448594 h 4624251"/>
              <a:gd name="connsiteX10" fmla="*/ 0 w 7837714"/>
              <a:gd name="connsiteY10" fmla="*/ 3257005 h 4624251"/>
              <a:gd name="connsiteX11" fmla="*/ 2656114 w 7837714"/>
              <a:gd name="connsiteY11" fmla="*/ 2612571 h 4624251"/>
              <a:gd name="connsiteX12" fmla="*/ 2290354 w 7837714"/>
              <a:gd name="connsiteY12" fmla="*/ 1706880 h 4624251"/>
              <a:gd name="connsiteX13" fmla="*/ 1114697 w 7837714"/>
              <a:gd name="connsiteY13" fmla="*/ 2264228 h 4624251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795451 w 8116388"/>
              <a:gd name="connsiteY8" fmla="*/ 4423954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63337 w 8116388"/>
              <a:gd name="connsiteY9" fmla="*/ 3448594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114697 w 8116388"/>
              <a:gd name="connsiteY0" fmla="*/ 2264228 h 4728754"/>
              <a:gd name="connsiteX1" fmla="*/ 182880 w 8116388"/>
              <a:gd name="connsiteY1" fmla="*/ 1706880 h 4728754"/>
              <a:gd name="connsiteX2" fmla="*/ 722811 w 8116388"/>
              <a:gd name="connsiteY2" fmla="*/ 923108 h 4728754"/>
              <a:gd name="connsiteX3" fmla="*/ 34834 w 8116388"/>
              <a:gd name="connsiteY3" fmla="*/ 243840 h 4728754"/>
              <a:gd name="connsiteX4" fmla="*/ 1881051 w 8116388"/>
              <a:gd name="connsiteY4" fmla="*/ 0 h 4728754"/>
              <a:gd name="connsiteX5" fmla="*/ 7837714 w 8116388"/>
              <a:gd name="connsiteY5" fmla="*/ 1628503 h 4728754"/>
              <a:gd name="connsiteX6" fmla="*/ 7297783 w 8116388"/>
              <a:gd name="connsiteY6" fmla="*/ 3135085 h 4728754"/>
              <a:gd name="connsiteX7" fmla="*/ 8116388 w 8116388"/>
              <a:gd name="connsiteY7" fmla="*/ 4728754 h 4728754"/>
              <a:gd name="connsiteX8" fmla="*/ 2960914 w 8116388"/>
              <a:gd name="connsiteY8" fmla="*/ 4615543 h 4728754"/>
              <a:gd name="connsiteX9" fmla="*/ 1628503 w 8116388"/>
              <a:gd name="connsiteY9" fmla="*/ 4693919 h 4728754"/>
              <a:gd name="connsiteX10" fmla="*/ 0 w 8116388"/>
              <a:gd name="connsiteY10" fmla="*/ 3257005 h 4728754"/>
              <a:gd name="connsiteX11" fmla="*/ 2656114 w 8116388"/>
              <a:gd name="connsiteY11" fmla="*/ 2612571 h 4728754"/>
              <a:gd name="connsiteX12" fmla="*/ 2290354 w 8116388"/>
              <a:gd name="connsiteY12" fmla="*/ 1706880 h 4728754"/>
              <a:gd name="connsiteX13" fmla="*/ 1114697 w 8116388"/>
              <a:gd name="connsiteY13" fmla="*/ 2264228 h 4728754"/>
              <a:gd name="connsiteX0" fmla="*/ 1079863 w 8081554"/>
              <a:gd name="connsiteY0" fmla="*/ 2264228 h 4728754"/>
              <a:gd name="connsiteX1" fmla="*/ 148046 w 8081554"/>
              <a:gd name="connsiteY1" fmla="*/ 1706880 h 4728754"/>
              <a:gd name="connsiteX2" fmla="*/ 687977 w 8081554"/>
              <a:gd name="connsiteY2" fmla="*/ 923108 h 4728754"/>
              <a:gd name="connsiteX3" fmla="*/ 0 w 8081554"/>
              <a:gd name="connsiteY3" fmla="*/ 243840 h 4728754"/>
              <a:gd name="connsiteX4" fmla="*/ 1846217 w 8081554"/>
              <a:gd name="connsiteY4" fmla="*/ 0 h 4728754"/>
              <a:gd name="connsiteX5" fmla="*/ 7802880 w 8081554"/>
              <a:gd name="connsiteY5" fmla="*/ 1628503 h 4728754"/>
              <a:gd name="connsiteX6" fmla="*/ 7262949 w 8081554"/>
              <a:gd name="connsiteY6" fmla="*/ 3135085 h 4728754"/>
              <a:gd name="connsiteX7" fmla="*/ 8081554 w 8081554"/>
              <a:gd name="connsiteY7" fmla="*/ 4728754 h 4728754"/>
              <a:gd name="connsiteX8" fmla="*/ 2926080 w 8081554"/>
              <a:gd name="connsiteY8" fmla="*/ 4615543 h 4728754"/>
              <a:gd name="connsiteX9" fmla="*/ 1593669 w 8081554"/>
              <a:gd name="connsiteY9" fmla="*/ 4693919 h 4728754"/>
              <a:gd name="connsiteX10" fmla="*/ 1593668 w 8081554"/>
              <a:gd name="connsiteY10" fmla="*/ 3396343 h 4728754"/>
              <a:gd name="connsiteX11" fmla="*/ 2621280 w 8081554"/>
              <a:gd name="connsiteY11" fmla="*/ 2612571 h 4728754"/>
              <a:gd name="connsiteX12" fmla="*/ 2255520 w 8081554"/>
              <a:gd name="connsiteY12" fmla="*/ 1706880 h 4728754"/>
              <a:gd name="connsiteX13" fmla="*/ 1079863 w 8081554"/>
              <a:gd name="connsiteY13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539931 w 7933508"/>
              <a:gd name="connsiteY2" fmla="*/ 923108 h 4728754"/>
              <a:gd name="connsiteX3" fmla="*/ 1698171 w 7933508"/>
              <a:gd name="connsiteY3" fmla="*/ 0 h 4728754"/>
              <a:gd name="connsiteX4" fmla="*/ 7654834 w 7933508"/>
              <a:gd name="connsiteY4" fmla="*/ 1628503 h 4728754"/>
              <a:gd name="connsiteX5" fmla="*/ 7114903 w 7933508"/>
              <a:gd name="connsiteY5" fmla="*/ 3135085 h 4728754"/>
              <a:gd name="connsiteX6" fmla="*/ 7933508 w 7933508"/>
              <a:gd name="connsiteY6" fmla="*/ 4728754 h 4728754"/>
              <a:gd name="connsiteX7" fmla="*/ 2778034 w 7933508"/>
              <a:gd name="connsiteY7" fmla="*/ 4615543 h 4728754"/>
              <a:gd name="connsiteX8" fmla="*/ 1445623 w 7933508"/>
              <a:gd name="connsiteY8" fmla="*/ 4693919 h 4728754"/>
              <a:gd name="connsiteX9" fmla="*/ 1445622 w 7933508"/>
              <a:gd name="connsiteY9" fmla="*/ 3396343 h 4728754"/>
              <a:gd name="connsiteX10" fmla="*/ 2473234 w 7933508"/>
              <a:gd name="connsiteY10" fmla="*/ 2612571 h 4728754"/>
              <a:gd name="connsiteX11" fmla="*/ 2107474 w 7933508"/>
              <a:gd name="connsiteY11" fmla="*/ 1706880 h 4728754"/>
              <a:gd name="connsiteX12" fmla="*/ 931817 w 7933508"/>
              <a:gd name="connsiteY12" fmla="*/ 2264228 h 4728754"/>
              <a:gd name="connsiteX0" fmla="*/ 931817 w 7933508"/>
              <a:gd name="connsiteY0" fmla="*/ 2264228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11" fmla="*/ 931817 w 7933508"/>
              <a:gd name="connsiteY11" fmla="*/ 2264228 h 4728754"/>
              <a:gd name="connsiteX0" fmla="*/ 2107474 w 7933508"/>
              <a:gd name="connsiteY0" fmla="*/ 1706880 h 4728754"/>
              <a:gd name="connsiteX1" fmla="*/ 0 w 7933508"/>
              <a:gd name="connsiteY1" fmla="*/ 1706880 h 4728754"/>
              <a:gd name="connsiteX2" fmla="*/ 1698171 w 7933508"/>
              <a:gd name="connsiteY2" fmla="*/ 0 h 4728754"/>
              <a:gd name="connsiteX3" fmla="*/ 7654834 w 7933508"/>
              <a:gd name="connsiteY3" fmla="*/ 1628503 h 4728754"/>
              <a:gd name="connsiteX4" fmla="*/ 7114903 w 7933508"/>
              <a:gd name="connsiteY4" fmla="*/ 3135085 h 4728754"/>
              <a:gd name="connsiteX5" fmla="*/ 7933508 w 7933508"/>
              <a:gd name="connsiteY5" fmla="*/ 4728754 h 4728754"/>
              <a:gd name="connsiteX6" fmla="*/ 2778034 w 7933508"/>
              <a:gd name="connsiteY6" fmla="*/ 4615543 h 4728754"/>
              <a:gd name="connsiteX7" fmla="*/ 1445623 w 7933508"/>
              <a:gd name="connsiteY7" fmla="*/ 4693919 h 4728754"/>
              <a:gd name="connsiteX8" fmla="*/ 1445622 w 7933508"/>
              <a:gd name="connsiteY8" fmla="*/ 3396343 h 4728754"/>
              <a:gd name="connsiteX9" fmla="*/ 2473234 w 7933508"/>
              <a:gd name="connsiteY9" fmla="*/ 2612571 h 4728754"/>
              <a:gd name="connsiteX10" fmla="*/ 2107474 w 7933508"/>
              <a:gd name="connsiteY10" fmla="*/ 1706880 h 4728754"/>
              <a:gd name="connsiteX0" fmla="*/ 661852 w 6487886"/>
              <a:gd name="connsiteY0" fmla="*/ 1706880 h 4728754"/>
              <a:gd name="connsiteX1" fmla="*/ 252549 w 6487886"/>
              <a:gd name="connsiteY1" fmla="*/ 0 h 4728754"/>
              <a:gd name="connsiteX2" fmla="*/ 6209212 w 6487886"/>
              <a:gd name="connsiteY2" fmla="*/ 1628503 h 4728754"/>
              <a:gd name="connsiteX3" fmla="*/ 5669281 w 6487886"/>
              <a:gd name="connsiteY3" fmla="*/ 3135085 h 4728754"/>
              <a:gd name="connsiteX4" fmla="*/ 6487886 w 6487886"/>
              <a:gd name="connsiteY4" fmla="*/ 4728754 h 4728754"/>
              <a:gd name="connsiteX5" fmla="*/ 1332412 w 6487886"/>
              <a:gd name="connsiteY5" fmla="*/ 4615543 h 4728754"/>
              <a:gd name="connsiteX6" fmla="*/ 1 w 6487886"/>
              <a:gd name="connsiteY6" fmla="*/ 4693919 h 4728754"/>
              <a:gd name="connsiteX7" fmla="*/ 0 w 6487886"/>
              <a:gd name="connsiteY7" fmla="*/ 3396343 h 4728754"/>
              <a:gd name="connsiteX8" fmla="*/ 1027612 w 6487886"/>
              <a:gd name="connsiteY8" fmla="*/ 2612571 h 4728754"/>
              <a:gd name="connsiteX9" fmla="*/ 661852 w 6487886"/>
              <a:gd name="connsiteY9" fmla="*/ 1706880 h 4728754"/>
              <a:gd name="connsiteX0" fmla="*/ 661852 w 6487886"/>
              <a:gd name="connsiteY0" fmla="*/ 102761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661852 w 6487886"/>
              <a:gd name="connsiteY9" fmla="*/ 102761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027612 w 6487886"/>
              <a:gd name="connsiteY8" fmla="*/ 1933303 h 4049486"/>
              <a:gd name="connsiteX9" fmla="*/ 984069 w 648788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669281 w 6487886"/>
              <a:gd name="connsiteY3" fmla="*/ 2455817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7977476"/>
              <a:gd name="connsiteY0" fmla="*/ 905692 h 4049486"/>
              <a:gd name="connsiteX1" fmla="*/ 1907178 w 7977476"/>
              <a:gd name="connsiteY1" fmla="*/ 0 h 4049486"/>
              <a:gd name="connsiteX2" fmla="*/ 6209212 w 7977476"/>
              <a:gd name="connsiteY2" fmla="*/ 949235 h 4049486"/>
              <a:gd name="connsiteX3" fmla="*/ 7977476 w 7977476"/>
              <a:gd name="connsiteY3" fmla="*/ 1932034 h 4049486"/>
              <a:gd name="connsiteX4" fmla="*/ 6487886 w 7977476"/>
              <a:gd name="connsiteY4" fmla="*/ 4049486 h 4049486"/>
              <a:gd name="connsiteX5" fmla="*/ 1332412 w 7977476"/>
              <a:gd name="connsiteY5" fmla="*/ 3936275 h 4049486"/>
              <a:gd name="connsiteX6" fmla="*/ 1 w 7977476"/>
              <a:gd name="connsiteY6" fmla="*/ 4014651 h 4049486"/>
              <a:gd name="connsiteX7" fmla="*/ 0 w 7977476"/>
              <a:gd name="connsiteY7" fmla="*/ 2717075 h 4049486"/>
              <a:gd name="connsiteX8" fmla="*/ 1558835 w 7977476"/>
              <a:gd name="connsiteY8" fmla="*/ 1854926 h 4049486"/>
              <a:gd name="connsiteX9" fmla="*/ 984069 w 7977476"/>
              <a:gd name="connsiteY9" fmla="*/ 905692 h 4049486"/>
              <a:gd name="connsiteX0" fmla="*/ 984069 w 6487886"/>
              <a:gd name="connsiteY0" fmla="*/ 905692 h 4049486"/>
              <a:gd name="connsiteX1" fmla="*/ 1907178 w 6487886"/>
              <a:gd name="connsiteY1" fmla="*/ 0 h 4049486"/>
              <a:gd name="connsiteX2" fmla="*/ 6209212 w 6487886"/>
              <a:gd name="connsiteY2" fmla="*/ 949235 h 4049486"/>
              <a:gd name="connsiteX3" fmla="*/ 5598260 w 6487886"/>
              <a:gd name="connsiteY3" fmla="*/ 2242753 h 4049486"/>
              <a:gd name="connsiteX4" fmla="*/ 6487886 w 6487886"/>
              <a:gd name="connsiteY4" fmla="*/ 4049486 h 4049486"/>
              <a:gd name="connsiteX5" fmla="*/ 1332412 w 6487886"/>
              <a:gd name="connsiteY5" fmla="*/ 3936275 h 4049486"/>
              <a:gd name="connsiteX6" fmla="*/ 1 w 6487886"/>
              <a:gd name="connsiteY6" fmla="*/ 4014651 h 4049486"/>
              <a:gd name="connsiteX7" fmla="*/ 0 w 6487886"/>
              <a:gd name="connsiteY7" fmla="*/ 2717075 h 4049486"/>
              <a:gd name="connsiteX8" fmla="*/ 1558835 w 6487886"/>
              <a:gd name="connsiteY8" fmla="*/ 1854926 h 4049486"/>
              <a:gd name="connsiteX9" fmla="*/ 984069 w 6487886"/>
              <a:gd name="connsiteY9" fmla="*/ 905692 h 4049486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1332412 w 6209212"/>
              <a:gd name="connsiteY5" fmla="*/ 3936275 h 4014651"/>
              <a:gd name="connsiteX6" fmla="*/ 1 w 6209212"/>
              <a:gd name="connsiteY6" fmla="*/ 4014651 h 4014651"/>
              <a:gd name="connsiteX7" fmla="*/ 0 w 6209212"/>
              <a:gd name="connsiteY7" fmla="*/ 2717075 h 4014651"/>
              <a:gd name="connsiteX8" fmla="*/ 1558835 w 6209212"/>
              <a:gd name="connsiteY8" fmla="*/ 1854926 h 4014651"/>
              <a:gd name="connsiteX9" fmla="*/ 984069 w 6209212"/>
              <a:gd name="connsiteY9" fmla="*/ 905692 h 4014651"/>
              <a:gd name="connsiteX0" fmla="*/ 984069 w 6209212"/>
              <a:gd name="connsiteY0" fmla="*/ 905692 h 4014651"/>
              <a:gd name="connsiteX1" fmla="*/ 1907178 w 6209212"/>
              <a:gd name="connsiteY1" fmla="*/ 0 h 4014651"/>
              <a:gd name="connsiteX2" fmla="*/ 6209212 w 6209212"/>
              <a:gd name="connsiteY2" fmla="*/ 949235 h 4014651"/>
              <a:gd name="connsiteX3" fmla="*/ 5598260 w 6209212"/>
              <a:gd name="connsiteY3" fmla="*/ 2242753 h 4014651"/>
              <a:gd name="connsiteX4" fmla="*/ 6017370 w 6209212"/>
              <a:gd name="connsiteY4" fmla="*/ 3694380 h 4014651"/>
              <a:gd name="connsiteX5" fmla="*/ 3759794 w 6209212"/>
              <a:gd name="connsiteY5" fmla="*/ 3814640 h 4014651"/>
              <a:gd name="connsiteX6" fmla="*/ 1332412 w 6209212"/>
              <a:gd name="connsiteY6" fmla="*/ 3936275 h 4014651"/>
              <a:gd name="connsiteX7" fmla="*/ 1 w 6209212"/>
              <a:gd name="connsiteY7" fmla="*/ 4014651 h 4014651"/>
              <a:gd name="connsiteX8" fmla="*/ 0 w 6209212"/>
              <a:gd name="connsiteY8" fmla="*/ 2717075 h 4014651"/>
              <a:gd name="connsiteX9" fmla="*/ 1558835 w 6209212"/>
              <a:gd name="connsiteY9" fmla="*/ 1854926 h 4014651"/>
              <a:gd name="connsiteX10" fmla="*/ 984069 w 6209212"/>
              <a:gd name="connsiteY10" fmla="*/ 905692 h 4014651"/>
              <a:gd name="connsiteX0" fmla="*/ 984069 w 6209212"/>
              <a:gd name="connsiteY0" fmla="*/ 905692 h 4018826"/>
              <a:gd name="connsiteX1" fmla="*/ 1907178 w 6209212"/>
              <a:gd name="connsiteY1" fmla="*/ 0 h 4018826"/>
              <a:gd name="connsiteX2" fmla="*/ 6209212 w 6209212"/>
              <a:gd name="connsiteY2" fmla="*/ 949235 h 4018826"/>
              <a:gd name="connsiteX3" fmla="*/ 5598260 w 6209212"/>
              <a:gd name="connsiteY3" fmla="*/ 2242753 h 4018826"/>
              <a:gd name="connsiteX4" fmla="*/ 6017370 w 6209212"/>
              <a:gd name="connsiteY4" fmla="*/ 3694380 h 4018826"/>
              <a:gd name="connsiteX5" fmla="*/ 4097146 w 6209212"/>
              <a:gd name="connsiteY5" fmla="*/ 4018826 h 4018826"/>
              <a:gd name="connsiteX6" fmla="*/ 1332412 w 6209212"/>
              <a:gd name="connsiteY6" fmla="*/ 3936275 h 4018826"/>
              <a:gd name="connsiteX7" fmla="*/ 1 w 6209212"/>
              <a:gd name="connsiteY7" fmla="*/ 4014651 h 4018826"/>
              <a:gd name="connsiteX8" fmla="*/ 0 w 6209212"/>
              <a:gd name="connsiteY8" fmla="*/ 2717075 h 4018826"/>
              <a:gd name="connsiteX9" fmla="*/ 1558835 w 6209212"/>
              <a:gd name="connsiteY9" fmla="*/ 1854926 h 4018826"/>
              <a:gd name="connsiteX10" fmla="*/ 984069 w 6209212"/>
              <a:gd name="connsiteY10" fmla="*/ 905692 h 4018826"/>
              <a:gd name="connsiteX0" fmla="*/ 984069 w 6209212"/>
              <a:gd name="connsiteY0" fmla="*/ 905692 h 4018826"/>
              <a:gd name="connsiteX1" fmla="*/ 1907178 w 6209212"/>
              <a:gd name="connsiteY1" fmla="*/ 0 h 4018826"/>
              <a:gd name="connsiteX2" fmla="*/ 3990613 w 6209212"/>
              <a:gd name="connsiteY2" fmla="*/ 467758 h 4018826"/>
              <a:gd name="connsiteX3" fmla="*/ 6209212 w 6209212"/>
              <a:gd name="connsiteY3" fmla="*/ 949235 h 4018826"/>
              <a:gd name="connsiteX4" fmla="*/ 5598260 w 6209212"/>
              <a:gd name="connsiteY4" fmla="*/ 2242753 h 4018826"/>
              <a:gd name="connsiteX5" fmla="*/ 6017370 w 6209212"/>
              <a:gd name="connsiteY5" fmla="*/ 3694380 h 4018826"/>
              <a:gd name="connsiteX6" fmla="*/ 4097146 w 6209212"/>
              <a:gd name="connsiteY6" fmla="*/ 4018826 h 4018826"/>
              <a:gd name="connsiteX7" fmla="*/ 1332412 w 6209212"/>
              <a:gd name="connsiteY7" fmla="*/ 3936275 h 4018826"/>
              <a:gd name="connsiteX8" fmla="*/ 1 w 6209212"/>
              <a:gd name="connsiteY8" fmla="*/ 4014651 h 4018826"/>
              <a:gd name="connsiteX9" fmla="*/ 0 w 6209212"/>
              <a:gd name="connsiteY9" fmla="*/ 2717075 h 4018826"/>
              <a:gd name="connsiteX10" fmla="*/ 1558835 w 6209212"/>
              <a:gd name="connsiteY10" fmla="*/ 1854926 h 4018826"/>
              <a:gd name="connsiteX11" fmla="*/ 984069 w 6209212"/>
              <a:gd name="connsiteY11" fmla="*/ 905692 h 40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09212" h="4018826">
                <a:moveTo>
                  <a:pt x="984069" y="905692"/>
                </a:moveTo>
                <a:lnTo>
                  <a:pt x="1907178" y="0"/>
                </a:lnTo>
                <a:lnTo>
                  <a:pt x="3990613" y="467758"/>
                </a:lnTo>
                <a:lnTo>
                  <a:pt x="6209212" y="949235"/>
                </a:lnTo>
                <a:lnTo>
                  <a:pt x="5598260" y="2242753"/>
                </a:lnTo>
                <a:lnTo>
                  <a:pt x="6017370" y="3694380"/>
                </a:lnTo>
                <a:lnTo>
                  <a:pt x="4097146" y="4018826"/>
                </a:lnTo>
                <a:lnTo>
                  <a:pt x="1332412" y="3936275"/>
                </a:lnTo>
                <a:lnTo>
                  <a:pt x="1" y="4014651"/>
                </a:lnTo>
                <a:cubicBezTo>
                  <a:pt x="1" y="3582126"/>
                  <a:pt x="0" y="3149600"/>
                  <a:pt x="0" y="2717075"/>
                </a:cubicBezTo>
                <a:lnTo>
                  <a:pt x="1558835" y="1854926"/>
                </a:lnTo>
                <a:lnTo>
                  <a:pt x="984069" y="905692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椭圆 25"/>
          <p:cNvSpPr>
            <a:spLocks noChangeArrowheads="1"/>
          </p:cNvSpPr>
          <p:nvPr/>
        </p:nvSpPr>
        <p:spPr bwMode="auto">
          <a:xfrm>
            <a:off x="11769715" y="3638374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29" name="椭圆 25"/>
          <p:cNvSpPr>
            <a:spLocks noChangeArrowheads="1"/>
          </p:cNvSpPr>
          <p:nvPr/>
        </p:nvSpPr>
        <p:spPr bwMode="auto">
          <a:xfrm>
            <a:off x="11140282" y="4911026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0" name="椭圆 25"/>
          <p:cNvSpPr>
            <a:spLocks noChangeArrowheads="1"/>
          </p:cNvSpPr>
          <p:nvPr/>
        </p:nvSpPr>
        <p:spPr bwMode="auto">
          <a:xfrm>
            <a:off x="11555413" y="6383424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1" name="椭圆 25"/>
          <p:cNvSpPr>
            <a:spLocks noChangeArrowheads="1"/>
          </p:cNvSpPr>
          <p:nvPr/>
        </p:nvSpPr>
        <p:spPr bwMode="auto">
          <a:xfrm>
            <a:off x="9654441" y="669898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2" name="椭圆 25"/>
          <p:cNvSpPr>
            <a:spLocks noChangeArrowheads="1"/>
          </p:cNvSpPr>
          <p:nvPr/>
        </p:nvSpPr>
        <p:spPr bwMode="auto">
          <a:xfrm>
            <a:off x="6894382" y="66211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3" name="椭圆 25"/>
          <p:cNvSpPr>
            <a:spLocks noChangeArrowheads="1"/>
          </p:cNvSpPr>
          <p:nvPr/>
        </p:nvSpPr>
        <p:spPr bwMode="auto">
          <a:xfrm>
            <a:off x="5551125" y="6692863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4" name="椭圆 25"/>
          <p:cNvSpPr>
            <a:spLocks noChangeArrowheads="1"/>
          </p:cNvSpPr>
          <p:nvPr/>
        </p:nvSpPr>
        <p:spPr bwMode="auto">
          <a:xfrm>
            <a:off x="5532075" y="5401902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5" name="椭圆 25"/>
          <p:cNvSpPr>
            <a:spLocks noChangeArrowheads="1"/>
          </p:cNvSpPr>
          <p:nvPr/>
        </p:nvSpPr>
        <p:spPr bwMode="auto">
          <a:xfrm>
            <a:off x="7099891" y="4549808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6" name="椭圆 25"/>
          <p:cNvSpPr>
            <a:spLocks noChangeArrowheads="1"/>
          </p:cNvSpPr>
          <p:nvPr/>
        </p:nvSpPr>
        <p:spPr bwMode="auto">
          <a:xfrm>
            <a:off x="6554788" y="3562174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7" name="椭圆 25"/>
          <p:cNvSpPr>
            <a:spLocks noChangeArrowheads="1"/>
          </p:cNvSpPr>
          <p:nvPr/>
        </p:nvSpPr>
        <p:spPr bwMode="auto">
          <a:xfrm>
            <a:off x="7450300" y="2673676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39421" y="4539997"/>
            <a:ext cx="1402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 = 3</a:t>
            </a:r>
          </a:p>
          <a:p>
            <a:r>
              <a:rPr lang="en-US" sz="3600" dirty="0" smtClean="0"/>
              <a:t>n = 32</a:t>
            </a:r>
            <a:endParaRPr lang="en-US" sz="3600" dirty="0"/>
          </a:p>
        </p:txBody>
      </p:sp>
      <p:sp>
        <p:nvSpPr>
          <p:cNvPr id="40" name="椭圆 25"/>
          <p:cNvSpPr>
            <a:spLocks noChangeArrowheads="1"/>
          </p:cNvSpPr>
          <p:nvPr/>
        </p:nvSpPr>
        <p:spPr bwMode="auto">
          <a:xfrm>
            <a:off x="10420551" y="6003564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41" name="椭圆 27"/>
          <p:cNvSpPr>
            <a:spLocks noChangeArrowheads="1"/>
          </p:cNvSpPr>
          <p:nvPr/>
        </p:nvSpPr>
        <p:spPr bwMode="auto">
          <a:xfrm>
            <a:off x="10277475" y="4473608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  <p:sp>
        <p:nvSpPr>
          <p:cNvPr id="42" name="椭圆 27"/>
          <p:cNvSpPr>
            <a:spLocks noChangeArrowheads="1"/>
          </p:cNvSpPr>
          <p:nvPr/>
        </p:nvSpPr>
        <p:spPr bwMode="auto">
          <a:xfrm>
            <a:off x="9437465" y="5702226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zh-CN" alt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9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/>
      <p:bldP spid="40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work: Simple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Shortest-path-to-segment </a:t>
            </a:r>
            <a:r>
              <a:rPr lang="en-US" dirty="0" smtClean="0"/>
              <a:t>queries        </a:t>
            </a:r>
            <a:r>
              <a:rPr lang="en-US" sz="2000" dirty="0" smtClean="0"/>
              <a:t>Arkin </a:t>
            </a:r>
            <a:r>
              <a:rPr lang="en-US" sz="2000" dirty="0"/>
              <a:t>et al. 2015, Chiang and </a:t>
            </a:r>
            <a:r>
              <a:rPr lang="en-US" sz="2000" dirty="0" err="1"/>
              <a:t>Tamassia</a:t>
            </a:r>
            <a:r>
              <a:rPr lang="en-US" sz="2000" dirty="0"/>
              <a:t> 1997</a:t>
            </a:r>
          </a:p>
          <a:p>
            <a:pPr lvl="1"/>
            <a:r>
              <a:rPr lang="en-US" dirty="0" smtClean="0"/>
              <a:t>Preprocessing </a:t>
            </a:r>
            <a:r>
              <a:rPr lang="en-US" dirty="0"/>
              <a:t>time and space: O(n) </a:t>
            </a:r>
          </a:p>
          <a:p>
            <a:pPr lvl="1"/>
            <a:r>
              <a:rPr lang="en-US" dirty="0"/>
              <a:t>Query time: O(log 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Quickest visibility queries                                       Arkin </a:t>
            </a:r>
            <a:r>
              <a:rPr lang="en-US" dirty="0"/>
              <a:t>et al. 2015</a:t>
            </a:r>
            <a:endParaRPr lang="en-US" dirty="0" smtClean="0"/>
          </a:p>
          <a:p>
            <a:pPr lvl="1"/>
            <a:r>
              <a:rPr lang="en-US" dirty="0"/>
              <a:t>Preprocessing time and space: O(n) </a:t>
            </a:r>
          </a:p>
          <a:p>
            <a:pPr lvl="1"/>
            <a:r>
              <a:rPr lang="en-US" dirty="0"/>
              <a:t>Query time: O(log n)</a:t>
            </a:r>
          </a:p>
          <a:p>
            <a:pPr lvl="1"/>
            <a:r>
              <a:rPr lang="en-US" dirty="0"/>
              <a:t>Apply the shortest-path-to-segment query on the single window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7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</a:t>
            </a:r>
            <a:r>
              <a:rPr lang="en-US" dirty="0" smtClean="0"/>
              <a:t>work and our result: Polygonal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295400"/>
            <a:ext cx="10905067" cy="4594860"/>
          </a:xfrm>
        </p:spPr>
        <p:txBody>
          <a:bodyPr/>
          <a:lstStyle/>
          <a:p>
            <a:r>
              <a:rPr lang="en-US" dirty="0"/>
              <a:t>Shortest-path-to-segment </a:t>
            </a:r>
            <a:r>
              <a:rPr lang="en-US" dirty="0" smtClean="0"/>
              <a:t>queries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Quickest visibility queries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65199"/>
              </p:ext>
            </p:extLst>
          </p:nvPr>
        </p:nvGraphicFramePr>
        <p:xfrm>
          <a:off x="974340" y="1847751"/>
          <a:ext cx="9126904" cy="178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726"/>
                <a:gridCol w="2281726"/>
                <a:gridCol w="2281726"/>
                <a:gridCol w="2281726"/>
              </a:tblGrid>
              <a:tr h="4420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Preprocessing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82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2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α(n)</a:t>
                      </a:r>
                      <a:r>
                        <a:rPr lang="en-US" dirty="0" smtClean="0"/>
                        <a:t> log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2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α(n)</a:t>
                      </a:r>
                      <a:r>
                        <a:rPr lang="en-US" dirty="0" smtClean="0"/>
                        <a:t> log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O(log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Arkin et</a:t>
                      </a:r>
                      <a:r>
                        <a:rPr lang="en-US" baseline="0" dirty="0" smtClean="0"/>
                        <a:t> al. 2015</a:t>
                      </a:r>
                      <a:endParaRPr lang="en-US" dirty="0"/>
                    </a:p>
                  </a:txBody>
                  <a:tcPr/>
                </a:tc>
              </a:tr>
              <a:tr h="448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log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log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O(log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Arkin et</a:t>
                      </a:r>
                      <a:r>
                        <a:rPr lang="en-US" baseline="0" dirty="0" smtClean="0"/>
                        <a:t> al. 2015</a:t>
                      </a:r>
                      <a:endParaRPr lang="en-US" dirty="0"/>
                    </a:p>
                  </a:txBody>
                  <a:tcPr/>
                </a:tc>
              </a:tr>
              <a:tr h="4482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O(n)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O(n)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O(h log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n/h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This talk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832840"/>
              </p:ext>
            </p:extLst>
          </p:nvPr>
        </p:nvGraphicFramePr>
        <p:xfrm>
          <a:off x="1160015" y="4526559"/>
          <a:ext cx="9126904" cy="178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726"/>
                <a:gridCol w="2281726"/>
                <a:gridCol w="2281726"/>
                <a:gridCol w="2281726"/>
              </a:tblGrid>
              <a:tr h="4420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Preprocessing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82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2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α(n)</a:t>
                      </a:r>
                      <a:r>
                        <a:rPr lang="en-US" dirty="0" smtClean="0"/>
                        <a:t> log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2</a:t>
                      </a:r>
                      <a:r>
                        <a:rPr lang="en-US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α(n)</a:t>
                      </a:r>
                      <a:r>
                        <a:rPr lang="en-US" dirty="0" smtClean="0"/>
                        <a:t> log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O(K log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Arkin et</a:t>
                      </a:r>
                      <a:r>
                        <a:rPr lang="en-US" baseline="0" dirty="0" smtClean="0"/>
                        <a:t> al. 2015</a:t>
                      </a:r>
                      <a:endParaRPr lang="en-US" dirty="0"/>
                    </a:p>
                  </a:txBody>
                  <a:tcPr/>
                </a:tc>
              </a:tr>
              <a:tr h="448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8 </a:t>
                      </a:r>
                      <a:r>
                        <a:rPr lang="en-US" dirty="0" smtClean="0"/>
                        <a:t>log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O(log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Arkin et</a:t>
                      </a:r>
                      <a:r>
                        <a:rPr lang="en-US" baseline="0" dirty="0" smtClean="0"/>
                        <a:t> al. 2015</a:t>
                      </a:r>
                      <a:endParaRPr lang="en-US" dirty="0"/>
                    </a:p>
                  </a:txBody>
                  <a:tcPr/>
                </a:tc>
              </a:tr>
              <a:tr h="4482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O(n log h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+ h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log 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O(n log h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+ h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O(h log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 log 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This talk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60015" y="6325179"/>
            <a:ext cx="9470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K: the size of the visibility polygon Vis(t) of the query point t, and K = O(n)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54352" y="3606191"/>
            <a:ext cx="7225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Assume </a:t>
            </a:r>
            <a:r>
              <a:rPr lang="en-US" sz="2400" dirty="0" smtClean="0">
                <a:solidFill>
                  <a:srgbClr val="FF0000"/>
                </a:solidFill>
              </a:rPr>
              <a:t>SPM(s)</a:t>
            </a:r>
            <a:r>
              <a:rPr lang="en-US" sz="2400" dirty="0" smtClean="0"/>
              <a:t> has been computed </a:t>
            </a:r>
            <a:r>
              <a:rPr lang="en-US" sz="2400" dirty="0"/>
              <a:t>in O(n log n) time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2494625" y="3425205"/>
            <a:ext cx="2159727" cy="4118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316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 uiExpand="1"/>
    </p:bldLst>
  </p:timing>
</p:sld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6A2F38A-C246-481A-91CD-175ACD8A551B}" vid="{620BED34-B486-439D-B6B4-BACB6ACF8FB7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7137</TotalTime>
  <Words>1520</Words>
  <Application>Microsoft Office PowerPoint</Application>
  <PresentationFormat>Widescreen</PresentationFormat>
  <Paragraphs>299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Theme1</vt:lpstr>
      <vt:lpstr>自定义设计方案</vt:lpstr>
      <vt:lpstr>Quickest Visibility Queries in Polygonal Domains</vt:lpstr>
      <vt:lpstr>Shortest paths queries in a polygonal domain</vt:lpstr>
      <vt:lpstr>Our problem: Quickest visibility queries</vt:lpstr>
      <vt:lpstr>A subproblem: shortest-path-to-segment queries</vt:lpstr>
      <vt:lpstr>Why a subproblem?</vt:lpstr>
      <vt:lpstr>The simple polygon case is easier</vt:lpstr>
      <vt:lpstr>A polygonal domain</vt:lpstr>
      <vt:lpstr>Previous work: Simple polygons</vt:lpstr>
      <vt:lpstr>Previous work and our result: Polygonal domains</vt:lpstr>
      <vt:lpstr>The Quickest Visibility Queries - O(h log h log n) time</vt:lpstr>
      <vt:lpstr>Extended-windows</vt:lpstr>
      <vt:lpstr>Computing q (= q1)</vt:lpstr>
      <vt:lpstr>The pruning principle</vt:lpstr>
      <vt:lpstr>An example and the algorithm</vt:lpstr>
      <vt:lpstr>Reducing the query time: O((K+h) log h log n)  O(h log h log n) </vt:lpstr>
      <vt:lpstr>Defining the window set S(t)</vt:lpstr>
      <vt:lpstr>Defining the window set S(t)</vt:lpstr>
      <vt:lpstr>Thank you for your attention!</vt:lpstr>
      <vt:lpstr>Shortest-path-to-segment queries</vt:lpstr>
      <vt:lpstr>Important properties of the decomposition D</vt:lpstr>
      <vt:lpstr>Important properties of the decomposition D</vt:lpstr>
      <vt:lpstr>The pruning principle</vt:lpstr>
      <vt:lpstr>An example and the algorithm</vt:lpstr>
      <vt:lpstr>A summary on the preliminary result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Haitao Wang</dc:creator>
  <cp:lastModifiedBy>Haitao Wang</cp:lastModifiedBy>
  <cp:revision>436</cp:revision>
  <dcterms:created xsi:type="dcterms:W3CDTF">2016-08-10T22:02:35Z</dcterms:created>
  <dcterms:modified xsi:type="dcterms:W3CDTF">2017-06-29T16:16:59Z</dcterms:modified>
</cp:coreProperties>
</file>