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  <p:sldMasterId id="2147483879" r:id="rId2"/>
  </p:sldMasterIdLst>
  <p:notesMasterIdLst>
    <p:notesMasterId r:id="rId33"/>
  </p:notesMasterIdLst>
  <p:sldIdLst>
    <p:sldId id="381" r:id="rId3"/>
    <p:sldId id="372" r:id="rId4"/>
    <p:sldId id="428" r:id="rId5"/>
    <p:sldId id="429" r:id="rId6"/>
    <p:sldId id="430" r:id="rId7"/>
    <p:sldId id="431" r:id="rId8"/>
    <p:sldId id="432" r:id="rId9"/>
    <p:sldId id="445" r:id="rId10"/>
    <p:sldId id="434" r:id="rId11"/>
    <p:sldId id="435" r:id="rId12"/>
    <p:sldId id="462" r:id="rId13"/>
    <p:sldId id="436" r:id="rId14"/>
    <p:sldId id="438" r:id="rId15"/>
    <p:sldId id="437" r:id="rId16"/>
    <p:sldId id="440" r:id="rId17"/>
    <p:sldId id="465" r:id="rId18"/>
    <p:sldId id="444" r:id="rId19"/>
    <p:sldId id="446" r:id="rId20"/>
    <p:sldId id="447" r:id="rId21"/>
    <p:sldId id="448" r:id="rId22"/>
    <p:sldId id="451" r:id="rId23"/>
    <p:sldId id="452" r:id="rId24"/>
    <p:sldId id="453" r:id="rId25"/>
    <p:sldId id="454" r:id="rId26"/>
    <p:sldId id="456" r:id="rId27"/>
    <p:sldId id="458" r:id="rId28"/>
    <p:sldId id="459" r:id="rId29"/>
    <p:sldId id="460" r:id="rId30"/>
    <p:sldId id="461" r:id="rId31"/>
    <p:sldId id="424" r:id="rId3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4EFC"/>
    <a:srgbClr val="FF9900"/>
    <a:srgbClr val="BECC04"/>
    <a:srgbClr val="9C1489"/>
    <a:srgbClr val="A30D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70" autoAdjust="0"/>
    <p:restoredTop sz="94712" autoAdjust="0"/>
  </p:normalViewPr>
  <p:slideViewPr>
    <p:cSldViewPr>
      <p:cViewPr varScale="1">
        <p:scale>
          <a:sx n="110" d="100"/>
          <a:sy n="110" d="100"/>
        </p:scale>
        <p:origin x="150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AB180-F634-4A85-A2B7-3B5232FC080C}" type="datetimeFigureOut">
              <a:rPr lang="en-US" smtClean="0"/>
              <a:pPr/>
              <a:t>5/21/2018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BB4B1E-A216-4E0E-9B02-33038057C5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16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BB4B1E-A216-4E0E-9B02-33038057C53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4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438275"/>
            <a:ext cx="7874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43034" y="3886200"/>
            <a:ext cx="6400800" cy="227076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400"/>
            </a:lvl1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 sz="1400">
                <a:solidFill>
                  <a:srgbClr val="5E574E"/>
                </a:solidFill>
                <a:latin typeface="+mn-lt"/>
              </a:defRPr>
            </a:lvl1pPr>
          </a:lstStyle>
          <a:p>
            <a:pPr>
              <a:defRPr/>
            </a:pPr>
            <a:fld id="{C7EDF0B6-AFAD-468F-A024-5A21167AA8C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52608-FF40-4895-8EAD-25BDBF1C87F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8B7A3-98A2-4C6A-AE8A-E11411C867C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59055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59055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641C4-55A2-4232-9195-B1A924DF4F0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标题和内容在文本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8800" cy="2152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05250"/>
            <a:ext cx="8178800" cy="2152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1B37B-9910-4A7B-8566-B742309A1A7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标题和文本在内容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524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178800" cy="2152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05250"/>
            <a:ext cx="8178800" cy="21526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491ED-EA0F-4217-BAA5-17FFB122C8E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F39EC8-3110-412F-8D9E-12784F334A14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78800" cy="4594860"/>
          </a:xfrm>
        </p:spPr>
        <p:txBody>
          <a:bodyPr/>
          <a:lstStyle>
            <a:lvl3pPr>
              <a:buSzPct val="70000"/>
              <a:buFont typeface="Wingdings" pitchFamily="2" charset="2"/>
              <a:buChar char="v"/>
              <a:defRPr/>
            </a:lvl3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7DA06-2B62-428A-8848-5DCB68ECDD9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92BB0-1247-4850-BDCD-05A56D6D8C6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132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600200"/>
            <a:ext cx="40132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144BF-270E-4651-857B-A42D8F8D988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" y="15271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240" y="14970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" y="21367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4065" y="14970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4065" y="21367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1475" y="6191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63875" y="61912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670675" y="6191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3B21F-0353-4DD2-A14F-0B3AD5E6F7D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FA906-1E0C-4D05-9AFF-64AECFB5F7B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CADC7-410F-4FBD-92A9-848E4ED6799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3A478-4CB7-4B5C-A30C-24D9B27C943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1788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fld id="{2EF39EC8-3110-412F-8D9E-12784F334A1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414338" y="1290638"/>
            <a:ext cx="7889875" cy="104775"/>
          </a:xfrm>
          <a:prstGeom prst="rect">
            <a:avLst/>
          </a:prstGeom>
          <a:gradFill rotWithShape="0">
            <a:gsLst>
              <a:gs pos="0">
                <a:srgbClr val="006699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78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  <p:sldLayoutId id="2147483876" r:id="rId13"/>
    <p:sldLayoutId id="2147483877" r:id="rId1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 b="1" kern="1200" spc="10">
          <a:solidFill>
            <a:srgbClr val="006699"/>
          </a:solidFill>
          <a:latin typeface="Franklin Gothic Medium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Franklin Gothic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rgbClr val="0066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kumimoji="1" sz="2800" kern="1200">
          <a:solidFill>
            <a:srgbClr val="003366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kumimoji="1" sz="2400" kern="1200">
          <a:solidFill>
            <a:srgbClr val="003366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"/>
        <a:defRPr kumimoji="1" sz="2000" kern="1200">
          <a:solidFill>
            <a:srgbClr val="003366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s"/>
        <a:defRPr kumimoji="1" sz="2000" kern="1200">
          <a:solidFill>
            <a:srgbClr val="003366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 kern="1200">
          <a:solidFill>
            <a:srgbClr val="003366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 "/>
        <a:defRPr kumimoji="1"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BFDF0-F06E-4CAF-AF63-5B80BC4C3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71472" y="1785934"/>
            <a:ext cx="7993090" cy="1143000"/>
          </a:xfrm>
        </p:spPr>
        <p:txBody>
          <a:bodyPr/>
          <a:lstStyle/>
          <a:p>
            <a:pPr algn="ctr"/>
            <a:r>
              <a:rPr lang="en-US" dirty="0"/>
              <a:t>Minimizing the Aggregate Movements for Interval Coverage</a:t>
            </a:r>
          </a:p>
        </p:txBody>
      </p:sp>
      <p:sp>
        <p:nvSpPr>
          <p:cNvPr id="6" name="副标题 2"/>
          <p:cNvSpPr>
            <a:spLocks noGrp="1"/>
          </p:cNvSpPr>
          <p:nvPr>
            <p:ph type="subTitle" idx="1"/>
          </p:nvPr>
        </p:nvSpPr>
        <p:spPr>
          <a:xfrm>
            <a:off x="1357290" y="3501008"/>
            <a:ext cx="6400800" cy="2270760"/>
          </a:xfrm>
        </p:spPr>
        <p:txBody>
          <a:bodyPr/>
          <a:lstStyle/>
          <a:p>
            <a:pPr algn="ctr"/>
            <a:r>
              <a:rPr lang="en-US" dirty="0" smtClean="0"/>
              <a:t>Aaron Andrews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Haitao </a:t>
            </a:r>
            <a:r>
              <a:rPr lang="en-US" dirty="0" smtClean="0">
                <a:solidFill>
                  <a:srgbClr val="FF0000"/>
                </a:solidFill>
              </a:rPr>
              <a:t>Wang </a:t>
            </a:r>
          </a:p>
          <a:p>
            <a:pPr algn="ctr"/>
            <a:r>
              <a:rPr lang="en-US" dirty="0" smtClean="0"/>
              <a:t>Utah State University </a:t>
            </a:r>
          </a:p>
          <a:p>
            <a:pPr algn="ctr"/>
            <a:r>
              <a:rPr lang="en-US" dirty="0" smtClean="0"/>
              <a:t>WADS 2015</a:t>
            </a:r>
          </a:p>
        </p:txBody>
      </p:sp>
    </p:spTree>
    <p:extLst>
      <p:ext uri="{BB962C8B-B14F-4D97-AF65-F5344CB8AC3E}">
        <p14:creationId xmlns:p14="http://schemas.microsoft.com/office/powerpoint/2010/main" val="1435964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containing </a:t>
            </a:r>
            <a:r>
              <a:rPr lang="en-US" dirty="0" smtClean="0"/>
              <a:t>case – 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47248" cy="3334112"/>
          </a:xfrm>
        </p:spPr>
        <p:txBody>
          <a:bodyPr/>
          <a:lstStyle/>
          <a:p>
            <a:pPr marL="342900" lvl="1" indent="-342900"/>
            <a:r>
              <a:rPr lang="en-US" dirty="0" smtClean="0"/>
              <a:t>Based on the previous O(n</a:t>
            </a:r>
            <a:r>
              <a:rPr lang="en-US" baseline="30000" dirty="0" smtClean="0"/>
              <a:t>2</a:t>
            </a:r>
            <a:r>
              <a:rPr lang="en-US" dirty="0" smtClean="0"/>
              <a:t>) time algorithm, </a:t>
            </a:r>
            <a:r>
              <a:rPr lang="en-US" dirty="0" err="1"/>
              <a:t>Czyzowicz</a:t>
            </a:r>
            <a:r>
              <a:rPr lang="en-US" dirty="0"/>
              <a:t> et al.</a:t>
            </a:r>
            <a:r>
              <a:rPr lang="en-US" i="1" dirty="0"/>
              <a:t> </a:t>
            </a:r>
            <a:r>
              <a:rPr lang="en-US" dirty="0"/>
              <a:t>10</a:t>
            </a:r>
            <a:r>
              <a:rPr lang="en-US" dirty="0" smtClean="0"/>
              <a:t>’</a:t>
            </a:r>
          </a:p>
          <a:p>
            <a:pPr marL="742950" lvl="2" indent="-342900"/>
            <a:r>
              <a:rPr lang="en-US" dirty="0" smtClean="0"/>
              <a:t>There are O(n) </a:t>
            </a:r>
            <a:r>
              <a:rPr lang="en-US" dirty="0"/>
              <a:t>operations</a:t>
            </a:r>
          </a:p>
          <a:p>
            <a:pPr marL="742950" lvl="2" indent="-342900"/>
            <a:r>
              <a:rPr lang="en-US" dirty="0" smtClean="0"/>
              <a:t>Each one is preformed in </a:t>
            </a:r>
            <a:r>
              <a:rPr lang="en-US" dirty="0" smtClean="0">
                <a:solidFill>
                  <a:srgbClr val="FF0000"/>
                </a:solidFill>
              </a:rPr>
              <a:t>O(n) time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An O(n log n) time implementation</a:t>
            </a:r>
          </a:p>
          <a:p>
            <a:pPr lvl="1"/>
            <a:r>
              <a:rPr lang="en-US" dirty="0" smtClean="0"/>
              <a:t>By designing efficient </a:t>
            </a:r>
            <a:r>
              <a:rPr lang="en-US" dirty="0" smtClean="0">
                <a:solidFill>
                  <a:srgbClr val="FF0000"/>
                </a:solidFill>
              </a:rPr>
              <a:t>data structures </a:t>
            </a:r>
          </a:p>
          <a:p>
            <a:pPr lvl="1"/>
            <a:r>
              <a:rPr lang="en-US" dirty="0" smtClean="0"/>
              <a:t>Each operation is performed in </a:t>
            </a:r>
            <a:r>
              <a:rPr lang="en-US" dirty="0" smtClean="0">
                <a:solidFill>
                  <a:srgbClr val="FF0000"/>
                </a:solidFill>
              </a:rPr>
              <a:t>O(log n)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75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Attached 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075240" cy="1893952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95536" y="5003884"/>
            <a:ext cx="81369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1474979" y="4571836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6" name="Group 5"/>
          <p:cNvGrpSpPr/>
          <p:nvPr/>
        </p:nvGrpSpPr>
        <p:grpSpPr>
          <a:xfrm>
            <a:off x="3059832" y="4427820"/>
            <a:ext cx="2840211" cy="144016"/>
            <a:chOff x="3059832" y="5085184"/>
            <a:chExt cx="2840211" cy="144016"/>
          </a:xfrm>
        </p:grpSpPr>
        <p:cxnSp>
          <p:nvCxnSpPr>
            <p:cNvPr id="7" name="Straight Connector 6"/>
            <p:cNvCxnSpPr/>
            <p:nvPr/>
          </p:nvCxnSpPr>
          <p:spPr bwMode="auto">
            <a:xfrm>
              <a:off x="3059832" y="5085184"/>
              <a:ext cx="93610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4004146" y="5229200"/>
              <a:ext cx="93610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4963939" y="5085184"/>
              <a:ext cx="93610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0" name="Straight Connector 9"/>
          <p:cNvCxnSpPr/>
          <p:nvPr/>
        </p:nvCxnSpPr>
        <p:spPr bwMode="auto">
          <a:xfrm>
            <a:off x="5742971" y="4715852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510983" y="5003884"/>
            <a:ext cx="5509289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5742971" y="4211796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5908253" y="4211796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670963" y="391447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2411760" y="4211796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3059832" y="4211796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555776" y="398648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3995936" y="4211796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4953306" y="4211796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6444208" y="4355812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6948264" y="4571836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3532629" y="5507940"/>
            <a:ext cx="2119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 attached positions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3" name="Straight Arrow Connector 22"/>
          <p:cNvCxnSpPr>
            <a:stCxn id="22" idx="0"/>
          </p:cNvCxnSpPr>
          <p:nvPr/>
        </p:nvCxnSpPr>
        <p:spPr bwMode="auto">
          <a:xfrm flipH="1" flipV="1">
            <a:off x="3498112" y="4488794"/>
            <a:ext cx="1094263" cy="10191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22" idx="0"/>
          </p:cNvCxnSpPr>
          <p:nvPr/>
        </p:nvCxnSpPr>
        <p:spPr bwMode="auto">
          <a:xfrm flipH="1" flipV="1">
            <a:off x="4463988" y="4607840"/>
            <a:ext cx="128387" cy="900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22" idx="0"/>
          </p:cNvCxnSpPr>
          <p:nvPr/>
        </p:nvCxnSpPr>
        <p:spPr bwMode="auto">
          <a:xfrm flipV="1">
            <a:off x="4592375" y="4488794"/>
            <a:ext cx="840862" cy="10191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86857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-0.01927 0.00046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200" y="2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greedy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78800" cy="2037968"/>
          </a:xfrm>
        </p:spPr>
        <p:txBody>
          <a:bodyPr/>
          <a:lstStyle/>
          <a:p>
            <a:r>
              <a:rPr lang="en-US" dirty="0" smtClean="0"/>
              <a:t>The gaps are covered from left to right</a:t>
            </a:r>
          </a:p>
          <a:p>
            <a:r>
              <a:rPr lang="en-US" dirty="0" smtClean="0"/>
              <a:t>Consider a gap g</a:t>
            </a:r>
          </a:p>
          <a:p>
            <a:pPr lvl="1"/>
            <a:r>
              <a:rPr lang="en-US" dirty="0" smtClean="0"/>
              <a:t>Use which overlap to cover g?</a:t>
            </a:r>
          </a:p>
          <a:p>
            <a:pPr lvl="1"/>
            <a:r>
              <a:rPr lang="en-US" dirty="0" smtClean="0"/>
              <a:t>It’s </a:t>
            </a:r>
            <a:r>
              <a:rPr lang="en-US" dirty="0" smtClean="0">
                <a:solidFill>
                  <a:srgbClr val="FF0000"/>
                </a:solidFill>
              </a:rPr>
              <a:t>right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left </a:t>
            </a:r>
            <a:r>
              <a:rPr lang="en-US" dirty="0" smtClean="0"/>
              <a:t>neighboring overlap</a:t>
            </a:r>
          </a:p>
          <a:p>
            <a:pPr lvl="1"/>
            <a:r>
              <a:rPr lang="en-US" dirty="0" smtClean="0"/>
              <a:t>Defining </a:t>
            </a:r>
            <a:r>
              <a:rPr lang="en-US" dirty="0" smtClean="0">
                <a:solidFill>
                  <a:srgbClr val="FF0000"/>
                </a:solidFill>
              </a:rPr>
              <a:t>cost</a:t>
            </a:r>
            <a:r>
              <a:rPr lang="en-US" dirty="0" smtClean="0"/>
              <a:t> for o</a:t>
            </a:r>
            <a:r>
              <a:rPr lang="en-US" baseline="-25000" dirty="0" smtClean="0"/>
              <a:t>1</a:t>
            </a:r>
            <a:r>
              <a:rPr lang="en-US" dirty="0" smtClean="0"/>
              <a:t> and o</a:t>
            </a:r>
            <a:r>
              <a:rPr lang="en-US" baseline="-25000" dirty="0" smtClean="0"/>
              <a:t>2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95536" y="6309320"/>
            <a:ext cx="81369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395536" y="5877272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1155725" y="5661248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2100039" y="5805264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6588224" y="5661248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646967" y="6021288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709441" y="6309320"/>
            <a:ext cx="7318943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203848" y="5085184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4583071" y="5805264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5951223" y="5877272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3049199" y="5517232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3635896" y="5517232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6876256" y="5517232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6588224" y="5517232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1331640" y="5517232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1155725" y="5517232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6554780" y="5157192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075507" y="5157192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78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2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Defining cost </a:t>
            </a:r>
            <a:r>
              <a:rPr lang="en-US" dirty="0"/>
              <a:t>for </a:t>
            </a:r>
            <a:r>
              <a:rPr lang="en-US" dirty="0" smtClean="0"/>
              <a:t>o</a:t>
            </a:r>
            <a:r>
              <a:rPr lang="en-US" baseline="-25000" dirty="0"/>
              <a:t>1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o</a:t>
            </a:r>
            <a:r>
              <a:rPr lang="en-US" baseline="-25000" dirty="0"/>
              <a:t>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78800" cy="203796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: the </a:t>
            </a:r>
            <a:r>
              <a:rPr lang="en-US" dirty="0"/>
              <a:t>sensors between g and </a:t>
            </a:r>
            <a:r>
              <a:rPr lang="en-US" dirty="0" smtClean="0"/>
              <a:t>o</a:t>
            </a:r>
            <a:r>
              <a:rPr lang="en-US" baseline="-25000" dirty="0" smtClean="0"/>
              <a:t>1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cost(o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= |S</a:t>
            </a:r>
            <a:r>
              <a:rPr lang="en-US" baseline="-25000" dirty="0" smtClean="0"/>
              <a:t>1</a:t>
            </a:r>
            <a:r>
              <a:rPr lang="en-US" dirty="0" smtClean="0"/>
              <a:t>|</a:t>
            </a:r>
            <a:endParaRPr lang="en-US" baseline="-25000" dirty="0" smtClean="0"/>
          </a:p>
          <a:p>
            <a:pPr lvl="1"/>
            <a:r>
              <a:rPr lang="en-US" dirty="0" smtClean="0"/>
              <a:t>If we shift sensors of S</a:t>
            </a:r>
            <a:r>
              <a:rPr lang="en-US" baseline="-25000" dirty="0" smtClean="0"/>
              <a:t>1</a:t>
            </a:r>
            <a:r>
              <a:rPr lang="en-US" dirty="0" smtClean="0"/>
              <a:t> leftward for a small distance ԑ, the total moving distance increases by </a:t>
            </a:r>
            <a:r>
              <a:rPr lang="el-GR" dirty="0" smtClean="0">
                <a:solidFill>
                  <a:srgbClr val="FF0000"/>
                </a:solidFill>
              </a:rPr>
              <a:t>ԑ</a:t>
            </a:r>
            <a:r>
              <a:rPr lang="en-US" dirty="0" smtClean="0">
                <a:solidFill>
                  <a:srgbClr val="FF0000"/>
                </a:solidFill>
              </a:rPr>
              <a:t> · |S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|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cost(o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= </a:t>
            </a:r>
            <a:r>
              <a:rPr lang="en-US" dirty="0"/>
              <a:t>|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|  </a:t>
            </a:r>
            <a:r>
              <a:rPr lang="en-US" dirty="0"/>
              <a:t>– </a:t>
            </a:r>
            <a:r>
              <a:rPr lang="en-US" dirty="0" smtClean="0"/>
              <a:t> 2|S</a:t>
            </a:r>
            <a:r>
              <a:rPr lang="en-US" baseline="-25000" dirty="0" smtClean="0"/>
              <a:t>2</a:t>
            </a:r>
            <a:r>
              <a:rPr lang="en-US" dirty="0" smtClean="0"/>
              <a:t>’|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: </a:t>
            </a:r>
            <a:r>
              <a:rPr lang="en-US" dirty="0"/>
              <a:t>the sensors between g and 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en-US" dirty="0" smtClean="0"/>
              <a:t>:the sensors of S</a:t>
            </a:r>
            <a:r>
              <a:rPr lang="en-US" baseline="-25000" dirty="0" smtClean="0"/>
              <a:t>2</a:t>
            </a:r>
            <a:r>
              <a:rPr lang="en-US" dirty="0" smtClean="0"/>
              <a:t> that have been moved leftwards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95536" y="6309320"/>
            <a:ext cx="81369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395536" y="5877272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1155725" y="5661248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2100039" y="5805264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6588224" y="5661248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646967" y="6021288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709441" y="6309320"/>
            <a:ext cx="7318943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203848" y="5085184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4583071" y="5805264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5951223" y="5877272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3049199" y="5517232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3635896" y="5517232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6876256" y="5517232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6588224" y="5517232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1331640" y="5517232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1155725" y="5517232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6554780" y="5157192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075507" y="5157192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2408969" y="6021288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5004048" y="5085184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 flipH="1">
            <a:off x="3995936" y="5352184"/>
            <a:ext cx="1008112" cy="5610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5156448" y="5504584"/>
            <a:ext cx="0" cy="2805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>
            <a:off x="5355426" y="5454516"/>
            <a:ext cx="872758" cy="3507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2411760" y="5075892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 bwMode="auto">
          <a:xfrm flipH="1">
            <a:off x="1691680" y="5341858"/>
            <a:ext cx="724185" cy="2529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2567896" y="5454516"/>
            <a:ext cx="0" cy="2805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2627784" y="64440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2" name="Straight Arrow Connector 41"/>
          <p:cNvCxnSpPr>
            <a:stCxn id="41" idx="0"/>
          </p:cNvCxnSpPr>
          <p:nvPr/>
        </p:nvCxnSpPr>
        <p:spPr bwMode="auto">
          <a:xfrm flipH="1" flipV="1">
            <a:off x="2735890" y="6093296"/>
            <a:ext cx="101246" cy="3507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166920" y="1988840"/>
            <a:ext cx="24213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multiplicative cost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3049199" y="2219672"/>
            <a:ext cx="106582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3312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7" grpId="0"/>
      <p:bldP spid="4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Covering the gap 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47248" cy="3910176"/>
          </a:xfrm>
        </p:spPr>
        <p:txBody>
          <a:bodyPr/>
          <a:lstStyle/>
          <a:p>
            <a:r>
              <a:rPr lang="en-US" dirty="0" smtClean="0"/>
              <a:t>Find o</a:t>
            </a:r>
            <a:r>
              <a:rPr lang="en-US" baseline="-25000" dirty="0" smtClean="0"/>
              <a:t>1</a:t>
            </a:r>
            <a:r>
              <a:rPr lang="en-US" dirty="0" smtClean="0"/>
              <a:t> and o</a:t>
            </a:r>
            <a:r>
              <a:rPr lang="en-US" baseline="-25000" dirty="0"/>
              <a:t>2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Compute cost(o</a:t>
            </a:r>
            <a:r>
              <a:rPr lang="en-US" baseline="-25000" dirty="0"/>
              <a:t>1</a:t>
            </a:r>
            <a:r>
              <a:rPr lang="en-US" dirty="0" smtClean="0"/>
              <a:t>) and cost(o</a:t>
            </a:r>
            <a:r>
              <a:rPr lang="en-US" baseline="-25000" dirty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If cost(o</a:t>
            </a:r>
            <a:r>
              <a:rPr lang="en-US" baseline="-25000" dirty="0"/>
              <a:t>1</a:t>
            </a:r>
            <a:r>
              <a:rPr lang="en-US" dirty="0" smtClean="0"/>
              <a:t>) ≤ cost(o</a:t>
            </a:r>
            <a:r>
              <a:rPr lang="en-US" baseline="-25000" dirty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Shift the sensors of S</a:t>
            </a:r>
            <a:r>
              <a:rPr lang="en-US" baseline="-25000" dirty="0"/>
              <a:t>1</a:t>
            </a:r>
            <a:r>
              <a:rPr lang="en-US" dirty="0" smtClean="0"/>
              <a:t> leftwards by </a:t>
            </a:r>
            <a:r>
              <a:rPr lang="en-US" dirty="0" smtClean="0">
                <a:solidFill>
                  <a:srgbClr val="FF0000"/>
                </a:solidFill>
              </a:rPr>
              <a:t>min{|g|, |o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|}</a:t>
            </a:r>
          </a:p>
          <a:p>
            <a:r>
              <a:rPr lang="en-US" dirty="0"/>
              <a:t>else</a:t>
            </a:r>
          </a:p>
          <a:p>
            <a:pPr lvl="1"/>
            <a:r>
              <a:rPr lang="en-US" dirty="0" smtClean="0"/>
              <a:t>Shift the sensors of S</a:t>
            </a:r>
            <a:r>
              <a:rPr lang="en-US" baseline="-25000" dirty="0"/>
              <a:t>2</a:t>
            </a:r>
            <a:r>
              <a:rPr lang="en-US" dirty="0" smtClean="0"/>
              <a:t> rightwards by </a:t>
            </a:r>
            <a:r>
              <a:rPr lang="en-US" dirty="0" smtClean="0">
                <a:solidFill>
                  <a:srgbClr val="FF0000"/>
                </a:solidFill>
              </a:rPr>
              <a:t>min{|g|, |o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|, </a:t>
            </a:r>
            <a:r>
              <a:rPr lang="el-GR" dirty="0">
                <a:solidFill>
                  <a:srgbClr val="FF0000"/>
                </a:solidFill>
              </a:rPr>
              <a:t>δ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en-US" dirty="0" smtClean="0"/>
          </a:p>
          <a:p>
            <a:pPr lvl="2"/>
            <a:r>
              <a:rPr lang="el-GR" dirty="0" smtClean="0">
                <a:solidFill>
                  <a:srgbClr val="FF0000"/>
                </a:solidFill>
              </a:rPr>
              <a:t>δ</a:t>
            </a:r>
            <a:r>
              <a:rPr lang="en-US" dirty="0" smtClean="0">
                <a:solidFill>
                  <a:srgbClr val="FF0000"/>
                </a:solidFill>
              </a:rPr>
              <a:t>: 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minimum </a:t>
            </a:r>
            <a:r>
              <a:rPr lang="en-US" dirty="0" smtClean="0"/>
              <a:t>left-shifted distance of the sensors of S</a:t>
            </a:r>
            <a:r>
              <a:rPr lang="en-US" baseline="-25000" dirty="0"/>
              <a:t>2</a:t>
            </a:r>
            <a:r>
              <a:rPr lang="en-US" dirty="0" smtClean="0"/>
              <a:t>’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Why </a:t>
            </a:r>
            <a:r>
              <a:rPr lang="el-GR" dirty="0" smtClean="0">
                <a:solidFill>
                  <a:srgbClr val="FF0000"/>
                </a:solidFill>
              </a:rPr>
              <a:t>δ</a:t>
            </a:r>
            <a:r>
              <a:rPr lang="en-US" dirty="0">
                <a:solidFill>
                  <a:srgbClr val="FF0000"/>
                </a:solidFill>
              </a:rPr>
              <a:t>? </a:t>
            </a:r>
            <a:r>
              <a:rPr lang="en-US" dirty="0"/>
              <a:t>After the sensors are moved rightwards by </a:t>
            </a:r>
            <a:r>
              <a:rPr lang="el-GR" dirty="0"/>
              <a:t>δ</a:t>
            </a:r>
            <a:r>
              <a:rPr lang="en-US" dirty="0"/>
              <a:t>, </a:t>
            </a:r>
            <a:r>
              <a:rPr lang="en-US" dirty="0" smtClean="0"/>
              <a:t>cost(o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en-US" dirty="0"/>
              <a:t>= |</a:t>
            </a:r>
            <a:r>
              <a:rPr lang="en-US" dirty="0" smtClean="0"/>
              <a:t>S</a:t>
            </a:r>
            <a:r>
              <a:rPr lang="en-US" baseline="-25000" dirty="0"/>
              <a:t>2</a:t>
            </a:r>
            <a:r>
              <a:rPr lang="en-US" dirty="0" smtClean="0"/>
              <a:t>|  </a:t>
            </a:r>
            <a:r>
              <a:rPr lang="en-US" dirty="0"/>
              <a:t>–  </a:t>
            </a:r>
            <a:r>
              <a:rPr lang="en-US" dirty="0" smtClean="0"/>
              <a:t>2|S</a:t>
            </a:r>
            <a:r>
              <a:rPr lang="en-US" baseline="-25000" dirty="0" smtClean="0"/>
              <a:t>2</a:t>
            </a:r>
            <a:r>
              <a:rPr lang="en-US" dirty="0" smtClean="0"/>
              <a:t>’| is changed</a:t>
            </a:r>
            <a:endParaRPr lang="en-US" dirty="0"/>
          </a:p>
          <a:p>
            <a:pPr lvl="2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95536" y="6669360"/>
            <a:ext cx="81369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395536" y="6237312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1155725" y="6021288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2100039" y="6165304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6588224" y="6021288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709441" y="6669360"/>
            <a:ext cx="7318943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3203848" y="565195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5951223" y="6165304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3049199" y="5877272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3635896" y="5877272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6876256" y="5877272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6588224" y="5877272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1331640" y="5877272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1155725" y="5877272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554780" y="5579948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075507" y="5517232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r>
              <a:rPr lang="en-US" baseline="-25000" dirty="0"/>
              <a:t>2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4593266" y="5949280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3635896" y="6237312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9479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44444E-6 L -0.03368 -4.44444E-6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4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44444E-6 L -0.03368 -4.44444E-6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4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44444E-6 L -0.03368 -4.44444E-6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Covering the gap </a:t>
            </a:r>
            <a:r>
              <a:rPr lang="en-US" dirty="0" smtClean="0"/>
              <a:t>g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363272" cy="4594860"/>
          </a:xfrm>
        </p:spPr>
        <p:txBody>
          <a:bodyPr/>
          <a:lstStyle/>
          <a:p>
            <a:r>
              <a:rPr lang="en-US" dirty="0"/>
              <a:t>After the shift, g is either </a:t>
            </a:r>
            <a:r>
              <a:rPr lang="en-US" dirty="0">
                <a:solidFill>
                  <a:srgbClr val="FF0000"/>
                </a:solidFill>
              </a:rPr>
              <a:t>fully covered </a:t>
            </a:r>
            <a:r>
              <a:rPr lang="en-US" dirty="0" smtClean="0"/>
              <a:t>or </a:t>
            </a:r>
            <a:r>
              <a:rPr lang="en-US" dirty="0">
                <a:solidFill>
                  <a:srgbClr val="FF0000"/>
                </a:solidFill>
              </a:rPr>
              <a:t>shrunk</a:t>
            </a:r>
          </a:p>
          <a:p>
            <a:pPr lvl="1"/>
            <a:r>
              <a:rPr lang="en-US" dirty="0"/>
              <a:t>proceed on the next gap or the remaining g</a:t>
            </a:r>
          </a:p>
          <a:p>
            <a:r>
              <a:rPr lang="en-US" dirty="0" smtClean="0"/>
              <a:t>There are </a:t>
            </a:r>
            <a:r>
              <a:rPr lang="en-US" dirty="0" smtClean="0">
                <a:solidFill>
                  <a:srgbClr val="FF0000"/>
                </a:solidFill>
              </a:rPr>
              <a:t>O(n) shift operations</a:t>
            </a:r>
            <a:r>
              <a:rPr lang="en-US" dirty="0" smtClean="0"/>
              <a:t> in total</a:t>
            </a:r>
          </a:p>
          <a:p>
            <a:r>
              <a:rPr lang="en-US" dirty="0" smtClean="0"/>
              <a:t>Previous work: O(n) </a:t>
            </a:r>
            <a:r>
              <a:rPr lang="en-US" dirty="0"/>
              <a:t>time </a:t>
            </a:r>
            <a:r>
              <a:rPr lang="en-US" dirty="0" smtClean="0"/>
              <a:t>for each operation</a:t>
            </a:r>
          </a:p>
          <a:p>
            <a:r>
              <a:rPr lang="en-US" dirty="0" smtClean="0"/>
              <a:t>Our improvement: O(log n) time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position tree </a:t>
            </a:r>
            <a:endParaRPr lang="en-US" baseline="-25000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overlap tree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left-shift tree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555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 bwMode="auto">
          <a:xfrm>
            <a:off x="611560" y="5661248"/>
            <a:ext cx="81369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position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19256" cy="1605920"/>
          </a:xfrm>
        </p:spPr>
        <p:txBody>
          <a:bodyPr/>
          <a:lstStyle/>
          <a:p>
            <a:r>
              <a:rPr lang="en-US" dirty="0" smtClean="0"/>
              <a:t>Each node maintains a </a:t>
            </a:r>
            <a:r>
              <a:rPr lang="en-US" dirty="0" smtClean="0">
                <a:solidFill>
                  <a:srgbClr val="FFC000"/>
                </a:solidFill>
              </a:rPr>
              <a:t>shift value</a:t>
            </a:r>
          </a:p>
          <a:p>
            <a:r>
              <a:rPr lang="en-US" dirty="0" smtClean="0"/>
              <a:t>Example: Shift sensors from 2 to 6 rightwards by distance 5</a:t>
            </a:r>
          </a:p>
          <a:p>
            <a:pPr lvl="1"/>
            <a:r>
              <a:rPr lang="en-US" dirty="0" smtClean="0"/>
              <a:t>Find O(log n) nodes and increase the shift value of each node by 5</a:t>
            </a:r>
          </a:p>
          <a:p>
            <a:pPr lvl="1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08890" y="567054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654873" y="5013176"/>
            <a:ext cx="104867" cy="104867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3199900" y="5013176"/>
            <a:ext cx="104867" cy="104867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4928092" y="5013176"/>
            <a:ext cx="104867" cy="104867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6872308" y="5013176"/>
            <a:ext cx="104867" cy="104867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2446961" y="4221088"/>
            <a:ext cx="104867" cy="104867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5868144" y="4188229"/>
            <a:ext cx="104867" cy="104867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107093" y="3356992"/>
            <a:ext cx="104867" cy="104867"/>
          </a:xfrm>
          <a:prstGeom prst="ellipse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Freeform 31"/>
          <p:cNvSpPr/>
          <p:nvPr/>
        </p:nvSpPr>
        <p:spPr bwMode="auto">
          <a:xfrm>
            <a:off x="1339127" y="3402419"/>
            <a:ext cx="6124354" cy="2264734"/>
          </a:xfrm>
          <a:custGeom>
            <a:avLst/>
            <a:gdLst>
              <a:gd name="connsiteX0" fmla="*/ 0 w 6124354"/>
              <a:gd name="connsiteY0" fmla="*/ 2264734 h 2264734"/>
              <a:gd name="connsiteX1" fmla="*/ 372140 w 6124354"/>
              <a:gd name="connsiteY1" fmla="*/ 1637414 h 2264734"/>
              <a:gd name="connsiteX2" fmla="*/ 1180214 w 6124354"/>
              <a:gd name="connsiteY2" fmla="*/ 882502 h 2264734"/>
              <a:gd name="connsiteX3" fmla="*/ 2860158 w 6124354"/>
              <a:gd name="connsiteY3" fmla="*/ 0 h 2264734"/>
              <a:gd name="connsiteX4" fmla="*/ 4572000 w 6124354"/>
              <a:gd name="connsiteY4" fmla="*/ 861237 h 2264734"/>
              <a:gd name="connsiteX5" fmla="*/ 5624623 w 6124354"/>
              <a:gd name="connsiteY5" fmla="*/ 1669311 h 2264734"/>
              <a:gd name="connsiteX6" fmla="*/ 6124354 w 6124354"/>
              <a:gd name="connsiteY6" fmla="*/ 2264734 h 2264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24354" h="2264734">
                <a:moveTo>
                  <a:pt x="0" y="2264734"/>
                </a:moveTo>
                <a:lnTo>
                  <a:pt x="372140" y="1637414"/>
                </a:lnTo>
                <a:lnTo>
                  <a:pt x="1180214" y="882502"/>
                </a:lnTo>
                <a:lnTo>
                  <a:pt x="2860158" y="0"/>
                </a:lnTo>
                <a:lnTo>
                  <a:pt x="4572000" y="861237"/>
                </a:lnTo>
                <a:lnTo>
                  <a:pt x="5624623" y="1669311"/>
                </a:lnTo>
                <a:lnTo>
                  <a:pt x="6124354" y="2264734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 bwMode="auto">
          <a:xfrm>
            <a:off x="1747112" y="5061098"/>
            <a:ext cx="340242" cy="616688"/>
          </a:xfrm>
          <a:custGeom>
            <a:avLst/>
            <a:gdLst>
              <a:gd name="connsiteX0" fmla="*/ 340242 w 340242"/>
              <a:gd name="connsiteY0" fmla="*/ 616688 h 616688"/>
              <a:gd name="connsiteX1" fmla="*/ 0 w 340242"/>
              <a:gd name="connsiteY1" fmla="*/ 0 h 616688"/>
              <a:gd name="connsiteX2" fmla="*/ 0 w 340242"/>
              <a:gd name="connsiteY2" fmla="*/ 0 h 616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0242" h="616688">
                <a:moveTo>
                  <a:pt x="340242" y="616688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 bwMode="auto">
          <a:xfrm>
            <a:off x="2523289" y="4306186"/>
            <a:ext cx="754912" cy="754912"/>
          </a:xfrm>
          <a:custGeom>
            <a:avLst/>
            <a:gdLst>
              <a:gd name="connsiteX0" fmla="*/ 754912 w 754912"/>
              <a:gd name="connsiteY0" fmla="*/ 754912 h 754912"/>
              <a:gd name="connsiteX1" fmla="*/ 0 w 754912"/>
              <a:gd name="connsiteY1" fmla="*/ 0 h 754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54912" h="754912">
                <a:moveTo>
                  <a:pt x="754912" y="754912"/>
                </a:moveTo>
                <a:lnTo>
                  <a:pt x="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 bwMode="auto">
          <a:xfrm>
            <a:off x="2863531" y="5092995"/>
            <a:ext cx="776177" cy="606056"/>
          </a:xfrm>
          <a:custGeom>
            <a:avLst/>
            <a:gdLst>
              <a:gd name="connsiteX0" fmla="*/ 0 w 776177"/>
              <a:gd name="connsiteY0" fmla="*/ 606056 h 606056"/>
              <a:gd name="connsiteX1" fmla="*/ 414670 w 776177"/>
              <a:gd name="connsiteY1" fmla="*/ 0 h 606056"/>
              <a:gd name="connsiteX2" fmla="*/ 776177 w 776177"/>
              <a:gd name="connsiteY2" fmla="*/ 552893 h 606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6177" h="606056">
                <a:moveTo>
                  <a:pt x="0" y="606056"/>
                </a:moveTo>
                <a:lnTo>
                  <a:pt x="414670" y="0"/>
                </a:lnTo>
                <a:lnTo>
                  <a:pt x="776177" y="552893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 bwMode="auto">
          <a:xfrm>
            <a:off x="4532843" y="5050465"/>
            <a:ext cx="978195" cy="627321"/>
          </a:xfrm>
          <a:custGeom>
            <a:avLst/>
            <a:gdLst>
              <a:gd name="connsiteX0" fmla="*/ 0 w 978195"/>
              <a:gd name="connsiteY0" fmla="*/ 574158 h 627321"/>
              <a:gd name="connsiteX1" fmla="*/ 467832 w 978195"/>
              <a:gd name="connsiteY1" fmla="*/ 0 h 627321"/>
              <a:gd name="connsiteX2" fmla="*/ 978195 w 978195"/>
              <a:gd name="connsiteY2" fmla="*/ 627321 h 627321"/>
              <a:gd name="connsiteX3" fmla="*/ 978195 w 978195"/>
              <a:gd name="connsiteY3" fmla="*/ 627321 h 627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8195" h="627321">
                <a:moveTo>
                  <a:pt x="0" y="574158"/>
                </a:moveTo>
                <a:lnTo>
                  <a:pt x="467832" y="0"/>
                </a:lnTo>
                <a:lnTo>
                  <a:pt x="978195" y="627321"/>
                </a:lnTo>
                <a:lnTo>
                  <a:pt x="978195" y="627321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 bwMode="auto">
          <a:xfrm>
            <a:off x="6467968" y="5071730"/>
            <a:ext cx="457200" cy="574158"/>
          </a:xfrm>
          <a:custGeom>
            <a:avLst/>
            <a:gdLst>
              <a:gd name="connsiteX0" fmla="*/ 0 w 457200"/>
              <a:gd name="connsiteY0" fmla="*/ 574158 h 574158"/>
              <a:gd name="connsiteX1" fmla="*/ 457200 w 457200"/>
              <a:gd name="connsiteY1" fmla="*/ 0 h 57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7200" h="574158">
                <a:moveTo>
                  <a:pt x="0" y="574158"/>
                </a:moveTo>
                <a:lnTo>
                  <a:pt x="45720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 bwMode="auto">
          <a:xfrm>
            <a:off x="4990043" y="4274288"/>
            <a:ext cx="914400" cy="776177"/>
          </a:xfrm>
          <a:custGeom>
            <a:avLst/>
            <a:gdLst>
              <a:gd name="connsiteX0" fmla="*/ 0 w 914400"/>
              <a:gd name="connsiteY0" fmla="*/ 776177 h 776177"/>
              <a:gd name="connsiteX1" fmla="*/ 914400 w 914400"/>
              <a:gd name="connsiteY1" fmla="*/ 0 h 776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" h="776177">
                <a:moveTo>
                  <a:pt x="0" y="776177"/>
                </a:moveTo>
                <a:lnTo>
                  <a:pt x="91440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 bwMode="auto">
          <a:xfrm>
            <a:off x="1298781" y="5607123"/>
            <a:ext cx="104867" cy="10486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018861" y="5610506"/>
            <a:ext cx="104867" cy="10486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810949" y="5610506"/>
            <a:ext cx="104867" cy="10486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603037" y="5610506"/>
            <a:ext cx="104867" cy="10486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467133" y="5589240"/>
            <a:ext cx="104867" cy="10486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475245" y="5628389"/>
            <a:ext cx="104867" cy="10486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411349" y="5589240"/>
            <a:ext cx="104867" cy="10486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7419461" y="5610506"/>
            <a:ext cx="104867" cy="10486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43608" y="53105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9900"/>
                </a:solidFill>
              </a:rPr>
              <a:t>0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051720" y="53105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9900"/>
                </a:solidFill>
              </a:rPr>
              <a:t>0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687742" y="530120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9900"/>
                </a:solidFill>
              </a:rPr>
              <a:t>0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551838" y="530120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9900"/>
                </a:solidFill>
              </a:rPr>
              <a:t>0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283968" y="530120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9900"/>
                </a:solidFill>
              </a:rPr>
              <a:t>0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424046" y="53105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9900"/>
                </a:solidFill>
              </a:rPr>
              <a:t>0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88142" y="530120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9900"/>
                </a:solidFill>
              </a:rPr>
              <a:t>0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368262" y="53105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9900"/>
                </a:solidFill>
              </a:rPr>
              <a:t>0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020272" y="480644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9900"/>
                </a:solidFill>
              </a:rPr>
              <a:t>0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076056" y="487845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9900"/>
                </a:solidFill>
              </a:rPr>
              <a:t>0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47864" y="486916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9900"/>
                </a:solidFill>
              </a:rPr>
              <a:t>0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835696" y="486916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9900"/>
                </a:solidFill>
              </a:rPr>
              <a:t>0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123728" y="408636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9900"/>
                </a:solidFill>
              </a:rPr>
              <a:t>0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000110" y="401435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9900"/>
                </a:solidFill>
              </a:rPr>
              <a:t>0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767862" y="321297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9900"/>
                </a:solidFill>
              </a:rPr>
              <a:t>0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907704" y="567054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2682806" y="567054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546902" y="567054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4338990" y="567054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/>
              <a:t>5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5347102" y="567054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/>
              <a:t>6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283206" y="566124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/>
              <a:t>7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7363326" y="566124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/>
              <a:t>8</a:t>
            </a:r>
            <a:endParaRPr lang="en-US" dirty="0"/>
          </a:p>
        </p:txBody>
      </p:sp>
      <p:cxnSp>
        <p:nvCxnSpPr>
          <p:cNvPr id="69" name="Straight Connector 68"/>
          <p:cNvCxnSpPr/>
          <p:nvPr/>
        </p:nvCxnSpPr>
        <p:spPr bwMode="auto">
          <a:xfrm>
            <a:off x="2096217" y="6093296"/>
            <a:ext cx="348389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Oval 71"/>
          <p:cNvSpPr/>
          <p:nvPr/>
        </p:nvSpPr>
        <p:spPr bwMode="auto">
          <a:xfrm>
            <a:off x="1969079" y="5569056"/>
            <a:ext cx="216024" cy="216024"/>
          </a:xfrm>
          <a:prstGeom prst="ellipse">
            <a:avLst/>
          </a:prstGeom>
          <a:noFill/>
          <a:ln w="19050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3161316" y="4971726"/>
            <a:ext cx="216024" cy="216024"/>
          </a:xfrm>
          <a:prstGeom prst="ellipse">
            <a:avLst/>
          </a:prstGeom>
          <a:noFill/>
          <a:ln w="19050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4889508" y="4971726"/>
            <a:ext cx="216024" cy="216024"/>
          </a:xfrm>
          <a:prstGeom prst="ellipse">
            <a:avLst/>
          </a:prstGeom>
          <a:noFill/>
          <a:ln w="19050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051720" y="530120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9900"/>
                </a:solidFill>
              </a:rPr>
              <a:t>5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347864" y="487845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9900"/>
                </a:solidFill>
              </a:rPr>
              <a:t>5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076056" y="487845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9900"/>
                </a:solidFill>
              </a:rPr>
              <a:t>5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748464" y="5454516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179512" y="6381328"/>
            <a:ext cx="8598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current location of any sensor </a:t>
            </a:r>
            <a:r>
              <a:rPr lang="en-US" dirty="0" err="1" smtClean="0"/>
              <a:t>i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+ the sum of the shift values at the ancestors of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70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/>
      <p:bldP spid="40" grpId="0"/>
      <p:bldP spid="40" grpId="1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8" grpId="1"/>
      <p:bldP spid="49" grpId="0"/>
      <p:bldP spid="49" grpId="1"/>
      <p:bldP spid="50" grpId="0"/>
      <p:bldP spid="51" grpId="0"/>
      <p:bldP spid="52" grpId="0"/>
      <p:bldP spid="53" grpId="0"/>
      <p:bldP spid="72" grpId="0" animBg="1"/>
      <p:bldP spid="73" grpId="0" animBg="1"/>
      <p:bldP spid="74" grpId="0" animBg="1"/>
      <p:bldP spid="75" grpId="0"/>
      <p:bldP spid="76" grpId="0"/>
      <p:bldP spid="77" grpId="0"/>
      <p:bldP spid="7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one-sided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ntervals </a:t>
            </a:r>
            <a:r>
              <a:rPr lang="en-US" dirty="0"/>
              <a:t>that do not intersect B are </a:t>
            </a:r>
            <a:r>
              <a:rPr lang="en-US" dirty="0" smtClean="0"/>
              <a:t>on </a:t>
            </a:r>
            <a:r>
              <a:rPr lang="en-US" dirty="0"/>
              <a:t>the </a:t>
            </a:r>
            <a:r>
              <a:rPr lang="en-US" dirty="0" smtClean="0"/>
              <a:t>same </a:t>
            </a:r>
            <a:r>
              <a:rPr lang="en-US" dirty="0"/>
              <a:t>side of B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Our solution: O(n log n) time</a:t>
            </a:r>
          </a:p>
          <a:p>
            <a:pPr lvl="1"/>
            <a:r>
              <a:rPr lang="en-US" dirty="0" smtClean="0"/>
              <a:t>Using the algorithm for the containing case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Reverse operations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550000" y="3284984"/>
            <a:ext cx="81369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6803397" y="3033138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7306776" y="2889122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2494216" y="2708920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4438432" y="2990123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5950600" y="2708920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7812360" y="2708920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909363" y="3284984"/>
            <a:ext cx="5509289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755576" y="2861320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3203848" y="3013720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7706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 containing case algorithm not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47248" cy="1677928"/>
          </a:xfrm>
        </p:spPr>
        <p:txBody>
          <a:bodyPr/>
          <a:lstStyle/>
          <a:p>
            <a:r>
              <a:rPr lang="en-US" dirty="0" smtClean="0"/>
              <a:t>The way we defined cost(o</a:t>
            </a:r>
            <a:r>
              <a:rPr lang="en-US" baseline="-25000" dirty="0"/>
              <a:t>1</a:t>
            </a:r>
            <a:r>
              <a:rPr lang="en-US" dirty="0" smtClean="0"/>
              <a:t>) and cost(o</a:t>
            </a:r>
            <a:r>
              <a:rPr lang="en-US" baseline="-25000" dirty="0"/>
              <a:t>2</a:t>
            </a:r>
            <a:r>
              <a:rPr lang="en-US" dirty="0" smtClean="0"/>
              <a:t>) not work</a:t>
            </a:r>
          </a:p>
          <a:p>
            <a:r>
              <a:rPr lang="en-US" dirty="0" smtClean="0"/>
              <a:t>cost(o</a:t>
            </a:r>
            <a:r>
              <a:rPr lang="en-US" baseline="-25000" dirty="0"/>
              <a:t>2</a:t>
            </a:r>
            <a:r>
              <a:rPr lang="en-US" dirty="0" smtClean="0"/>
              <a:t>) = 3 (</a:t>
            </a:r>
            <a:r>
              <a:rPr lang="en-US" dirty="0"/>
              <a:t>assume |</a:t>
            </a:r>
            <a:r>
              <a:rPr lang="en-US" dirty="0" smtClean="0"/>
              <a:t>S</a:t>
            </a:r>
            <a:r>
              <a:rPr lang="en-US" baseline="-25000" dirty="0"/>
              <a:t>2</a:t>
            </a:r>
            <a:r>
              <a:rPr lang="en-US" dirty="0" smtClean="0"/>
              <a:t>’| = 0)</a:t>
            </a:r>
          </a:p>
          <a:p>
            <a:r>
              <a:rPr lang="en-US" dirty="0" smtClean="0"/>
              <a:t>cost(o</a:t>
            </a:r>
            <a:r>
              <a:rPr lang="en-US" baseline="-25000" dirty="0"/>
              <a:t>1</a:t>
            </a:r>
            <a:r>
              <a:rPr lang="en-US" dirty="0" smtClean="0"/>
              <a:t>) = 1</a:t>
            </a:r>
          </a:p>
          <a:p>
            <a:pPr lvl="1"/>
            <a:r>
              <a:rPr lang="en-US" dirty="0" smtClean="0"/>
              <a:t>d is an “</a:t>
            </a:r>
            <a:r>
              <a:rPr lang="en-US" dirty="0" smtClean="0">
                <a:solidFill>
                  <a:srgbClr val="FF0000"/>
                </a:solidFill>
              </a:rPr>
              <a:t>additive</a:t>
            </a:r>
            <a:r>
              <a:rPr lang="en-US" dirty="0" smtClean="0"/>
              <a:t>” cost, not consistent with the “</a:t>
            </a:r>
            <a:r>
              <a:rPr lang="en-US" dirty="0" smtClean="0">
                <a:solidFill>
                  <a:srgbClr val="FF0000"/>
                </a:solidFill>
              </a:rPr>
              <a:t>multiplicative</a:t>
            </a:r>
            <a:r>
              <a:rPr lang="en-US" dirty="0" smtClean="0"/>
              <a:t>” cost 1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51520" y="5301208"/>
            <a:ext cx="81369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6504917" y="5049362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251520" y="4797152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899592" y="5025585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835696" y="4771524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610883" y="5301208"/>
            <a:ext cx="4321157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2771800" y="4923924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899592" y="4509120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1187624" y="4509120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6516216" y="4509120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7452320" y="4509120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842658" y="4221088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804248" y="4221088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r>
              <a:rPr lang="en-US" baseline="-25000" dirty="0"/>
              <a:t>1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3707904" y="4509120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4932040" y="4509120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083018" y="429309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 bwMode="auto">
          <a:xfrm flipV="1">
            <a:off x="842658" y="2492896"/>
            <a:ext cx="2001150" cy="50405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899592" y="2525270"/>
            <a:ext cx="1848750" cy="50678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84EF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5889410" y="4797152"/>
            <a:ext cx="56476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>
            <a:off x="5004048" y="4797152"/>
            <a:ext cx="5124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5580112" y="45811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2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29704" cy="225399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: the sensors whose intervals do not intersect B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= S - S</a:t>
            </a:r>
            <a:r>
              <a:rPr lang="en-US" baseline="-25000" dirty="0" smtClean="0"/>
              <a:t>R</a:t>
            </a:r>
            <a:r>
              <a:rPr lang="en-US" dirty="0" smtClean="0"/>
              <a:t> </a:t>
            </a:r>
          </a:p>
          <a:p>
            <a:r>
              <a:rPr lang="en-US" dirty="0" smtClean="0"/>
              <a:t>If no sensor of S</a:t>
            </a:r>
            <a:r>
              <a:rPr lang="en-US" baseline="-25000" dirty="0" smtClean="0"/>
              <a:t>R</a:t>
            </a:r>
            <a:r>
              <a:rPr lang="en-US" dirty="0" smtClean="0"/>
              <a:t> is moved in an optimal solution, </a:t>
            </a:r>
          </a:p>
          <a:p>
            <a:pPr lvl="1"/>
            <a:r>
              <a:rPr lang="en-US" dirty="0" smtClean="0"/>
              <a:t>Applying the containing case algorithm on S</a:t>
            </a:r>
            <a:r>
              <a:rPr lang="en-US" baseline="-25000" dirty="0" smtClean="0"/>
              <a:t>I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405984" y="6165304"/>
            <a:ext cx="81369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6659381" y="5913458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7162760" y="5769442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2350200" y="5589240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4294416" y="5870443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5580112" y="5589240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7668344" y="5589240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765347" y="6165304"/>
            <a:ext cx="5509289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1187624" y="5720948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8412729" y="5685777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</a:rPr>
              <a:t>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516216" y="5301208"/>
            <a:ext cx="2376264" cy="115212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27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47248" cy="1173872"/>
          </a:xfrm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Input: </a:t>
            </a:r>
          </a:p>
          <a:p>
            <a:pPr lvl="1"/>
            <a:r>
              <a:rPr lang="en-US" altLang="zh-CN" dirty="0" smtClean="0">
                <a:ea typeface="宋体" charset="-122"/>
              </a:rPr>
              <a:t>n intervals of </a:t>
            </a:r>
            <a:r>
              <a:rPr lang="en-US" altLang="zh-CN" dirty="0" smtClean="0">
                <a:solidFill>
                  <a:srgbClr val="FF0000"/>
                </a:solidFill>
                <a:ea typeface="宋体" charset="-122"/>
              </a:rPr>
              <a:t>the same length </a:t>
            </a:r>
            <a:r>
              <a:rPr lang="en-US" altLang="zh-CN" dirty="0" smtClean="0">
                <a:ea typeface="宋体" charset="-122"/>
              </a:rPr>
              <a:t>on a line L </a:t>
            </a:r>
          </a:p>
          <a:p>
            <a:pPr lvl="1"/>
            <a:r>
              <a:rPr lang="en-US" altLang="zh-CN" dirty="0" smtClean="0">
                <a:ea typeface="宋体" charset="-122"/>
              </a:rPr>
              <a:t>a segment</a:t>
            </a:r>
            <a:r>
              <a:rPr lang="en-US" altLang="zh-CN" dirty="0" smtClean="0">
                <a:solidFill>
                  <a:schemeClr val="tx2"/>
                </a:solidFill>
                <a:ea typeface="宋体" charset="-122"/>
              </a:rPr>
              <a:t> B </a:t>
            </a:r>
            <a:r>
              <a:rPr lang="en-US" altLang="zh-CN" dirty="0" smtClean="0">
                <a:ea typeface="宋体" charset="-122"/>
              </a:rPr>
              <a:t>on L</a:t>
            </a:r>
          </a:p>
          <a:p>
            <a:r>
              <a:rPr lang="en-US" altLang="zh-CN" dirty="0" smtClean="0">
                <a:ea typeface="宋体" charset="-122"/>
              </a:rPr>
              <a:t>Goal: move the intervals to cover B</a:t>
            </a:r>
            <a:r>
              <a:rPr lang="en-US" altLang="zh-CN" dirty="0"/>
              <a:t> </a:t>
            </a:r>
            <a:r>
              <a:rPr lang="en-US" altLang="zh-CN" dirty="0" smtClean="0"/>
              <a:t>such that the </a:t>
            </a:r>
            <a:r>
              <a:rPr lang="en-US" altLang="zh-CN" dirty="0">
                <a:solidFill>
                  <a:srgbClr val="FF0000"/>
                </a:solidFill>
              </a:rPr>
              <a:t>sum</a:t>
            </a:r>
            <a:r>
              <a:rPr lang="en-US" altLang="zh-CN" dirty="0"/>
              <a:t> of the </a:t>
            </a:r>
            <a:r>
              <a:rPr lang="en-US" altLang="zh-CN" dirty="0" smtClean="0"/>
              <a:t>moving distances of all intervals is minimized</a:t>
            </a:r>
          </a:p>
          <a:p>
            <a:pPr lvl="1"/>
            <a:endParaRPr lang="en-US" altLang="zh-CN" dirty="0" smtClean="0"/>
          </a:p>
          <a:p>
            <a:endParaRPr lang="en-US" altLang="zh-CN" dirty="0" smtClean="0">
              <a:ea typeface="宋体" charset="-122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395536" y="5661248"/>
            <a:ext cx="81369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971600" y="5373216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1474979" y="5229200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3059832" y="5085184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5004048" y="5366387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6516216" y="5085184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6668616" y="5237584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7186736" y="5389984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1474979" y="5661248"/>
            <a:ext cx="5509289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8604448" y="5517232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283968" y="566124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403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4.6346E-6 L 0.05122 -4.6346E-6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52" y="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6346E-6 L -0.03923 -4.6346E-6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2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62627E-6 L -0.14566 0.00116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2" y="46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6.93802E-7 L -0.2165 6.93802E-7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33" y="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0028E-6 L -0.15434 -0.00116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26" y="-69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84089E-6 L -0.11007 -0.00046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03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solution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Otherwise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r*</a:t>
            </a:r>
            <a:r>
              <a:rPr lang="en-US" dirty="0" smtClean="0"/>
              <a:t>: the rightmost sensor of S that is moved in an optimal solution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en-US" dirty="0" smtClean="0"/>
              <a:t>: the sensors of S</a:t>
            </a:r>
            <a:r>
              <a:rPr lang="en-US" baseline="-25000" dirty="0" smtClean="0"/>
              <a:t>R</a:t>
            </a:r>
            <a:r>
              <a:rPr lang="en-US" dirty="0" smtClean="0"/>
              <a:t> to the left of r*</a:t>
            </a:r>
          </a:p>
          <a:p>
            <a:pPr lvl="1"/>
            <a:r>
              <a:rPr lang="en-US" dirty="0" smtClean="0"/>
              <a:t>Step 1: move all sensors of S</a:t>
            </a:r>
            <a:r>
              <a:rPr lang="en-US" baseline="-25000" dirty="0" smtClean="0"/>
              <a:t>R</a:t>
            </a:r>
            <a:r>
              <a:rPr lang="en-US" dirty="0" smtClean="0"/>
              <a:t>’ leftwards until the right endpoint of B</a:t>
            </a:r>
          </a:p>
          <a:p>
            <a:pPr lvl="1"/>
            <a:r>
              <a:rPr lang="en-US" dirty="0" smtClean="0"/>
              <a:t>Step 2: apply  the containing case algorithm on S</a:t>
            </a:r>
            <a:r>
              <a:rPr lang="en-US" baseline="-25000" dirty="0" smtClean="0"/>
              <a:t>I </a:t>
            </a:r>
            <a:r>
              <a:rPr lang="en-US" dirty="0" smtClean="0"/>
              <a:t> U  S</a:t>
            </a:r>
            <a:r>
              <a:rPr lang="en-US" baseline="-25000" dirty="0" smtClean="0"/>
              <a:t>R</a:t>
            </a:r>
            <a:r>
              <a:rPr lang="en-US" dirty="0" smtClean="0"/>
              <a:t>’</a:t>
            </a:r>
          </a:p>
          <a:p>
            <a:pPr lvl="1"/>
            <a:r>
              <a:rPr lang="en-US" dirty="0" smtClean="0"/>
              <a:t>The total cost of the above two steps is the optimal cost</a:t>
            </a:r>
          </a:p>
          <a:p>
            <a:pPr lvl="1"/>
            <a:r>
              <a:rPr lang="en-US" dirty="0" smtClean="0"/>
              <a:t>Correctness: the order preserving property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51520" y="6165304"/>
            <a:ext cx="81369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6504917" y="5913458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7008296" y="5769442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2195736" y="5589240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4139952" y="5870443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5425648" y="5589240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7513880" y="5589240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610883" y="6165304"/>
            <a:ext cx="5509289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1033160" y="5720948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7740352" y="6228020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 flipV="1">
            <a:off x="7596336" y="5769442"/>
            <a:ext cx="325063" cy="4771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13" idx="1"/>
          </p:cNvCxnSpPr>
          <p:nvPr/>
        </p:nvCxnSpPr>
        <p:spPr bwMode="auto">
          <a:xfrm flipH="1" flipV="1">
            <a:off x="7008296" y="6008023"/>
            <a:ext cx="732056" cy="4046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21" name="Oval 20"/>
          <p:cNvSpPr/>
          <p:nvPr/>
        </p:nvSpPr>
        <p:spPr bwMode="auto">
          <a:xfrm>
            <a:off x="781131" y="5193378"/>
            <a:ext cx="6455165" cy="140397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6116067" y="5373216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7884368" y="5549170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r</a:t>
            </a:r>
            <a:r>
              <a:rPr lang="en-US" sz="2000" dirty="0" smtClean="0">
                <a:solidFill>
                  <a:srgbClr val="00B050"/>
                </a:solidFill>
              </a:rPr>
              <a:t>*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51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-0.04271 -0.00301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5" y="-162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7037E-6 L -0.09756 -3.7037E-6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1" grpId="0" animBg="1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find r*?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straightforward solution: Consider each sensor of S</a:t>
            </a:r>
            <a:r>
              <a:rPr lang="en-US" baseline="-25000" dirty="0" smtClean="0"/>
              <a:t>R</a:t>
            </a:r>
            <a:r>
              <a:rPr lang="en-US" dirty="0" smtClean="0"/>
              <a:t> as r* and compute the cost; return the one with minimum cost</a:t>
            </a:r>
          </a:p>
          <a:p>
            <a:pPr lvl="1"/>
            <a:r>
              <a:rPr lang="en-US" dirty="0" smtClean="0"/>
              <a:t>O(n</a:t>
            </a:r>
            <a:r>
              <a:rPr lang="en-US" baseline="30000" dirty="0"/>
              <a:t>2</a:t>
            </a:r>
            <a:r>
              <a:rPr lang="en-US" dirty="0" smtClean="0"/>
              <a:t> log n) time</a:t>
            </a:r>
          </a:p>
          <a:p>
            <a:pPr lvl="1"/>
            <a:endParaRPr lang="en-US" dirty="0"/>
          </a:p>
          <a:p>
            <a:r>
              <a:rPr lang="en-US" dirty="0" smtClean="0"/>
              <a:t>Our solution: O(n log n) time</a:t>
            </a:r>
          </a:p>
        </p:txBody>
      </p:sp>
    </p:spTree>
    <p:extLst>
      <p:ext uri="{BB962C8B-B14F-4D97-AF65-F5344CB8AC3E}">
        <p14:creationId xmlns:p14="http://schemas.microsoft.com/office/powerpoint/2010/main" val="75257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O(n log n) time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19256" cy="3406120"/>
          </a:xfrm>
        </p:spPr>
        <p:txBody>
          <a:bodyPr/>
          <a:lstStyle/>
          <a:p>
            <a:r>
              <a:rPr lang="en-US" dirty="0" smtClean="0"/>
              <a:t>Consider any sensor</a:t>
            </a:r>
            <a:r>
              <a:rPr lang="en-US" dirty="0" smtClean="0">
                <a:solidFill>
                  <a:srgbClr val="00B050"/>
                </a:solidFill>
              </a:rPr>
              <a:t> r </a:t>
            </a:r>
            <a:r>
              <a:rPr lang="en-US" dirty="0" smtClean="0"/>
              <a:t>of S</a:t>
            </a:r>
            <a:r>
              <a:rPr lang="en-US" baseline="-25000" dirty="0" smtClean="0"/>
              <a:t>R</a:t>
            </a:r>
          </a:p>
          <a:p>
            <a:pPr marL="342900" lvl="1" indent="-342900"/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R</a:t>
            </a:r>
            <a:r>
              <a:rPr lang="en-US" dirty="0">
                <a:solidFill>
                  <a:srgbClr val="FF0000"/>
                </a:solidFill>
              </a:rPr>
              <a:t>’</a:t>
            </a:r>
            <a:r>
              <a:rPr lang="en-US" dirty="0"/>
              <a:t>: the sensors of S</a:t>
            </a:r>
            <a:r>
              <a:rPr lang="en-US" baseline="-25000" dirty="0"/>
              <a:t>R</a:t>
            </a:r>
            <a:r>
              <a:rPr lang="en-US" dirty="0"/>
              <a:t> to the left of </a:t>
            </a:r>
            <a:r>
              <a:rPr lang="en-US" dirty="0" smtClean="0"/>
              <a:t>r</a:t>
            </a:r>
            <a:endParaRPr lang="en-US" dirty="0"/>
          </a:p>
          <a:p>
            <a:pPr marL="342900" lvl="1" indent="-342900"/>
            <a:r>
              <a:rPr lang="en-US" dirty="0" smtClean="0"/>
              <a:t>Step </a:t>
            </a:r>
            <a:r>
              <a:rPr lang="en-US" dirty="0"/>
              <a:t>1: </a:t>
            </a:r>
            <a:r>
              <a:rPr lang="en-US" dirty="0" smtClean="0"/>
              <a:t>shift </a:t>
            </a:r>
            <a:r>
              <a:rPr lang="en-US" dirty="0"/>
              <a:t>all sensors </a:t>
            </a:r>
            <a:r>
              <a:rPr lang="en-US" dirty="0" smtClean="0"/>
              <a:t>of S</a:t>
            </a:r>
            <a:r>
              <a:rPr lang="en-US" baseline="-25000" dirty="0" smtClean="0"/>
              <a:t>R</a:t>
            </a:r>
            <a:r>
              <a:rPr lang="en-US" dirty="0" smtClean="0"/>
              <a:t>’ leftwards </a:t>
            </a:r>
          </a:p>
          <a:p>
            <a:pPr marL="742950" lvl="2" indent="-342900"/>
            <a:r>
              <a:rPr lang="en-US" dirty="0" smtClean="0">
                <a:solidFill>
                  <a:srgbClr val="FF0000"/>
                </a:solidFill>
              </a:rPr>
              <a:t>the shift cost</a:t>
            </a:r>
          </a:p>
          <a:p>
            <a:pPr marL="342900" lvl="1" indent="-342900"/>
            <a:r>
              <a:rPr lang="en-US" dirty="0" smtClean="0"/>
              <a:t>Step 2: applying the </a:t>
            </a:r>
            <a:r>
              <a:rPr lang="en-US" dirty="0"/>
              <a:t>containing case algorithm on S</a:t>
            </a:r>
            <a:r>
              <a:rPr lang="en-US" baseline="-25000" dirty="0"/>
              <a:t>I </a:t>
            </a:r>
            <a:r>
              <a:rPr lang="en-US" dirty="0"/>
              <a:t> U  S</a:t>
            </a:r>
            <a:r>
              <a:rPr lang="en-US" baseline="-25000" dirty="0"/>
              <a:t>R</a:t>
            </a:r>
            <a:r>
              <a:rPr lang="en-US" dirty="0"/>
              <a:t>’</a:t>
            </a:r>
          </a:p>
          <a:p>
            <a:pPr marL="742950" lvl="2" indent="-342900"/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ontaining-case-cost(r)</a:t>
            </a:r>
            <a:r>
              <a:rPr lang="en-US" dirty="0" smtClean="0"/>
              <a:t>: the cost returned by the algorithm</a:t>
            </a:r>
          </a:p>
          <a:p>
            <a:pPr marL="342900" lvl="1" indent="-342900"/>
            <a:r>
              <a:rPr lang="en-US" dirty="0" smtClean="0"/>
              <a:t>Total cost for r = the shift cost + containing-case-cost(r)</a:t>
            </a:r>
          </a:p>
          <a:p>
            <a:pPr marL="342900" lvl="1" indent="-342900"/>
            <a:r>
              <a:rPr lang="en-US" dirty="0" smtClean="0"/>
              <a:t>Goal: compute the total cost for all </a:t>
            </a:r>
            <a:r>
              <a:rPr lang="en-US" dirty="0" smtClean="0">
                <a:solidFill>
                  <a:srgbClr val="FF0000"/>
                </a:solidFill>
              </a:rPr>
              <a:t>r in S</a:t>
            </a:r>
            <a:r>
              <a:rPr lang="en-US" baseline="-25000" dirty="0" smtClean="0">
                <a:solidFill>
                  <a:srgbClr val="FF0000"/>
                </a:solidFill>
              </a:rPr>
              <a:t>R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251520" y="6165304"/>
            <a:ext cx="81369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6504917" y="5913458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7008296" y="5769442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2195736" y="5589240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139952" y="5870443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5425648" y="5589240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7513880" y="5589240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610883" y="6165304"/>
            <a:ext cx="5509289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1033160" y="5720948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7740352" y="6228020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 flipH="1" flipV="1">
            <a:off x="7596336" y="5769442"/>
            <a:ext cx="325063" cy="4771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26" idx="1"/>
          </p:cNvCxnSpPr>
          <p:nvPr/>
        </p:nvCxnSpPr>
        <p:spPr bwMode="auto">
          <a:xfrm flipH="1" flipV="1">
            <a:off x="7008296" y="6008023"/>
            <a:ext cx="732056" cy="4046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29" name="Oval 28"/>
          <p:cNvSpPr/>
          <p:nvPr/>
        </p:nvSpPr>
        <p:spPr bwMode="auto">
          <a:xfrm>
            <a:off x="781131" y="5193378"/>
            <a:ext cx="6455165" cy="140397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56376" y="5517232"/>
            <a:ext cx="285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r</a:t>
            </a:r>
            <a:endParaRPr lang="en-US" sz="2000" dirty="0">
              <a:solidFill>
                <a:srgbClr val="00B050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6116067" y="5373216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9005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-0.04392 -0.0013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5" y="-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7037E-6 L -0.09861 0.00255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31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containing-case-cost(r) for all r of S</a:t>
            </a:r>
            <a:r>
              <a:rPr lang="en-US" baseline="-25000" dirty="0" smtClean="0"/>
              <a:t>R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the reverse operations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47248" cy="2037968"/>
          </a:xfrm>
        </p:spPr>
        <p:txBody>
          <a:bodyPr/>
          <a:lstStyle/>
          <a:p>
            <a:r>
              <a:rPr lang="en-US" dirty="0" smtClean="0"/>
              <a:t>Suppose containing-case-cost(r-1) is known</a:t>
            </a:r>
          </a:p>
          <a:p>
            <a:pPr lvl="1"/>
            <a:r>
              <a:rPr lang="en-US" dirty="0" smtClean="0"/>
              <a:t>containing-case-cost(r) can be obtained based on containing-case-cost(r-1) and by </a:t>
            </a:r>
            <a:r>
              <a:rPr lang="en-US" dirty="0" smtClean="0">
                <a:solidFill>
                  <a:srgbClr val="FF0000"/>
                </a:solidFill>
              </a:rPr>
              <a:t>reverse operations</a:t>
            </a:r>
          </a:p>
          <a:p>
            <a:r>
              <a:rPr lang="en-US" sz="2600" dirty="0"/>
              <a:t>Record all covered gaps and those overlaps that are used to cover these gaps </a:t>
            </a:r>
            <a:r>
              <a:rPr lang="en-US" sz="2600" dirty="0" smtClean="0"/>
              <a:t>in the containing case algorithm</a:t>
            </a:r>
            <a:endParaRPr lang="en-US" sz="2600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95536" y="4725144"/>
            <a:ext cx="81369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1259632" y="4293096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1593355" y="4077072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2537669" y="4221088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6732240" y="4365104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3497462" y="4437112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709441" y="4725144"/>
            <a:ext cx="6958903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436096" y="3717032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</a:t>
            </a: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4433566" y="4077072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5796136" y="4293096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5796136" y="3933056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5369670" y="3933056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2195736" y="3933056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1593355" y="3933056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7884368" y="3707740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706754" y="3573016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r>
              <a:rPr lang="en-US" baseline="-25000" dirty="0"/>
              <a:t>2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467544" y="4445496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7092280" y="3995772"/>
            <a:ext cx="448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-1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7668344" y="4581128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7668344" y="3933056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8604448" y="3933056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323528" y="6309320"/>
            <a:ext cx="81369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1187624" y="5877272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1521347" y="5661248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2465661" y="5805264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3425454" y="6021288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637433" y="6309320"/>
            <a:ext cx="6958903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5364088" y="5301208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</a:t>
            </a: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4361558" y="5661248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5724128" y="5517232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5297662" y="5517232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2123728" y="5517232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1521347" y="5517232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7812360" y="5291916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634746" y="5157192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r>
              <a:rPr lang="en-US" baseline="-25000" dirty="0"/>
              <a:t>2</a:t>
            </a:r>
            <a:endParaRPr lang="en-US" dirty="0"/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395536" y="6029672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7020272" y="5579948"/>
            <a:ext cx="448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-1</a:t>
            </a:r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5724128" y="5877272"/>
            <a:ext cx="2808312" cy="288032"/>
            <a:chOff x="5724128" y="5805264"/>
            <a:chExt cx="2808312" cy="288032"/>
          </a:xfrm>
        </p:grpSpPr>
        <p:cxnSp>
          <p:nvCxnSpPr>
            <p:cNvPr id="36" name="Straight Connector 35"/>
            <p:cNvCxnSpPr/>
            <p:nvPr/>
          </p:nvCxnSpPr>
          <p:spPr bwMode="auto">
            <a:xfrm>
              <a:off x="6660232" y="5877272"/>
              <a:ext cx="93610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5724128" y="5805264"/>
              <a:ext cx="93610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7596336" y="6093296"/>
              <a:ext cx="93610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51" name="Straight Connector 50"/>
          <p:cNvCxnSpPr/>
          <p:nvPr/>
        </p:nvCxnSpPr>
        <p:spPr bwMode="auto">
          <a:xfrm>
            <a:off x="7596336" y="5517232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8532440" y="5517232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66496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44444E-6 L 0.04618 4.44444E-6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9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22222E-6 L 0.04497 -2.22222E-6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0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48148E-6 L 0.04548 1.48148E-6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4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1111E-6 L 0.04531 1.11111E-6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57077E-6 L -0.04723 0.00023 " pathEditMode="relative" rAng="0" ptsTypes="AA">
                                      <p:cBhvr>
                                        <p:cTn id="8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9" grpId="0"/>
      <p:bldP spid="46" grpId="0"/>
      <p:bldP spid="47" grpId="0"/>
      <p:bldP spid="4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83252" cy="275804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</a:rPr>
              <a:t>R</a:t>
            </a:r>
            <a:r>
              <a:rPr lang="en-US" dirty="0"/>
              <a:t>: the </a:t>
            </a:r>
            <a:r>
              <a:rPr lang="en-US" dirty="0" smtClean="0"/>
              <a:t>intervals to the </a:t>
            </a:r>
            <a:r>
              <a:rPr lang="en-US" dirty="0" smtClean="0">
                <a:solidFill>
                  <a:srgbClr val="FF0000"/>
                </a:solidFill>
              </a:rPr>
              <a:t>right</a:t>
            </a:r>
            <a:r>
              <a:rPr lang="en-US" dirty="0" smtClean="0"/>
              <a:t> of B</a:t>
            </a:r>
          </a:p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L</a:t>
            </a:r>
            <a:r>
              <a:rPr lang="en-US" dirty="0"/>
              <a:t>: the </a:t>
            </a:r>
            <a:r>
              <a:rPr lang="en-US" dirty="0" smtClean="0"/>
              <a:t>intervals to the </a:t>
            </a:r>
            <a:r>
              <a:rPr lang="en-US" dirty="0" smtClean="0">
                <a:solidFill>
                  <a:srgbClr val="FF0000"/>
                </a:solidFill>
              </a:rPr>
              <a:t>left</a:t>
            </a:r>
            <a:r>
              <a:rPr lang="en-US" dirty="0" smtClean="0"/>
              <a:t> of B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= </a:t>
            </a:r>
            <a:r>
              <a:rPr lang="en-US" dirty="0" smtClean="0"/>
              <a:t>S </a:t>
            </a:r>
            <a:r>
              <a:rPr lang="en-US" dirty="0"/>
              <a:t>–</a:t>
            </a:r>
            <a:r>
              <a:rPr lang="en-US" dirty="0" smtClean="0"/>
              <a:t> S</a:t>
            </a:r>
            <a:r>
              <a:rPr lang="en-US" baseline="-25000" dirty="0" smtClean="0"/>
              <a:t>R</a:t>
            </a:r>
            <a:r>
              <a:rPr lang="en-US" dirty="0" smtClean="0"/>
              <a:t> – S</a:t>
            </a:r>
            <a:r>
              <a:rPr lang="en-US" baseline="-25000" dirty="0" smtClean="0"/>
              <a:t>L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Observation: If there is an optimal solution in which no sensor in S</a:t>
            </a:r>
            <a:r>
              <a:rPr lang="en-US" baseline="-25000" dirty="0" smtClean="0"/>
              <a:t>L</a:t>
            </a:r>
            <a:r>
              <a:rPr lang="en-US" dirty="0" smtClean="0"/>
              <a:t> is moved, then we can apply the one-sided case algorithm on S</a:t>
            </a:r>
            <a:r>
              <a:rPr lang="en-US" baseline="-25000" dirty="0" smtClean="0"/>
              <a:t>I</a:t>
            </a:r>
            <a:r>
              <a:rPr lang="en-US" dirty="0" smtClean="0"/>
              <a:t> U S</a:t>
            </a:r>
            <a:r>
              <a:rPr lang="en-US" baseline="-25000" dirty="0" smtClean="0"/>
              <a:t>R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179512" y="6165304"/>
            <a:ext cx="88674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7163437" y="5913458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7666816" y="5769442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2854256" y="5589240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4798472" y="5870443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5868144" y="5661248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8172400" y="5589240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979712" y="6165304"/>
            <a:ext cx="479898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1763688" y="5733256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827584" y="5589240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67544" y="5741640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144016" y="5896347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Oval 16"/>
          <p:cNvSpPr/>
          <p:nvPr/>
        </p:nvSpPr>
        <p:spPr bwMode="auto">
          <a:xfrm>
            <a:off x="-100967" y="5319301"/>
            <a:ext cx="2073125" cy="82791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7092280" y="5247293"/>
            <a:ext cx="2073125" cy="99001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72938" y="5291916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R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07504" y="5373216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/>
              <a:t>L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467544" y="5085184"/>
            <a:ext cx="1080120" cy="13681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flipV="1">
            <a:off x="107504" y="5247293"/>
            <a:ext cx="1512168" cy="120604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8225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/>
      <p:bldP spid="2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363272" cy="4594860"/>
          </a:xfrm>
        </p:spPr>
        <p:txBody>
          <a:bodyPr/>
          <a:lstStyle/>
          <a:p>
            <a:pPr lvl="1"/>
            <a:r>
              <a:rPr lang="en-US" dirty="0" smtClean="0">
                <a:solidFill>
                  <a:srgbClr val="00B050"/>
                </a:solidFill>
              </a:rPr>
              <a:t>r*</a:t>
            </a:r>
            <a:r>
              <a:rPr lang="en-US" dirty="0" smtClean="0"/>
              <a:t>: the rightmost sensor of S that is moved in an optimal solution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en-US" dirty="0" smtClean="0"/>
              <a:t>: the sensors of S</a:t>
            </a:r>
            <a:r>
              <a:rPr lang="en-US" baseline="-25000" dirty="0" smtClean="0"/>
              <a:t>R</a:t>
            </a:r>
            <a:r>
              <a:rPr lang="en-US" dirty="0" smtClean="0"/>
              <a:t> to the left of r*</a:t>
            </a:r>
          </a:p>
          <a:p>
            <a:pPr lvl="1"/>
            <a:r>
              <a:rPr lang="en-US" dirty="0" smtClean="0"/>
              <a:t>Step 1: move all sensors of S</a:t>
            </a:r>
            <a:r>
              <a:rPr lang="en-US" baseline="-25000" dirty="0" smtClean="0"/>
              <a:t>R</a:t>
            </a:r>
            <a:r>
              <a:rPr lang="en-US" dirty="0" smtClean="0"/>
              <a:t>’ leftwards until the right endpoint of B</a:t>
            </a:r>
          </a:p>
          <a:p>
            <a:pPr lvl="1"/>
            <a:r>
              <a:rPr lang="en-US" dirty="0" smtClean="0"/>
              <a:t>Step 2: apply  the one-sided case algorithm on S</a:t>
            </a:r>
            <a:r>
              <a:rPr lang="en-US" baseline="-25000" dirty="0" smtClean="0"/>
              <a:t>L</a:t>
            </a:r>
            <a:r>
              <a:rPr lang="en-US" dirty="0" smtClean="0"/>
              <a:t> U S</a:t>
            </a:r>
            <a:r>
              <a:rPr lang="en-US" baseline="-25000" dirty="0" smtClean="0"/>
              <a:t>I </a:t>
            </a:r>
            <a:r>
              <a:rPr lang="en-US" dirty="0" smtClean="0"/>
              <a:t> U  S</a:t>
            </a:r>
            <a:r>
              <a:rPr lang="en-US" baseline="-25000" dirty="0" smtClean="0"/>
              <a:t>R</a:t>
            </a:r>
            <a:r>
              <a:rPr lang="en-US" dirty="0" smtClean="0"/>
              <a:t>’</a:t>
            </a:r>
          </a:p>
          <a:p>
            <a:pPr lvl="1"/>
            <a:r>
              <a:rPr lang="en-US" dirty="0" smtClean="0"/>
              <a:t>The total cost of the above two steps is the optimal cost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51520" y="6165304"/>
            <a:ext cx="81369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6504917" y="5913458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7008296" y="5769442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2195736" y="5589240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4139952" y="5870443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5425648" y="5589240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7513880" y="5589240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835696" y="6165304"/>
            <a:ext cx="4284476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1985106" y="5860442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7740352" y="6228020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 flipV="1">
            <a:off x="7596336" y="5769442"/>
            <a:ext cx="325063" cy="4771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13" idx="1"/>
          </p:cNvCxnSpPr>
          <p:nvPr/>
        </p:nvCxnSpPr>
        <p:spPr bwMode="auto">
          <a:xfrm flipH="1" flipV="1">
            <a:off x="7008296" y="6008023"/>
            <a:ext cx="732056" cy="4046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467544" y="5589240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251520" y="5741640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144016" y="5896347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Oval 23"/>
          <p:cNvSpPr/>
          <p:nvPr/>
        </p:nvSpPr>
        <p:spPr bwMode="auto">
          <a:xfrm>
            <a:off x="-100967" y="5157192"/>
            <a:ext cx="7475291" cy="125549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6116067" y="5373216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7923360" y="5549170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r</a:t>
            </a:r>
            <a:r>
              <a:rPr lang="en-US" sz="2000" dirty="0" smtClean="0">
                <a:solidFill>
                  <a:srgbClr val="00B050"/>
                </a:solidFill>
              </a:rPr>
              <a:t>*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63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-0.04392 -0.00139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5" y="-69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7037E-6 L -0.09982 -0.00092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4" grpId="0" animBg="1"/>
      <p:bldP spid="2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find r*?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straightforward solution: Consider each sensor of S</a:t>
            </a:r>
            <a:r>
              <a:rPr lang="en-US" baseline="-25000" dirty="0" smtClean="0"/>
              <a:t>R</a:t>
            </a:r>
            <a:r>
              <a:rPr lang="en-US" dirty="0" smtClean="0"/>
              <a:t> as r* and compute the cost; return the one with minimum cost</a:t>
            </a:r>
          </a:p>
          <a:p>
            <a:pPr lvl="1"/>
            <a:r>
              <a:rPr lang="en-US" dirty="0" smtClean="0"/>
              <a:t>O(n</a:t>
            </a:r>
            <a:r>
              <a:rPr lang="en-US" baseline="30000" dirty="0"/>
              <a:t>2</a:t>
            </a:r>
            <a:r>
              <a:rPr lang="en-US" dirty="0" smtClean="0"/>
              <a:t> log n) time</a:t>
            </a:r>
          </a:p>
          <a:p>
            <a:pPr lvl="1"/>
            <a:endParaRPr lang="en-US" dirty="0"/>
          </a:p>
          <a:p>
            <a:r>
              <a:rPr lang="en-US" dirty="0" smtClean="0"/>
              <a:t>Our solution: O(n log n) time</a:t>
            </a:r>
          </a:p>
        </p:txBody>
      </p:sp>
    </p:spTree>
    <p:extLst>
      <p:ext uri="{BB962C8B-B14F-4D97-AF65-F5344CB8AC3E}">
        <p14:creationId xmlns:p14="http://schemas.microsoft.com/office/powerpoint/2010/main" val="319068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r* in O(n log n)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363272" cy="4594860"/>
          </a:xfrm>
        </p:spPr>
        <p:txBody>
          <a:bodyPr/>
          <a:lstStyle/>
          <a:p>
            <a:r>
              <a:rPr lang="en-US" dirty="0" smtClean="0"/>
              <a:t>Several cases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: </a:t>
            </a:r>
            <a:r>
              <a:rPr lang="en-US" dirty="0"/>
              <a:t>the minimum number of sensors necessary to fully cover </a:t>
            </a:r>
            <a:r>
              <a:rPr lang="en-US" i="1" dirty="0"/>
              <a:t>B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Case 1: |S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| ≥ k</a:t>
            </a:r>
          </a:p>
          <a:p>
            <a:pPr lvl="1"/>
            <a:r>
              <a:rPr lang="en-US" dirty="0" smtClean="0"/>
              <a:t>Shift sensors of S</a:t>
            </a:r>
            <a:r>
              <a:rPr lang="en-US" baseline="-25000" dirty="0" smtClean="0"/>
              <a:t>L</a:t>
            </a:r>
            <a:r>
              <a:rPr lang="en-US" dirty="0" smtClean="0"/>
              <a:t> rightwards until the left endpoint of B</a:t>
            </a:r>
          </a:p>
          <a:p>
            <a:pPr lvl="1"/>
            <a:r>
              <a:rPr lang="en-US" dirty="0" smtClean="0"/>
              <a:t>Apply the one-sided case algorithm on S</a:t>
            </a:r>
          </a:p>
          <a:p>
            <a:pPr lvl="1"/>
            <a:r>
              <a:rPr lang="en-US" dirty="0" smtClean="0"/>
              <a:t>The rightmost sensor of S</a:t>
            </a:r>
            <a:r>
              <a:rPr lang="en-US" baseline="-25000" dirty="0" smtClean="0"/>
              <a:t>R</a:t>
            </a:r>
            <a:r>
              <a:rPr lang="en-US" dirty="0" smtClean="0"/>
              <a:t> moved in the above solution is r*</a:t>
            </a:r>
          </a:p>
          <a:p>
            <a:pPr lvl="1"/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179512" y="6165304"/>
            <a:ext cx="88674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7163437" y="5913458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7666816" y="5769442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2854256" y="5589240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4798472" y="5870443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5868144" y="5661248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8172400" y="5589240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979712" y="6165304"/>
            <a:ext cx="479898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1763688" y="5733256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827584" y="5589240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67544" y="5741640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144016" y="5896347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3563888" y="5741640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139952" y="5445224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1979712" y="5373216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Oval 22"/>
          <p:cNvSpPr/>
          <p:nvPr/>
        </p:nvSpPr>
        <p:spPr bwMode="auto">
          <a:xfrm>
            <a:off x="1619672" y="5157192"/>
            <a:ext cx="5543765" cy="125549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11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037E-6 L 0.02518 3.7037E-6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48148E-6 L 0.06424 -0.00116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2" y="-6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44444E-6 L 0.10052 0.00139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1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r</a:t>
            </a:r>
            <a:r>
              <a:rPr lang="en-US" dirty="0" smtClean="0"/>
              <a:t>* </a:t>
            </a:r>
            <a:r>
              <a:rPr lang="en-US" dirty="0"/>
              <a:t>in O(n log n) </a:t>
            </a:r>
            <a:r>
              <a:rPr lang="en-US" dirty="0" smtClean="0"/>
              <a:t>time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579296" cy="3334112"/>
          </a:xfrm>
        </p:spPr>
        <p:txBody>
          <a:bodyPr/>
          <a:lstStyle/>
          <a:p>
            <a:r>
              <a:rPr lang="en-US" dirty="0" smtClean="0"/>
              <a:t>Case 2: </a:t>
            </a:r>
            <a:r>
              <a:rPr lang="en-US" dirty="0">
                <a:solidFill>
                  <a:srgbClr val="FF0000"/>
                </a:solidFill>
              </a:rPr>
              <a:t>|S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| &lt;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k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:  the </a:t>
            </a:r>
            <a:r>
              <a:rPr lang="en-US" dirty="0"/>
              <a:t>number sensors used in an OPT 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Case 2.1:</a:t>
            </a:r>
            <a:r>
              <a:rPr lang="en-US" dirty="0" smtClean="0">
                <a:solidFill>
                  <a:srgbClr val="FF0000"/>
                </a:solidFill>
              </a:rPr>
              <a:t> k* ≥ k+1</a:t>
            </a:r>
          </a:p>
          <a:p>
            <a:pPr lvl="2"/>
            <a:r>
              <a:rPr lang="en-US" dirty="0" smtClean="0"/>
              <a:t>Compute r* in the same way as Case 1</a:t>
            </a:r>
          </a:p>
          <a:p>
            <a:pPr lvl="1"/>
            <a:r>
              <a:rPr lang="en-US" dirty="0" smtClean="0"/>
              <a:t>Case 2.2: </a:t>
            </a:r>
            <a:r>
              <a:rPr lang="en-US" dirty="0" smtClean="0">
                <a:solidFill>
                  <a:srgbClr val="FF0000"/>
                </a:solidFill>
              </a:rPr>
              <a:t>k* = k</a:t>
            </a:r>
          </a:p>
          <a:p>
            <a:pPr lvl="2"/>
            <a:r>
              <a:rPr lang="en-US" dirty="0" smtClean="0"/>
              <a:t>Case 2.2.1: </a:t>
            </a:r>
            <a:r>
              <a:rPr lang="en-US" dirty="0" smtClean="0">
                <a:solidFill>
                  <a:srgbClr val="FF0000"/>
                </a:solidFill>
              </a:rPr>
              <a:t>|B| = 2r * k</a:t>
            </a:r>
          </a:p>
          <a:p>
            <a:pPr lvl="3"/>
            <a:r>
              <a:rPr lang="en-US" dirty="0" smtClean="0"/>
              <a:t>The OPT uses k sensors </a:t>
            </a:r>
            <a:r>
              <a:rPr lang="en-US" dirty="0" smtClean="0">
                <a:solidFill>
                  <a:srgbClr val="FF0000"/>
                </a:solidFill>
              </a:rPr>
              <a:t>in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attached positions </a:t>
            </a:r>
            <a:r>
              <a:rPr lang="en-US" dirty="0" smtClean="0"/>
              <a:t>exactly covering B</a:t>
            </a:r>
          </a:p>
          <a:p>
            <a:pPr lvl="3"/>
            <a:r>
              <a:rPr lang="en-US" dirty="0" smtClean="0"/>
              <a:t>Find an optimal solution by a sweeping algorithm</a:t>
            </a:r>
          </a:p>
          <a:p>
            <a:pPr lvl="2"/>
            <a:r>
              <a:rPr lang="en-US" dirty="0" smtClean="0"/>
              <a:t>Case 2.2.2: </a:t>
            </a:r>
            <a:r>
              <a:rPr lang="en-US" dirty="0" smtClean="0">
                <a:solidFill>
                  <a:srgbClr val="FF0000"/>
                </a:solidFill>
              </a:rPr>
              <a:t>|B| </a:t>
            </a:r>
            <a:r>
              <a:rPr lang="en-US" dirty="0">
                <a:solidFill>
                  <a:srgbClr val="FF0000"/>
                </a:solidFill>
              </a:rPr>
              <a:t>&lt;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2r * k</a:t>
            </a:r>
            <a:endParaRPr lang="en-US" dirty="0" smtClean="0">
              <a:solidFill>
                <a:srgbClr val="FF0000"/>
              </a:solidFill>
            </a:endParaRPr>
          </a:p>
          <a:p>
            <a:pPr lvl="3"/>
            <a:r>
              <a:rPr lang="en-US" dirty="0" smtClean="0"/>
              <a:t>Find </a:t>
            </a:r>
            <a:r>
              <a:rPr lang="en-US" dirty="0"/>
              <a:t>an optimal solution </a:t>
            </a:r>
            <a:r>
              <a:rPr lang="en-US" dirty="0" smtClean="0"/>
              <a:t>by </a:t>
            </a:r>
            <a:r>
              <a:rPr lang="en-US" dirty="0"/>
              <a:t>using reverse operations and other techniques</a:t>
            </a:r>
          </a:p>
          <a:p>
            <a:pPr lvl="3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179512" y="6597352"/>
            <a:ext cx="88674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2411760" y="6021288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5332189" y="6302491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6260083" y="6093296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454390" y="6597352"/>
            <a:ext cx="5741797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1454390" y="6165304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3398606" y="6173688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4355976" y="6093296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Oval 21"/>
          <p:cNvSpPr/>
          <p:nvPr/>
        </p:nvSpPr>
        <p:spPr bwMode="auto">
          <a:xfrm>
            <a:off x="1115616" y="5670540"/>
            <a:ext cx="6624736" cy="85480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55976" y="566124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</a:t>
            </a:r>
            <a:r>
              <a:rPr lang="en-US" dirty="0" smtClean="0"/>
              <a:t> sensors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1441508" y="6597352"/>
            <a:ext cx="5286627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1454390" y="5805264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7193764" y="5805264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2396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en-US" dirty="0"/>
              <a:t>Case 2.2.2: </a:t>
            </a:r>
            <a:r>
              <a:rPr lang="en-US" dirty="0">
                <a:solidFill>
                  <a:srgbClr val="FF0000"/>
                </a:solidFill>
              </a:rPr>
              <a:t>|B| &lt; 2r * 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579296" cy="3334112"/>
          </a:xfrm>
        </p:spPr>
        <p:txBody>
          <a:bodyPr/>
          <a:lstStyle/>
          <a:p>
            <a:r>
              <a:rPr lang="en-US" smtClean="0"/>
              <a:t>Try </a:t>
            </a:r>
            <a:r>
              <a:rPr lang="en-US" dirty="0" smtClean="0"/>
              <a:t>all </a:t>
            </a:r>
            <a:r>
              <a:rPr lang="en-US" smtClean="0"/>
              <a:t>pairs (l, r) </a:t>
            </a:r>
            <a:r>
              <a:rPr lang="en-US" dirty="0" smtClean="0"/>
              <a:t>such that there are k sensors between l and r</a:t>
            </a:r>
          </a:p>
          <a:p>
            <a:pPr lvl="1"/>
            <a:r>
              <a:rPr lang="en-US" dirty="0" smtClean="0"/>
              <a:t>For each pair, compute the containing-case-cost </a:t>
            </a:r>
          </a:p>
          <a:p>
            <a:pPr lvl="1"/>
            <a:r>
              <a:rPr lang="en-US" dirty="0" smtClean="0"/>
              <a:t>Compute the cost for all O(n) pairs in O(n log n) time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179512" y="5661248"/>
            <a:ext cx="88674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467544" y="5140424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4283968" y="5253374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4932040" y="5085184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691680" y="5661248"/>
            <a:ext cx="6336704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323528" y="5292824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2555776" y="5219908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3148265" y="5413866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5712134" y="5223853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07504" y="5085184"/>
            <a:ext cx="235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84168" y="5157192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6516216" y="5013176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7236296" y="5165576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8172400" y="5317976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107504" y="5517232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1691680" y="4869160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Oval 23"/>
          <p:cNvSpPr/>
          <p:nvPr/>
        </p:nvSpPr>
        <p:spPr bwMode="auto">
          <a:xfrm>
            <a:off x="179512" y="4824248"/>
            <a:ext cx="6840760" cy="837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48418" y="4824248"/>
            <a:ext cx="1139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</a:t>
            </a:r>
            <a:r>
              <a:rPr lang="en-US" dirty="0" smtClean="0"/>
              <a:t> sensors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33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0.03142 0.00093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" y="46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0.0467 -0.00185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6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24" grpId="0" animBg="1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sensor barrier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47248" cy="2398008"/>
          </a:xfrm>
        </p:spPr>
        <p:txBody>
          <a:bodyPr/>
          <a:lstStyle/>
          <a:p>
            <a:r>
              <a:rPr lang="en-US" dirty="0" smtClean="0"/>
              <a:t>There is a </a:t>
            </a:r>
            <a:r>
              <a:rPr lang="en-US" dirty="0" smtClean="0">
                <a:solidFill>
                  <a:srgbClr val="FF0000"/>
                </a:solidFill>
              </a:rPr>
              <a:t>sensor</a:t>
            </a:r>
            <a:r>
              <a:rPr lang="en-US" dirty="0" smtClean="0"/>
              <a:t> centered at each interval and the interval is the </a:t>
            </a:r>
            <a:r>
              <a:rPr lang="en-US" dirty="0" smtClean="0">
                <a:solidFill>
                  <a:srgbClr val="FF0000"/>
                </a:solidFill>
              </a:rPr>
              <a:t>covering interval </a:t>
            </a:r>
            <a:r>
              <a:rPr lang="en-US" dirty="0" smtClean="0"/>
              <a:t>of the sensor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B: the barrier</a:t>
            </a:r>
          </a:p>
          <a:p>
            <a:r>
              <a:rPr lang="en-US" dirty="0" smtClean="0"/>
              <a:t>Move sensors to form a coverage of B to minimize the </a:t>
            </a:r>
            <a:r>
              <a:rPr lang="en-US" dirty="0" smtClean="0">
                <a:solidFill>
                  <a:srgbClr val="FF0000"/>
                </a:solidFill>
              </a:rPr>
              <a:t>sum</a:t>
            </a:r>
            <a:r>
              <a:rPr lang="en-US" dirty="0" smtClean="0"/>
              <a:t> of all sensor movements</a:t>
            </a:r>
          </a:p>
          <a:p>
            <a:pPr lvl="1"/>
            <a:r>
              <a:rPr lang="en-US" dirty="0" smtClean="0"/>
              <a:t>For minimizing the total energy cost of sensors</a:t>
            </a: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95536" y="5661248"/>
            <a:ext cx="81369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971600" y="5373216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1474979" y="5229200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3059832" y="5085184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5004048" y="5366387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6516216" y="5085184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6668616" y="5237584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7186736" y="5389984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1474979" y="5661248"/>
            <a:ext cx="5509289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8604448" y="5517232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283968" y="566124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379140" y="5316607"/>
            <a:ext cx="104867" cy="10486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874845" y="5157192"/>
            <a:ext cx="104867" cy="10486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3467372" y="5040450"/>
            <a:ext cx="104867" cy="10486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439620" y="5315849"/>
            <a:ext cx="104867" cy="10486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6948264" y="5013176"/>
            <a:ext cx="104867" cy="10486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7088789" y="5184466"/>
            <a:ext cx="104867" cy="10486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7596336" y="5348741"/>
            <a:ext cx="104867" cy="10486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784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853952"/>
            <a:ext cx="7874000" cy="1143000"/>
          </a:xfrm>
        </p:spPr>
        <p:txBody>
          <a:bodyPr/>
          <a:lstStyle/>
          <a:p>
            <a:pPr algn="ctr"/>
            <a:r>
              <a:rPr lang="en-US" sz="4800" dirty="0" smtClean="0"/>
              <a:t>Thank you!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56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Covering ranges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19256" cy="2830056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: the </a:t>
            </a:r>
            <a:r>
              <a:rPr lang="en-US" dirty="0" smtClean="0">
                <a:solidFill>
                  <a:srgbClr val="FF0000"/>
                </a:solidFill>
              </a:rPr>
              <a:t>covering range </a:t>
            </a:r>
            <a:r>
              <a:rPr lang="en-US" dirty="0" smtClean="0"/>
              <a:t>of each sensor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2r</a:t>
            </a:r>
            <a:r>
              <a:rPr lang="en-US" dirty="0" smtClean="0"/>
              <a:t>: the length of the covering interval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|B|</a:t>
            </a:r>
            <a:r>
              <a:rPr lang="en-US" dirty="0" smtClean="0"/>
              <a:t>: the length of B</a:t>
            </a:r>
          </a:p>
          <a:p>
            <a:r>
              <a:rPr lang="en-US" dirty="0" smtClean="0"/>
              <a:t>Assumption: </a:t>
            </a:r>
            <a:r>
              <a:rPr lang="en-US" dirty="0" smtClean="0">
                <a:solidFill>
                  <a:srgbClr val="FF0000"/>
                </a:solidFill>
              </a:rPr>
              <a:t>2r n ≥ |B|</a:t>
            </a:r>
          </a:p>
          <a:p>
            <a:pPr lvl="1"/>
            <a:r>
              <a:rPr lang="en-US" dirty="0" smtClean="0"/>
              <a:t>n </a:t>
            </a:r>
            <a:r>
              <a:rPr lang="en-US" dirty="0"/>
              <a:t>sensors are sufficient to cover B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1979712" y="5601115"/>
            <a:ext cx="28803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Oval 4"/>
          <p:cNvSpPr/>
          <p:nvPr/>
        </p:nvSpPr>
        <p:spPr bwMode="auto">
          <a:xfrm>
            <a:off x="3387013" y="5556381"/>
            <a:ext cx="104867" cy="104867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3446388" y="5608815"/>
            <a:ext cx="0" cy="7005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871907" y="5601115"/>
            <a:ext cx="0" cy="7005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402832" y="6021288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3491880" y="6021288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995936" y="5661248"/>
            <a:ext cx="3465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r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90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 and our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Previous work</a:t>
            </a:r>
          </a:p>
          <a:p>
            <a:pPr lvl="1"/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) time, </a:t>
            </a:r>
            <a:r>
              <a:rPr lang="en-US" dirty="0" err="1"/>
              <a:t>Czyzowicz</a:t>
            </a:r>
            <a:r>
              <a:rPr lang="en-US" dirty="0"/>
              <a:t> </a:t>
            </a:r>
            <a:r>
              <a:rPr lang="en-US" dirty="0" smtClean="0"/>
              <a:t>et al.</a:t>
            </a:r>
            <a:r>
              <a:rPr lang="en-US" i="1" dirty="0" smtClean="0"/>
              <a:t> </a:t>
            </a:r>
            <a:r>
              <a:rPr lang="en-US" dirty="0" smtClean="0"/>
              <a:t>10’</a:t>
            </a:r>
          </a:p>
          <a:p>
            <a:pPr lvl="1"/>
            <a:endParaRPr lang="en-US" dirty="0"/>
          </a:p>
          <a:p>
            <a:r>
              <a:rPr lang="en-US" dirty="0" smtClean="0"/>
              <a:t>Our result</a:t>
            </a:r>
          </a:p>
          <a:p>
            <a:pPr lvl="1"/>
            <a:r>
              <a:rPr lang="en-US" dirty="0" smtClean="0"/>
              <a:t>O(n log n) time</a:t>
            </a:r>
          </a:p>
          <a:p>
            <a:pPr lvl="1"/>
            <a:r>
              <a:rPr lang="en-US" dirty="0" smtClean="0"/>
              <a:t>Ω(n log n) lower bound ---- a reduction from sorting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190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US" dirty="0" smtClean="0"/>
              <a:t>NP-hard, if sensors have different ranges, </a:t>
            </a:r>
            <a:r>
              <a:rPr lang="en-US" dirty="0" err="1"/>
              <a:t>Czyzowicz</a:t>
            </a:r>
            <a:r>
              <a:rPr lang="en-US" dirty="0"/>
              <a:t> </a:t>
            </a:r>
            <a:r>
              <a:rPr lang="en-US" dirty="0" smtClean="0"/>
              <a:t>et al.</a:t>
            </a:r>
            <a:r>
              <a:rPr lang="en-US" i="1" dirty="0" smtClean="0"/>
              <a:t> </a:t>
            </a:r>
            <a:r>
              <a:rPr lang="en-US" dirty="0" smtClean="0"/>
              <a:t>10’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Min-max</a:t>
            </a:r>
            <a:r>
              <a:rPr lang="en-US" dirty="0" smtClean="0"/>
              <a:t> version: minimize the maximum movement</a:t>
            </a:r>
          </a:p>
          <a:p>
            <a:pPr lvl="1"/>
            <a:r>
              <a:rPr lang="en-US" dirty="0" smtClean="0"/>
              <a:t>Uniform range: O(n log n) time, Chen et al, 13’</a:t>
            </a:r>
          </a:p>
          <a:p>
            <a:pPr lvl="1"/>
            <a:r>
              <a:rPr lang="en-US" dirty="0" smtClean="0"/>
              <a:t>Non-uniform range: O(n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log n) time, Chen et al, 13’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Min-number</a:t>
            </a:r>
            <a:r>
              <a:rPr lang="en-US" dirty="0" smtClean="0"/>
              <a:t> version: minimize the number of moving sensors</a:t>
            </a:r>
          </a:p>
          <a:p>
            <a:pPr lvl="1"/>
            <a:r>
              <a:rPr lang="en-US" dirty="0" smtClean="0"/>
              <a:t>Uniform range: O(n</a:t>
            </a:r>
            <a:r>
              <a:rPr lang="en-US" baseline="30000" dirty="0" smtClean="0"/>
              <a:t>3</a:t>
            </a:r>
            <a:r>
              <a:rPr lang="en-US" dirty="0" smtClean="0"/>
              <a:t>) </a:t>
            </a:r>
            <a:r>
              <a:rPr lang="en-US" dirty="0" err="1" smtClean="0"/>
              <a:t>Mehrandish</a:t>
            </a:r>
            <a:r>
              <a:rPr lang="en-US" dirty="0" smtClean="0"/>
              <a:t> et al. 11’</a:t>
            </a:r>
          </a:p>
          <a:p>
            <a:pPr lvl="1"/>
            <a:r>
              <a:rPr lang="en-US" dirty="0" smtClean="0"/>
              <a:t>Non-uniform range: NP-hard, </a:t>
            </a:r>
            <a:r>
              <a:rPr lang="en-US" dirty="0" err="1"/>
              <a:t>Mehrandish</a:t>
            </a:r>
            <a:r>
              <a:rPr lang="en-US" dirty="0"/>
              <a:t> et al. 11’</a:t>
            </a:r>
          </a:p>
        </p:txBody>
      </p:sp>
    </p:spTree>
    <p:extLst>
      <p:ext uri="{BB962C8B-B14F-4D97-AF65-F5344CB8AC3E}">
        <p14:creationId xmlns:p14="http://schemas.microsoft.com/office/powerpoint/2010/main" val="149981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47248" cy="5258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containing</a:t>
            </a:r>
            <a:r>
              <a:rPr lang="en-US" dirty="0" smtClean="0"/>
              <a:t> case: all intervals intersect B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67544" y="3191232"/>
            <a:ext cx="8147248" cy="52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Wingdings" pitchFamily="2" charset="2"/>
              <a:buChar char="§"/>
              <a:defRPr kumimoji="1" sz="2800" kern="1200">
                <a:solidFill>
                  <a:srgbClr val="003366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Wingdings" pitchFamily="2" charset="2"/>
              <a:buChar char="§"/>
              <a:defRPr kumimoji="1" sz="2400" kern="1200">
                <a:solidFill>
                  <a:srgbClr val="003366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70000"/>
              <a:buFont typeface="Wingdings" pitchFamily="2" charset="2"/>
              <a:buChar char="v"/>
              <a:defRPr kumimoji="1" sz="2000" kern="1200">
                <a:solidFill>
                  <a:srgbClr val="003366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s"/>
              <a:defRPr kumimoji="1" sz="2000" kern="1200">
                <a:solidFill>
                  <a:srgbClr val="003366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" pitchFamily="34" charset="0"/>
              <a:buChar char="•"/>
              <a:defRPr kumimoji="1" sz="2000" kern="1200">
                <a:solidFill>
                  <a:srgbClr val="003366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 "/>
              <a:defRPr kumimoji="1" sz="2000">
                <a:solidFill>
                  <a:srgbClr val="0033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 "/>
              <a:defRPr kumimoji="1" sz="2000">
                <a:solidFill>
                  <a:srgbClr val="0033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 "/>
              <a:defRPr kumimoji="1" sz="2000">
                <a:solidFill>
                  <a:srgbClr val="0033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 "/>
              <a:defRPr kumimoji="1" sz="2000">
                <a:solidFill>
                  <a:srgbClr val="003366"/>
                </a:solidFill>
                <a:latin typeface="+mn-lt"/>
              </a:defRPr>
            </a:lvl9pPr>
          </a:lstStyle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one-sided</a:t>
            </a:r>
            <a:r>
              <a:rPr lang="en-US" dirty="0" smtClean="0"/>
              <a:t> case: intervals that do not intersect B are all on the same side of B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5207456"/>
            <a:ext cx="8147248" cy="52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Wingdings" pitchFamily="2" charset="2"/>
              <a:buChar char="§"/>
              <a:defRPr kumimoji="1" sz="2800" kern="1200">
                <a:solidFill>
                  <a:srgbClr val="003366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Wingdings" pitchFamily="2" charset="2"/>
              <a:buChar char="§"/>
              <a:defRPr kumimoji="1" sz="2400" kern="1200">
                <a:solidFill>
                  <a:srgbClr val="003366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70000"/>
              <a:buFont typeface="Wingdings" pitchFamily="2" charset="2"/>
              <a:buChar char="v"/>
              <a:defRPr kumimoji="1" sz="2000" kern="1200">
                <a:solidFill>
                  <a:srgbClr val="003366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s"/>
              <a:defRPr kumimoji="1" sz="2000" kern="1200">
                <a:solidFill>
                  <a:srgbClr val="003366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Arial" pitchFamily="34" charset="0"/>
              <a:buChar char="•"/>
              <a:defRPr kumimoji="1" sz="2000" kern="1200">
                <a:solidFill>
                  <a:srgbClr val="003366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 "/>
              <a:defRPr kumimoji="1" sz="2000">
                <a:solidFill>
                  <a:srgbClr val="003366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 "/>
              <a:defRPr kumimoji="1" sz="2000">
                <a:solidFill>
                  <a:srgbClr val="003366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 "/>
              <a:defRPr kumimoji="1" sz="2000">
                <a:solidFill>
                  <a:srgbClr val="003366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 "/>
              <a:defRPr kumimoji="1" sz="2000">
                <a:solidFill>
                  <a:srgbClr val="003366"/>
                </a:solidFill>
                <a:latin typeface="+mn-lt"/>
              </a:defRPr>
            </a:lvl9pPr>
          </a:lstStyle>
          <a:p>
            <a:r>
              <a:rPr lang="en-US" dirty="0" smtClean="0"/>
              <a:t>The general case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41072" y="2780928"/>
            <a:ext cx="81369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817136" y="2492896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1320515" y="2348880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905368" y="2204864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849584" y="2486067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6361752" y="2204864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6514152" y="2357264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320515" y="2780928"/>
            <a:ext cx="5509289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35496" y="5013176"/>
            <a:ext cx="81369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6288893" y="4761330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6792272" y="4617314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1979712" y="4437112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3923928" y="4718315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5436096" y="4437112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7297856" y="4437112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394859" y="5013176"/>
            <a:ext cx="5509289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179512" y="6525344"/>
            <a:ext cx="88674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7163437" y="6273498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7666816" y="6129482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2854256" y="5949280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4798472" y="6230483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5868144" y="6021288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8172400" y="5949280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1979712" y="6525344"/>
            <a:ext cx="479898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1763688" y="6093296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899592" y="6245696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323528" y="6398096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467544" y="6021288"/>
            <a:ext cx="93610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8721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The order preserving property --- </a:t>
            </a:r>
            <a:r>
              <a:rPr lang="en-US" dirty="0" err="1"/>
              <a:t>Czyzowicz</a:t>
            </a:r>
            <a:r>
              <a:rPr lang="en-US" dirty="0"/>
              <a:t> et al.</a:t>
            </a:r>
            <a:r>
              <a:rPr lang="en-US" i="1" dirty="0"/>
              <a:t> </a:t>
            </a:r>
            <a:r>
              <a:rPr lang="en-US" dirty="0"/>
              <a:t>10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an optimal solution in which sensors appear in the same order on L as those in the input</a:t>
            </a:r>
          </a:p>
          <a:p>
            <a:pPr lvl="1"/>
            <a:r>
              <a:rPr lang="en-US" dirty="0" smtClean="0"/>
              <a:t>Due to that sensors have the same covering range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49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containing </a:t>
            </a:r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363272" cy="1029856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Gap</a:t>
            </a:r>
            <a:r>
              <a:rPr lang="en-US" dirty="0" smtClean="0"/>
              <a:t>: a maximal uncovered sub-segment of B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Overlap</a:t>
            </a:r>
            <a:r>
              <a:rPr lang="en-US" dirty="0" smtClean="0"/>
              <a:t>: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sub-segment of B covered by </a:t>
            </a:r>
            <a:r>
              <a:rPr lang="en-US" dirty="0" smtClean="0">
                <a:solidFill>
                  <a:srgbClr val="FF0000"/>
                </a:solidFill>
              </a:rPr>
              <a:t>two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adjacent</a:t>
            </a:r>
            <a:r>
              <a:rPr lang="en-US" dirty="0" smtClean="0"/>
              <a:t> sensors</a:t>
            </a:r>
          </a:p>
          <a:p>
            <a:pPr lvl="1"/>
            <a:r>
              <a:rPr lang="en-US" dirty="0" smtClean="0"/>
              <a:t>or, a segment of </a:t>
            </a:r>
            <a:r>
              <a:rPr lang="en-US" dirty="0" smtClean="0">
                <a:solidFill>
                  <a:srgbClr val="FF0000"/>
                </a:solidFill>
              </a:rPr>
              <a:t>L\B </a:t>
            </a:r>
            <a:r>
              <a:rPr lang="en-US" dirty="0" smtClean="0"/>
              <a:t>covered by a sensor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23528" y="4941168"/>
            <a:ext cx="81369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899592" y="4653136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1630120" y="4509120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2987824" y="4365104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5086504" y="4646307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5734576" y="4365104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6454656" y="4517504"/>
            <a:ext cx="9361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402971" y="4941168"/>
            <a:ext cx="5509289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2566224" y="4149080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2987824" y="4149080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628430" y="393305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3934376" y="4149080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5076056" y="4149080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4356622" y="393305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899592" y="4149080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1403648" y="4149080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1619672" y="4149080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1835696" y="4149080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5724128" y="4149080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6012160" y="4149080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6444208" y="4149080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6660232" y="4149080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6916365" y="4149080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7380312" y="4149080"/>
            <a:ext cx="0" cy="7920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971600" y="407707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547664" y="386104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652120" y="386104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372200" y="385175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920056" y="386104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38469" y="5733256"/>
            <a:ext cx="6885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 cover B is essentially to </a:t>
            </a:r>
            <a:r>
              <a:rPr lang="en-US" sz="2400" dirty="0" smtClean="0">
                <a:solidFill>
                  <a:srgbClr val="FF0000"/>
                </a:solidFill>
              </a:rPr>
              <a:t>use overlaps to cover gaps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253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44444E-6 L 0.02361 4.44444E-6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81481E-6 L 0.02361 -4.81481E-6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1" y="0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23 2.59259E-6 L 0.04584 2.59259E-6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"/>
</p:tagLst>
</file>

<file path=ppt/theme/theme1.xml><?xml version="1.0" encoding="utf-8"?>
<a:theme xmlns:a="http://schemas.openxmlformats.org/drawingml/2006/main" name="myTheme1">
  <a:themeElements>
    <a:clrScheme name="Zack's Standard 5">
      <a:dk1>
        <a:srgbClr val="000066"/>
      </a:dk1>
      <a:lt1>
        <a:srgbClr val="FFFFFF"/>
      </a:lt1>
      <a:dk2>
        <a:srgbClr val="0000FF"/>
      </a:dk2>
      <a:lt2>
        <a:srgbClr val="000000"/>
      </a:lt2>
      <a:accent1>
        <a:srgbClr val="0066FF"/>
      </a:accent1>
      <a:accent2>
        <a:srgbClr val="33CCCC"/>
      </a:accent2>
      <a:accent3>
        <a:srgbClr val="FFFFFF"/>
      </a:accent3>
      <a:accent4>
        <a:srgbClr val="000056"/>
      </a:accent4>
      <a:accent5>
        <a:srgbClr val="AAB8FF"/>
      </a:accent5>
      <a:accent6>
        <a:srgbClr val="2DB9B9"/>
      </a:accent6>
      <a:hlink>
        <a:srgbClr val="FF00FF"/>
      </a:hlink>
      <a:folHlink>
        <a:srgbClr val="9933FF"/>
      </a:folHlink>
    </a:clrScheme>
    <a:fontScheme name="Zack's Standard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Zack's Standard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ck's Standard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ck's Standard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ck's Standard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13459</TotalTime>
  <Words>1595</Words>
  <Application>Microsoft Office PowerPoint</Application>
  <PresentationFormat>On-screen Show (4:3)</PresentationFormat>
  <Paragraphs>261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宋体</vt:lpstr>
      <vt:lpstr>Arial</vt:lpstr>
      <vt:lpstr>Calibri</vt:lpstr>
      <vt:lpstr>Franklin Gothic Medium</vt:lpstr>
      <vt:lpstr>Gill Sans MT</vt:lpstr>
      <vt:lpstr>Times New Roman</vt:lpstr>
      <vt:lpstr>Wingdings</vt:lpstr>
      <vt:lpstr>myTheme1</vt:lpstr>
      <vt:lpstr>自定义设计方案</vt:lpstr>
      <vt:lpstr>Minimizing the Aggregate Movements for Interval Coverage</vt:lpstr>
      <vt:lpstr>Problem definition</vt:lpstr>
      <vt:lpstr>Mobile sensor barrier coverage</vt:lpstr>
      <vt:lpstr>Covering ranges</vt:lpstr>
      <vt:lpstr>Previous work and our results</vt:lpstr>
      <vt:lpstr>Related work</vt:lpstr>
      <vt:lpstr>Three cases</vt:lpstr>
      <vt:lpstr>The order preserving property --- Czyzowicz et al. 10’</vt:lpstr>
      <vt:lpstr>The containing case</vt:lpstr>
      <vt:lpstr>The containing case – the algorithm</vt:lpstr>
      <vt:lpstr>Attached positions</vt:lpstr>
      <vt:lpstr>A greedy algorithm</vt:lpstr>
      <vt:lpstr>Defining cost for o1 and o2 </vt:lpstr>
      <vt:lpstr>Covering the gap g</vt:lpstr>
      <vt:lpstr>Covering the gap g (cont.)</vt:lpstr>
      <vt:lpstr>The position tree</vt:lpstr>
      <vt:lpstr>The one-sided case</vt:lpstr>
      <vt:lpstr>Why the containing case algorithm not work?</vt:lpstr>
      <vt:lpstr>Our solution</vt:lpstr>
      <vt:lpstr>Our solution (cont.)</vt:lpstr>
      <vt:lpstr>How to find r*?</vt:lpstr>
      <vt:lpstr>An O(n log n) time algorithm</vt:lpstr>
      <vt:lpstr>Computing containing-case-cost(r) for all r of SR: the reverse operations</vt:lpstr>
      <vt:lpstr>The general case</vt:lpstr>
      <vt:lpstr>Our solution</vt:lpstr>
      <vt:lpstr>How to find r*?</vt:lpstr>
      <vt:lpstr>Finding r* in O(n log n) time</vt:lpstr>
      <vt:lpstr>Finding r* in O(n log n) time (cont.)</vt:lpstr>
      <vt:lpstr>Case 2.2.2: |B| &lt; 2r * k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Haitao Wang</dc:creator>
  <cp:lastModifiedBy>Haitao Wang</cp:lastModifiedBy>
  <cp:revision>1463</cp:revision>
  <dcterms:created xsi:type="dcterms:W3CDTF">2013-05-31T17:30:01Z</dcterms:created>
  <dcterms:modified xsi:type="dcterms:W3CDTF">2018-05-21T17:05:30Z</dcterms:modified>
</cp:coreProperties>
</file>