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9" r:id="rId2"/>
  </p:sldMasterIdLst>
  <p:notesMasterIdLst>
    <p:notesMasterId r:id="rId28"/>
  </p:notesMasterIdLst>
  <p:sldIdLst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84" r:id="rId11"/>
    <p:sldId id="285" r:id="rId12"/>
    <p:sldId id="286" r:id="rId13"/>
    <p:sldId id="287" r:id="rId14"/>
    <p:sldId id="269" r:id="rId15"/>
    <p:sldId id="272" r:id="rId16"/>
    <p:sldId id="273" r:id="rId17"/>
    <p:sldId id="274" r:id="rId18"/>
    <p:sldId id="276" r:id="rId19"/>
    <p:sldId id="275" r:id="rId20"/>
    <p:sldId id="279" r:id="rId21"/>
    <p:sldId id="281" r:id="rId22"/>
    <p:sldId id="277" r:id="rId23"/>
    <p:sldId id="282" r:id="rId24"/>
    <p:sldId id="289" r:id="rId25"/>
    <p:sldId id="290" r:id="rId26"/>
    <p:sldId id="283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0D8E"/>
    <a:srgbClr val="FF9900"/>
    <a:srgbClr val="BEC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0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B180-F634-4A85-A2B7-3B5232FC080C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B4B1E-A216-4E0E-9B02-33038057C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4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3034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fld id="{C7EDF0B6-AFAD-468F-A024-5A21167AA8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52608-FF40-4895-8EAD-25BDBF1C87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B7A3-98A2-4C6A-AE8A-E11411C867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641C4-55A2-4232-9195-B1A924DF4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B37B-9910-4A7B-8566-B742309A1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91ED-EA0F-4217-BAA5-17FFB122C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39EC8-3110-412F-8D9E-12784F334A1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DA06-2B62-428A-8848-5DCB68ECDD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2BB0-1247-4850-BDCD-05A56D6D8C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44BF-270E-4651-857B-A42D8F8D9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B21F-0353-4DD2-A14F-0B3AD5E6F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A906-1E0C-4D05-9AFF-64AECFB5F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ADC7-410F-4FBD-92A9-848E4ED679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A478-4CB7-4B5C-A30C-24D9B27C94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2EF39EC8-3110-412F-8D9E-12784F33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4338" y="1290638"/>
            <a:ext cx="7889875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78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785934"/>
            <a:ext cx="7993090" cy="1143000"/>
          </a:xfrm>
        </p:spPr>
        <p:txBody>
          <a:bodyPr/>
          <a:lstStyle/>
          <a:p>
            <a:pPr algn="ctr"/>
            <a:r>
              <a:rPr lang="en-US" dirty="0" smtClean="0"/>
              <a:t>Aggregate-Max Nearest Neighbor Searching in the Plane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2270760"/>
          </a:xfrm>
        </p:spPr>
        <p:txBody>
          <a:bodyPr/>
          <a:lstStyle/>
          <a:p>
            <a:pPr algn="ctr"/>
            <a:r>
              <a:rPr lang="en-US" dirty="0" smtClean="0"/>
              <a:t>Haitao Wang</a:t>
            </a:r>
            <a:endParaRPr lang="en-US" baseline="30000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/>
              <a:t>Utah State University </a:t>
            </a:r>
            <a:endParaRPr lang="en-US" baseline="30000" dirty="0" smtClean="0"/>
          </a:p>
          <a:p>
            <a:pPr algn="ctr"/>
            <a:r>
              <a:rPr lang="en-US" dirty="0" smtClean="0"/>
              <a:t>CCCG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query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965960"/>
          </a:xfrm>
        </p:spPr>
        <p:txBody>
          <a:bodyPr/>
          <a:lstStyle/>
          <a:p>
            <a:r>
              <a:rPr lang="en-US" dirty="0" smtClean="0"/>
              <a:t>For each blue point q that defines a farthest </a:t>
            </a:r>
            <a:r>
              <a:rPr lang="en-US" dirty="0" err="1" smtClean="0"/>
              <a:t>Voronoi</a:t>
            </a:r>
            <a:r>
              <a:rPr lang="en-US" dirty="0" smtClean="0"/>
              <a:t> region FVR(q)</a:t>
            </a:r>
          </a:p>
          <a:p>
            <a:pPr lvl="1"/>
            <a:r>
              <a:rPr lang="en-US" dirty="0" smtClean="0"/>
              <a:t>find the nearest neighbor of q in FVR(q)</a:t>
            </a:r>
          </a:p>
          <a:p>
            <a:r>
              <a:rPr lang="en-US" dirty="0" smtClean="0"/>
              <a:t>Return the shortest distance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43702" y="464344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786446" y="392906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796102" y="5214950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143636" y="479584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786446" y="57864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14876" y="557214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 bwMode="auto">
          <a:xfrm>
            <a:off x="5357818" y="507207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286644" y="407194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500826" y="578645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572396" y="542926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5072066" y="5143512"/>
            <a:ext cx="1285884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5715008" y="5643578"/>
            <a:ext cx="1143008" cy="142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 flipH="1" flipV="1">
            <a:off x="6332770" y="4934806"/>
            <a:ext cx="233887" cy="1835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 flipH="1" flipV="1">
            <a:off x="6386732" y="4712677"/>
            <a:ext cx="351692" cy="703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544128" y="4929198"/>
            <a:ext cx="1882419" cy="332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6200000" flipV="1">
            <a:off x="5873262" y="3861581"/>
            <a:ext cx="1097280" cy="3516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5400000" flipH="1" flipV="1">
            <a:off x="6492240" y="3749041"/>
            <a:ext cx="956603" cy="745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429520" y="39290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7358082" y="59388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858016" y="571501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000760" y="535782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715008" y="464344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072066" y="443865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286644" y="459105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643702" y="407194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6715140" y="357187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500562" y="500063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000628" y="607220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000892" y="622460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8001024" y="471488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8153424" y="400050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5400000" flipH="1" flipV="1">
            <a:off x="6073924" y="4207301"/>
            <a:ext cx="1259612" cy="11877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6572264" y="507207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1"/>
          </p:cNvCxnSpPr>
          <p:nvPr/>
        </p:nvCxnSpPr>
        <p:spPr bwMode="auto">
          <a:xfrm rot="16200000" flipV="1">
            <a:off x="5701661" y="4201470"/>
            <a:ext cx="1034911" cy="7481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6" idx="3"/>
          </p:cNvCxnSpPr>
          <p:nvPr/>
        </p:nvCxnSpPr>
        <p:spPr bwMode="auto">
          <a:xfrm rot="5400000">
            <a:off x="6171996" y="4007942"/>
            <a:ext cx="430506" cy="1840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44" idx="5"/>
          </p:cNvCxnSpPr>
          <p:nvPr/>
        </p:nvCxnSpPr>
        <p:spPr bwMode="auto">
          <a:xfrm rot="10800000">
            <a:off x="5836960" y="4765398"/>
            <a:ext cx="1806874" cy="7334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 flipH="1" flipV="1">
            <a:off x="5824116" y="4941739"/>
            <a:ext cx="1661673" cy="1480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6500826" y="4929198"/>
            <a:ext cx="357190" cy="35719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7158" y="421481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Difficulty: How to find the nearest neighbor of q in FVR(q)?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/>
      <p:bldP spid="40" grpId="0"/>
      <p:bldP spid="67" grpId="0" animBg="1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 bwMode="auto">
          <a:xfrm>
            <a:off x="4284961" y="4714884"/>
            <a:ext cx="1930113" cy="1388507"/>
          </a:xfrm>
          <a:custGeom>
            <a:avLst/>
            <a:gdLst>
              <a:gd name="connsiteX0" fmla="*/ 1219200 w 1357745"/>
              <a:gd name="connsiteY0" fmla="*/ 1066800 h 1066800"/>
              <a:gd name="connsiteX1" fmla="*/ 1357745 w 1357745"/>
              <a:gd name="connsiteY1" fmla="*/ 0 h 1066800"/>
              <a:gd name="connsiteX2" fmla="*/ 0 w 1357745"/>
              <a:gd name="connsiteY2" fmla="*/ 318655 h 1066800"/>
              <a:gd name="connsiteX3" fmla="*/ 0 w 1357745"/>
              <a:gd name="connsiteY3" fmla="*/ 346364 h 1066800"/>
              <a:gd name="connsiteX4" fmla="*/ 0 w 1357745"/>
              <a:gd name="connsiteY4" fmla="*/ 34636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745" h="1066800">
                <a:moveTo>
                  <a:pt x="1219200" y="1066800"/>
                </a:moveTo>
                <a:lnTo>
                  <a:pt x="1357745" y="0"/>
                </a:lnTo>
                <a:lnTo>
                  <a:pt x="0" y="318655"/>
                </a:lnTo>
                <a:lnTo>
                  <a:pt x="0" y="346364"/>
                </a:lnTo>
                <a:lnTo>
                  <a:pt x="0" y="346364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solution: maintain </a:t>
            </a:r>
            <a:r>
              <a:rPr lang="en-US" dirty="0" err="1" smtClean="0"/>
              <a:t>Voronoi</a:t>
            </a:r>
            <a:r>
              <a:rPr lang="en-US" dirty="0" smtClean="0"/>
              <a:t>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the </a:t>
            </a:r>
            <a:r>
              <a:rPr lang="en-US" dirty="0" err="1" smtClean="0"/>
              <a:t>Voronoi</a:t>
            </a:r>
            <a:r>
              <a:rPr lang="en-US" dirty="0" smtClean="0"/>
              <a:t> diagram of the red points in FVR(q) </a:t>
            </a:r>
          </a:p>
          <a:p>
            <a:r>
              <a:rPr lang="en-US" dirty="0" smtClean="0"/>
              <a:t>Determine the </a:t>
            </a:r>
            <a:r>
              <a:rPr lang="en-US" dirty="0" err="1" smtClean="0"/>
              <a:t>Voronoi</a:t>
            </a:r>
            <a:r>
              <a:rPr lang="en-US" dirty="0" smtClean="0"/>
              <a:t> region that contains q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643570" y="349091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43570" y="53483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13398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5214942" y="463392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143768" y="3633790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357950" y="534830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429520" y="499111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4929190" y="4705360"/>
            <a:ext cx="1285884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5572132" y="5205426"/>
            <a:ext cx="1143008" cy="142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 flipH="1" flipV="1">
            <a:off x="6189894" y="4496654"/>
            <a:ext cx="233887" cy="1835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 flipH="1" flipV="1">
            <a:off x="6243856" y="4274525"/>
            <a:ext cx="351692" cy="703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401252" y="4491046"/>
            <a:ext cx="1882419" cy="332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16200000" flipV="1">
            <a:off x="5730386" y="3423429"/>
            <a:ext cx="1097280" cy="3516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 flipH="1" flipV="1">
            <a:off x="6349364" y="3310889"/>
            <a:ext cx="956603" cy="745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286644" y="3490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5857884" y="491967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214942" y="557214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357818" y="507207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 bwMode="auto">
          <a:xfrm>
            <a:off x="6000760" y="4572008"/>
            <a:ext cx="1714512" cy="1428760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problem: answering </a:t>
            </a:r>
            <a:r>
              <a:rPr lang="en-US" dirty="0" err="1" smtClean="0"/>
              <a:t>Voronoi</a:t>
            </a:r>
            <a:r>
              <a:rPr lang="en-US" dirty="0" smtClean="0"/>
              <a:t> diagram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set of points in the plane, </a:t>
            </a:r>
          </a:p>
          <a:p>
            <a:pPr lvl="1"/>
            <a:r>
              <a:rPr lang="en-US" dirty="0" smtClean="0"/>
              <a:t>query: a triangle </a:t>
            </a:r>
          </a:p>
          <a:p>
            <a:pPr lvl="1"/>
            <a:r>
              <a:rPr lang="en-US" dirty="0" smtClean="0"/>
              <a:t>return (implicitly) the </a:t>
            </a:r>
            <a:r>
              <a:rPr lang="en-US" dirty="0" err="1" smtClean="0"/>
              <a:t>Voronoi</a:t>
            </a:r>
            <a:r>
              <a:rPr lang="en-US" dirty="0" smtClean="0"/>
              <a:t> diagram of the points in the triangle</a:t>
            </a:r>
          </a:p>
          <a:p>
            <a:r>
              <a:rPr lang="en-US" dirty="0" smtClean="0"/>
              <a:t>Our approach: Using the simplex range searching data structures (</a:t>
            </a:r>
            <a:r>
              <a:rPr lang="en-US" dirty="0" err="1" smtClean="0"/>
              <a:t>Matousek</a:t>
            </a:r>
            <a:r>
              <a:rPr lang="en-US" dirty="0" smtClean="0"/>
              <a:t> 92’, 93’, Chan 12’)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6072198" y="628652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572396" y="485776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643570" y="614364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072066" y="57864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215206" y="535782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01024" y="535782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29454" y="607220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429388" y="564357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643702" y="500063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500826" y="450057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500694" y="535782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000760" y="514351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1427" y="4577372"/>
            <a:ext cx="2641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each canonical subset </a:t>
            </a:r>
          </a:p>
          <a:p>
            <a:r>
              <a:rPr lang="en-US" dirty="0" smtClean="0"/>
              <a:t>of points,  maintain its  </a:t>
            </a:r>
          </a:p>
          <a:p>
            <a:r>
              <a:rPr lang="en-US" dirty="0" err="1" smtClean="0"/>
              <a:t>Voronoi</a:t>
            </a:r>
            <a:r>
              <a:rPr lang="en-US" dirty="0" smtClean="0"/>
              <a:t> diagram explicitly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mond 13"/>
          <p:cNvSpPr/>
          <p:nvPr/>
        </p:nvSpPr>
        <p:spPr bwMode="auto">
          <a:xfrm>
            <a:off x="5143504" y="3214686"/>
            <a:ext cx="3071834" cy="3071834"/>
          </a:xfrm>
          <a:prstGeom prst="diamond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487103" y="5173385"/>
            <a:ext cx="357190" cy="35719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429520" y="3929066"/>
            <a:ext cx="357190" cy="35719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357818" y="4214818"/>
            <a:ext cx="357190" cy="35719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</a:t>
            </a:r>
            <a:r>
              <a:rPr lang="en-US" baseline="-25000" dirty="0" smtClean="0"/>
              <a:t>1</a:t>
            </a:r>
            <a:r>
              <a:rPr lang="en-US" dirty="0" smtClean="0"/>
              <a:t>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108704"/>
          </a:xfrm>
        </p:spPr>
        <p:txBody>
          <a:bodyPr/>
          <a:lstStyle/>
          <a:p>
            <a:r>
              <a:rPr lang="en-US" dirty="0" smtClean="0"/>
              <a:t>For any red point p</a:t>
            </a:r>
          </a:p>
          <a:p>
            <a:pPr lvl="1"/>
            <a:r>
              <a:rPr lang="en-US" dirty="0" smtClean="0"/>
              <a:t>easy to determine the </a:t>
            </a:r>
            <a:r>
              <a:rPr lang="en-US" dirty="0" smtClean="0">
                <a:solidFill>
                  <a:srgbClr val="FF0000"/>
                </a:solidFill>
              </a:rPr>
              <a:t>farthest</a:t>
            </a:r>
            <a:r>
              <a:rPr lang="en-US" dirty="0" smtClean="0"/>
              <a:t> point of Q to p</a:t>
            </a:r>
          </a:p>
          <a:p>
            <a:pPr lvl="1"/>
            <a:r>
              <a:rPr lang="en-US" dirty="0" smtClean="0"/>
              <a:t>one of the four </a:t>
            </a:r>
            <a:r>
              <a:rPr lang="en-US" dirty="0" smtClean="0">
                <a:solidFill>
                  <a:srgbClr val="FF0000"/>
                </a:solidFill>
              </a:rPr>
              <a:t>extreme</a:t>
            </a:r>
            <a:r>
              <a:rPr lang="en-US" dirty="0" smtClean="0"/>
              <a:t> points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6572264" y="4500570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429388" y="3786190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724664" y="507207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072198" y="4652970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429124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51435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6072198" y="5698998"/>
            <a:ext cx="357190" cy="35719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43111" y="431396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514813" y="4030377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85201" y="578645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558541" y="5258678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2844" y="3286124"/>
            <a:ext cx="300039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None/>
            </a:pPr>
            <a:r>
              <a:rPr kumimoji="1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</a:rPr>
              <a:t>The  farthest</a:t>
            </a:r>
            <a:r>
              <a:rPr kumimoji="1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1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</a:rPr>
              <a:t>Voronoi</a:t>
            </a:r>
            <a:r>
              <a:rPr kumimoji="1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</a:rPr>
              <a:t> diagram of Q is determined by the four extreme points</a:t>
            </a:r>
            <a:endParaRPr kumimoji="1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1" name="Straight Connector 20"/>
          <p:cNvCxnSpPr>
            <a:endCxn id="7" idx="3"/>
          </p:cNvCxnSpPr>
          <p:nvPr/>
        </p:nvCxnSpPr>
        <p:spPr bwMode="auto">
          <a:xfrm flipV="1">
            <a:off x="4500562" y="4152329"/>
            <a:ext cx="3035175" cy="11549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371541" y="4715678"/>
            <a:ext cx="200026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 flipH="1" flipV="1">
            <a:off x="5550268" y="3892553"/>
            <a:ext cx="164307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371805" y="4715678"/>
            <a:ext cx="357190" cy="2143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736405" y="4922583"/>
            <a:ext cx="2121875" cy="21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836032" y="5822955"/>
            <a:ext cx="178592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7715272" y="2571744"/>
            <a:ext cx="723904" cy="714380"/>
            <a:chOff x="1990708" y="5572140"/>
            <a:chExt cx="723904" cy="71438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 rot="5400000" flipH="1" flipV="1">
              <a:off x="2357422" y="5572140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16200000" flipH="1">
              <a:off x="2357422" y="5929330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16200000" flipV="1">
              <a:off x="2000232" y="5572140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rot="10800000" flipV="1">
              <a:off x="1990708" y="5929330"/>
              <a:ext cx="366714" cy="3476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5" grpId="0" animBg="1"/>
      <p:bldP spid="15" grpId="1" animBg="1"/>
      <p:bldP spid="12" grpId="0" animBg="1"/>
      <p:bldP spid="13" grpId="0"/>
      <p:bldP spid="16" grpId="0" animBg="1"/>
      <p:bldP spid="1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problem: determine the nearest neighbor of q in FVR(q)?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465894"/>
          </a:xfrm>
        </p:spPr>
        <p:txBody>
          <a:bodyPr/>
          <a:lstStyle/>
          <a:p>
            <a:r>
              <a:rPr lang="en-US" dirty="0" smtClean="0"/>
              <a:t>The solution for L</a:t>
            </a:r>
            <a:r>
              <a:rPr lang="en-US" baseline="-25000" dirty="0" smtClean="0"/>
              <a:t>2</a:t>
            </a:r>
            <a:r>
              <a:rPr lang="en-US" dirty="0" smtClean="0"/>
              <a:t>: maintaining </a:t>
            </a:r>
            <a:r>
              <a:rPr lang="en-US" dirty="0" err="1" smtClean="0"/>
              <a:t>Voronoi</a:t>
            </a:r>
            <a:r>
              <a:rPr lang="en-US" dirty="0" smtClean="0"/>
              <a:t> diagrams</a:t>
            </a:r>
          </a:p>
          <a:p>
            <a:r>
              <a:rPr lang="en-US" dirty="0" smtClean="0"/>
              <a:t>A better solution for L</a:t>
            </a:r>
            <a:r>
              <a:rPr lang="en-US" baseline="-25000" dirty="0" smtClean="0"/>
              <a:t>1</a:t>
            </a:r>
            <a:r>
              <a:rPr lang="en-US" dirty="0" smtClean="0"/>
              <a:t>: using </a:t>
            </a:r>
            <a:r>
              <a:rPr lang="en-US" dirty="0" smtClean="0">
                <a:solidFill>
                  <a:srgbClr val="FF0000"/>
                </a:solidFill>
              </a:rPr>
              <a:t>segment dragging queries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486707" y="3228541"/>
            <a:ext cx="2438400" cy="1842655"/>
          </a:xfrm>
          <a:custGeom>
            <a:avLst/>
            <a:gdLst>
              <a:gd name="connsiteX0" fmla="*/ 0 w 2438400"/>
              <a:gd name="connsiteY0" fmla="*/ 0 h 1842655"/>
              <a:gd name="connsiteX1" fmla="*/ 13855 w 2438400"/>
              <a:gd name="connsiteY1" fmla="*/ 1620982 h 1842655"/>
              <a:gd name="connsiteX2" fmla="*/ 374073 w 2438400"/>
              <a:gd name="connsiteY2" fmla="*/ 1828800 h 1842655"/>
              <a:gd name="connsiteX3" fmla="*/ 2396837 w 2438400"/>
              <a:gd name="connsiteY3" fmla="*/ 1842655 h 1842655"/>
              <a:gd name="connsiteX4" fmla="*/ 2438400 w 2438400"/>
              <a:gd name="connsiteY4" fmla="*/ 1787237 h 1842655"/>
              <a:gd name="connsiteX5" fmla="*/ 2410691 w 2438400"/>
              <a:gd name="connsiteY5" fmla="*/ 1828800 h 1842655"/>
              <a:gd name="connsiteX6" fmla="*/ 2410691 w 2438400"/>
              <a:gd name="connsiteY6" fmla="*/ 1828800 h 1842655"/>
              <a:gd name="connsiteX0" fmla="*/ 0 w 2438400"/>
              <a:gd name="connsiteY0" fmla="*/ 0 h 1842655"/>
              <a:gd name="connsiteX1" fmla="*/ 13855 w 2438400"/>
              <a:gd name="connsiteY1" fmla="*/ 1620982 h 1842655"/>
              <a:gd name="connsiteX2" fmla="*/ 374073 w 2438400"/>
              <a:gd name="connsiteY2" fmla="*/ 1828800 h 1842655"/>
              <a:gd name="connsiteX3" fmla="*/ 2396837 w 2438400"/>
              <a:gd name="connsiteY3" fmla="*/ 1842655 h 1842655"/>
              <a:gd name="connsiteX4" fmla="*/ 2438400 w 2438400"/>
              <a:gd name="connsiteY4" fmla="*/ 1787237 h 1842655"/>
              <a:gd name="connsiteX5" fmla="*/ 2410691 w 2438400"/>
              <a:gd name="connsiteY5" fmla="*/ 1828800 h 1842655"/>
              <a:gd name="connsiteX6" fmla="*/ 2410691 w 2438400"/>
              <a:gd name="connsiteY6" fmla="*/ 42826 h 184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400" h="1842655">
                <a:moveTo>
                  <a:pt x="0" y="0"/>
                </a:moveTo>
                <a:lnTo>
                  <a:pt x="13855" y="1620982"/>
                </a:lnTo>
                <a:lnTo>
                  <a:pt x="374073" y="1828800"/>
                </a:lnTo>
                <a:lnTo>
                  <a:pt x="2396837" y="1842655"/>
                </a:lnTo>
                <a:lnTo>
                  <a:pt x="2438400" y="1787237"/>
                </a:lnTo>
                <a:lnTo>
                  <a:pt x="2410691" y="1828800"/>
                </a:lnTo>
                <a:lnTo>
                  <a:pt x="2410691" y="42826"/>
                </a:lnTo>
              </a:path>
            </a:pathLst>
          </a:cu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442847" y="431396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500694" y="400050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200955" y="579814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558277" y="5258678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500298" y="4857760"/>
            <a:ext cx="200026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3679025" y="4034635"/>
            <a:ext cx="164307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500562" y="4857760"/>
            <a:ext cx="357190" cy="2143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865162" y="5064665"/>
            <a:ext cx="2121875" cy="21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5214942" y="371475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43438" y="471488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643570" y="450057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215074" y="378619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143636" y="342900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72198" y="413123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58063" y="58163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3964789" y="5965037"/>
            <a:ext cx="178592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 flipH="1" flipV="1">
            <a:off x="3984477" y="5141350"/>
            <a:ext cx="1013988" cy="446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4528272" y="4613573"/>
            <a:ext cx="357190" cy="35719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929322" y="5715040"/>
            <a:ext cx="1071570" cy="74209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357818" y="4000528"/>
            <a:ext cx="1643074" cy="1143008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observation on </a:t>
            </a:r>
            <a:r>
              <a:rPr lang="en-US" dirty="0" smtClean="0">
                <a:solidFill>
                  <a:srgbClr val="FF0000"/>
                </a:solidFill>
              </a:rPr>
              <a:t>the shape of FVR(q)</a:t>
            </a:r>
            <a:r>
              <a:rPr lang="en-US" dirty="0" smtClean="0"/>
              <a:t>: only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465894"/>
          </a:xfrm>
        </p:spPr>
        <p:txBody>
          <a:bodyPr/>
          <a:lstStyle/>
          <a:p>
            <a:r>
              <a:rPr lang="en-US" dirty="0" smtClean="0"/>
              <a:t>Type-A</a:t>
            </a:r>
          </a:p>
          <a:p>
            <a:pPr lvl="1"/>
            <a:r>
              <a:rPr lang="en-US" dirty="0" smtClean="0"/>
              <a:t>bounded by two vertical half-lines and a segment of slope -1 in between </a:t>
            </a:r>
          </a:p>
          <a:p>
            <a:pPr lvl="1"/>
            <a:r>
              <a:rPr lang="en-US" dirty="0" smtClean="0"/>
              <a:t>On the right of the vertical line through q</a:t>
            </a:r>
          </a:p>
          <a:p>
            <a:pPr lvl="1"/>
            <a:r>
              <a:rPr lang="en-US" dirty="0" smtClean="0"/>
              <a:t>b is on the horizontal line through q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929190" y="567131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9108" y="58020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5357818" y="4017866"/>
            <a:ext cx="595746" cy="2482968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595746"/>
              <a:gd name="connsiteY0" fmla="*/ 0 h 2482968"/>
              <a:gd name="connsiteX1" fmla="*/ 0 w 595746"/>
              <a:gd name="connsiteY1" fmla="*/ 1136073 h 2482968"/>
              <a:gd name="connsiteX2" fmla="*/ 595746 w 595746"/>
              <a:gd name="connsiteY2" fmla="*/ 1704110 h 2482968"/>
              <a:gd name="connsiteX3" fmla="*/ 595746 w 595746"/>
              <a:gd name="connsiteY3" fmla="*/ 2482968 h 248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46" h="2482968">
                <a:moveTo>
                  <a:pt x="0" y="0"/>
                </a:moveTo>
                <a:lnTo>
                  <a:pt x="0" y="1136073"/>
                </a:lnTo>
                <a:lnTo>
                  <a:pt x="595746" y="1704110"/>
                </a:lnTo>
                <a:lnTo>
                  <a:pt x="595746" y="2482968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5364769" y="5129673"/>
            <a:ext cx="1634837" cy="635999"/>
          </a:xfrm>
          <a:custGeom>
            <a:avLst/>
            <a:gdLst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635999"/>
              <a:gd name="connsiteX1" fmla="*/ 1634837 w 1634837"/>
              <a:gd name="connsiteY1" fmla="*/ 13855 h 635999"/>
              <a:gd name="connsiteX2" fmla="*/ 1634837 w 1634837"/>
              <a:gd name="connsiteY2" fmla="*/ 526473 h 635999"/>
              <a:gd name="connsiteX3" fmla="*/ 1633550 w 1634837"/>
              <a:gd name="connsiteY3" fmla="*/ 635999 h 635999"/>
              <a:gd name="connsiteX4" fmla="*/ 581891 w 1634837"/>
              <a:gd name="connsiteY4" fmla="*/ 595746 h 635999"/>
              <a:gd name="connsiteX5" fmla="*/ 595746 w 1634837"/>
              <a:gd name="connsiteY5" fmla="*/ 595746 h 635999"/>
              <a:gd name="connsiteX6" fmla="*/ 595746 w 1634837"/>
              <a:gd name="connsiteY6" fmla="*/ 595746 h 635999"/>
              <a:gd name="connsiteX7" fmla="*/ 595746 w 1634837"/>
              <a:gd name="connsiteY7" fmla="*/ 595746 h 63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837" h="635999">
                <a:moveTo>
                  <a:pt x="0" y="0"/>
                </a:moveTo>
                <a:lnTo>
                  <a:pt x="1634837" y="13855"/>
                </a:lnTo>
                <a:lnTo>
                  <a:pt x="1634837" y="526473"/>
                </a:lnTo>
                <a:lnTo>
                  <a:pt x="1633550" y="635999"/>
                </a:lnTo>
                <a:lnTo>
                  <a:pt x="581891" y="595746"/>
                </a:lnTo>
                <a:lnTo>
                  <a:pt x="595746" y="595746"/>
                </a:lnTo>
                <a:lnTo>
                  <a:pt x="595746" y="595746"/>
                </a:lnTo>
                <a:lnTo>
                  <a:pt x="595746" y="595746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>
            <a:off x="5300235" y="5085953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871739" y="5643602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3782083" y="5194856"/>
            <a:ext cx="2419801" cy="727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572000" y="5742750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5143504" y="474261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29240" y="56314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85720" y="4143380"/>
            <a:ext cx="3329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assume q is the extreme point</a:t>
            </a:r>
          </a:p>
          <a:p>
            <a:r>
              <a:rPr lang="en-US" sz="2000" dirty="0" smtClean="0"/>
              <a:t>along the southwest direction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29322" y="457200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 animBg="1"/>
      <p:bldP spid="7" grpId="0" animBg="1"/>
      <p:bldP spid="29" grpId="0"/>
      <p:bldP spid="33" grpId="0" animBg="1"/>
      <p:bldP spid="35" grpId="0" animBg="1"/>
      <p:bldP spid="37" grpId="0" animBg="1"/>
      <p:bldP spid="38" grpId="0" animBg="1"/>
      <p:bldP spid="43" grpId="0"/>
      <p:bldP spid="44" grpId="0"/>
      <p:bldP spid="80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49"/>
          <p:cNvSpPr/>
          <p:nvPr/>
        </p:nvSpPr>
        <p:spPr bwMode="auto">
          <a:xfrm>
            <a:off x="6007711" y="5002791"/>
            <a:ext cx="1634837" cy="635999"/>
          </a:xfrm>
          <a:custGeom>
            <a:avLst/>
            <a:gdLst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635999"/>
              <a:gd name="connsiteX1" fmla="*/ 1634837 w 1634837"/>
              <a:gd name="connsiteY1" fmla="*/ 13855 h 635999"/>
              <a:gd name="connsiteX2" fmla="*/ 1634837 w 1634837"/>
              <a:gd name="connsiteY2" fmla="*/ 526473 h 635999"/>
              <a:gd name="connsiteX3" fmla="*/ 1633550 w 1634837"/>
              <a:gd name="connsiteY3" fmla="*/ 635999 h 635999"/>
              <a:gd name="connsiteX4" fmla="*/ 581891 w 1634837"/>
              <a:gd name="connsiteY4" fmla="*/ 595746 h 635999"/>
              <a:gd name="connsiteX5" fmla="*/ 595746 w 1634837"/>
              <a:gd name="connsiteY5" fmla="*/ 595746 h 635999"/>
              <a:gd name="connsiteX6" fmla="*/ 595746 w 1634837"/>
              <a:gd name="connsiteY6" fmla="*/ 595746 h 635999"/>
              <a:gd name="connsiteX7" fmla="*/ 595746 w 1634837"/>
              <a:gd name="connsiteY7" fmla="*/ 595746 h 63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837" h="635999">
                <a:moveTo>
                  <a:pt x="0" y="0"/>
                </a:moveTo>
                <a:lnTo>
                  <a:pt x="1634837" y="13855"/>
                </a:lnTo>
                <a:lnTo>
                  <a:pt x="1634837" y="526473"/>
                </a:lnTo>
                <a:lnTo>
                  <a:pt x="1633550" y="635999"/>
                </a:lnTo>
                <a:lnTo>
                  <a:pt x="581891" y="595746"/>
                </a:lnTo>
                <a:lnTo>
                  <a:pt x="595746" y="595746"/>
                </a:lnTo>
                <a:lnTo>
                  <a:pt x="595746" y="595746"/>
                </a:lnTo>
                <a:lnTo>
                  <a:pt x="595746" y="595746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 of FVR(q): three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965960"/>
          </a:xfrm>
        </p:spPr>
        <p:txBody>
          <a:bodyPr/>
          <a:lstStyle/>
          <a:p>
            <a:r>
              <a:rPr lang="en-US" dirty="0" smtClean="0"/>
              <a:t>Type-B</a:t>
            </a:r>
          </a:p>
          <a:p>
            <a:pPr lvl="1"/>
            <a:r>
              <a:rPr lang="en-US" dirty="0" smtClean="0"/>
              <a:t>bounded by a vertical half-line, a horizontal half-line, and a segment of slope -1 in between </a:t>
            </a:r>
          </a:p>
          <a:p>
            <a:pPr lvl="1"/>
            <a:r>
              <a:rPr lang="en-US" dirty="0" smtClean="0"/>
              <a:t>in the first quadrant with respect to q</a:t>
            </a:r>
          </a:p>
          <a:p>
            <a:pPr lvl="1"/>
            <a:endParaRPr lang="en-US" dirty="0" smtClean="0"/>
          </a:p>
        </p:txBody>
      </p:sp>
      <p:sp>
        <p:nvSpPr>
          <p:cNvPr id="46" name="Rectangle 45"/>
          <p:cNvSpPr/>
          <p:nvPr/>
        </p:nvSpPr>
        <p:spPr bwMode="auto">
          <a:xfrm>
            <a:off x="6000760" y="4235598"/>
            <a:ext cx="1643074" cy="78105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572132" y="580247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72050" y="59332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 bwMode="auto">
          <a:xfrm>
            <a:off x="6000760" y="4265057"/>
            <a:ext cx="1671207" cy="1349500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1671207"/>
              <a:gd name="connsiteY0" fmla="*/ 0 h 1723573"/>
              <a:gd name="connsiteX1" fmla="*/ 0 w 1671207"/>
              <a:gd name="connsiteY1" fmla="*/ 1136073 h 1723573"/>
              <a:gd name="connsiteX2" fmla="*/ 595746 w 1671207"/>
              <a:gd name="connsiteY2" fmla="*/ 1704110 h 1723573"/>
              <a:gd name="connsiteX3" fmla="*/ 1671207 w 1671207"/>
              <a:gd name="connsiteY3" fmla="*/ 1723573 h 1723573"/>
              <a:gd name="connsiteX0" fmla="*/ 13854 w 1671207"/>
              <a:gd name="connsiteY0" fmla="*/ 0 h 1349500"/>
              <a:gd name="connsiteX1" fmla="*/ 0 w 1671207"/>
              <a:gd name="connsiteY1" fmla="*/ 762000 h 1349500"/>
              <a:gd name="connsiteX2" fmla="*/ 595746 w 1671207"/>
              <a:gd name="connsiteY2" fmla="*/ 1330037 h 1349500"/>
              <a:gd name="connsiteX3" fmla="*/ 1671207 w 1671207"/>
              <a:gd name="connsiteY3" fmla="*/ 1349500 h 134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1207" h="1349500">
                <a:moveTo>
                  <a:pt x="13854" y="0"/>
                </a:moveTo>
                <a:lnTo>
                  <a:pt x="0" y="762000"/>
                </a:lnTo>
                <a:lnTo>
                  <a:pt x="595746" y="1330037"/>
                </a:lnTo>
                <a:lnTo>
                  <a:pt x="1671207" y="134950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5943177" y="4959071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514681" y="5516720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rot="16200000" flipH="1">
            <a:off x="4452074" y="5353066"/>
            <a:ext cx="2378238" cy="601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5214942" y="5873910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786446" y="501665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72182" y="55045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47953" y="463130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5780358" y="3857630"/>
            <a:ext cx="1220534" cy="113910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5327928" y="5000638"/>
            <a:ext cx="1676400" cy="443345"/>
          </a:xfrm>
          <a:custGeom>
            <a:avLst/>
            <a:gdLst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6400" h="443345">
                <a:moveTo>
                  <a:pt x="0" y="401782"/>
                </a:moveTo>
                <a:lnTo>
                  <a:pt x="457200" y="0"/>
                </a:lnTo>
                <a:lnTo>
                  <a:pt x="1676400" y="0"/>
                </a:lnTo>
                <a:lnTo>
                  <a:pt x="1676400" y="443345"/>
                </a:lnTo>
                <a:lnTo>
                  <a:pt x="1676400" y="443345"/>
                </a:lnTo>
                <a:lnTo>
                  <a:pt x="1676400" y="443345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5314073" y="5357828"/>
            <a:ext cx="1686819" cy="78581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 of FVR(q): three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465894"/>
          </a:xfrm>
        </p:spPr>
        <p:txBody>
          <a:bodyPr/>
          <a:lstStyle/>
          <a:p>
            <a:r>
              <a:rPr lang="en-US" dirty="0" smtClean="0"/>
              <a:t>Type-C</a:t>
            </a:r>
          </a:p>
          <a:p>
            <a:pPr lvl="1"/>
            <a:r>
              <a:rPr lang="en-US" dirty="0" smtClean="0"/>
              <a:t>symmetric to the Type-A </a:t>
            </a:r>
          </a:p>
          <a:p>
            <a:pPr lvl="1"/>
            <a:endParaRPr lang="en-US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5286380" y="3838598"/>
            <a:ext cx="484909" cy="2305024"/>
          </a:xfrm>
          <a:custGeom>
            <a:avLst/>
            <a:gdLst>
              <a:gd name="connsiteX0" fmla="*/ 0 w 484909"/>
              <a:gd name="connsiteY0" fmla="*/ 2590800 h 2590800"/>
              <a:gd name="connsiteX1" fmla="*/ 13855 w 484909"/>
              <a:gd name="connsiteY1" fmla="*/ 1565564 h 2590800"/>
              <a:gd name="connsiteX2" fmla="*/ 484909 w 484909"/>
              <a:gd name="connsiteY2" fmla="*/ 1149928 h 2590800"/>
              <a:gd name="connsiteX3" fmla="*/ 484909 w 484909"/>
              <a:gd name="connsiteY3" fmla="*/ 0 h 2590800"/>
              <a:gd name="connsiteX0" fmla="*/ 0 w 484909"/>
              <a:gd name="connsiteY0" fmla="*/ 2305024 h 2305024"/>
              <a:gd name="connsiteX1" fmla="*/ 13855 w 484909"/>
              <a:gd name="connsiteY1" fmla="*/ 1565564 h 2305024"/>
              <a:gd name="connsiteX2" fmla="*/ 484909 w 484909"/>
              <a:gd name="connsiteY2" fmla="*/ 1149928 h 2305024"/>
              <a:gd name="connsiteX3" fmla="*/ 484909 w 484909"/>
              <a:gd name="connsiteY3" fmla="*/ 0 h 230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909" h="2305024">
                <a:moveTo>
                  <a:pt x="0" y="2305024"/>
                </a:moveTo>
                <a:lnTo>
                  <a:pt x="13855" y="1565564"/>
                </a:lnTo>
                <a:lnTo>
                  <a:pt x="484909" y="1149928"/>
                </a:lnTo>
                <a:lnTo>
                  <a:pt x="484909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86232" y="5075952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 bwMode="auto">
          <a:xfrm rot="16200000" flipH="1">
            <a:off x="3648504" y="4965149"/>
            <a:ext cx="2459181" cy="406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29124" y="5016656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4786314" y="4929199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696827" y="4915343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5243127" y="5286388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00694" y="464344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000628" y="52742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520280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7351994" y="3099522"/>
            <a:ext cx="1220534" cy="113910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6899564" y="4242530"/>
            <a:ext cx="1676400" cy="443345"/>
          </a:xfrm>
          <a:custGeom>
            <a:avLst/>
            <a:gdLst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6400" h="443345">
                <a:moveTo>
                  <a:pt x="0" y="401782"/>
                </a:moveTo>
                <a:lnTo>
                  <a:pt x="457200" y="0"/>
                </a:lnTo>
                <a:lnTo>
                  <a:pt x="1676400" y="0"/>
                </a:lnTo>
                <a:lnTo>
                  <a:pt x="1676400" y="443345"/>
                </a:lnTo>
                <a:lnTo>
                  <a:pt x="1676400" y="443345"/>
                </a:lnTo>
                <a:lnTo>
                  <a:pt x="1676400" y="443345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6885709" y="4599720"/>
            <a:ext cx="1686819" cy="78581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3721695" y="3657161"/>
            <a:ext cx="1634837" cy="635999"/>
          </a:xfrm>
          <a:custGeom>
            <a:avLst/>
            <a:gdLst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635999"/>
              <a:gd name="connsiteX1" fmla="*/ 1634837 w 1634837"/>
              <a:gd name="connsiteY1" fmla="*/ 13855 h 635999"/>
              <a:gd name="connsiteX2" fmla="*/ 1634837 w 1634837"/>
              <a:gd name="connsiteY2" fmla="*/ 526473 h 635999"/>
              <a:gd name="connsiteX3" fmla="*/ 1633550 w 1634837"/>
              <a:gd name="connsiteY3" fmla="*/ 635999 h 635999"/>
              <a:gd name="connsiteX4" fmla="*/ 581891 w 1634837"/>
              <a:gd name="connsiteY4" fmla="*/ 595746 h 635999"/>
              <a:gd name="connsiteX5" fmla="*/ 595746 w 1634837"/>
              <a:gd name="connsiteY5" fmla="*/ 595746 h 635999"/>
              <a:gd name="connsiteX6" fmla="*/ 595746 w 1634837"/>
              <a:gd name="connsiteY6" fmla="*/ 595746 h 635999"/>
              <a:gd name="connsiteX7" fmla="*/ 595746 w 1634837"/>
              <a:gd name="connsiteY7" fmla="*/ 595746 h 63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837" h="635999">
                <a:moveTo>
                  <a:pt x="0" y="0"/>
                </a:moveTo>
                <a:lnTo>
                  <a:pt x="1634837" y="13855"/>
                </a:lnTo>
                <a:lnTo>
                  <a:pt x="1634837" y="526473"/>
                </a:lnTo>
                <a:lnTo>
                  <a:pt x="1633550" y="635999"/>
                </a:lnTo>
                <a:lnTo>
                  <a:pt x="581891" y="595746"/>
                </a:lnTo>
                <a:lnTo>
                  <a:pt x="595746" y="595746"/>
                </a:lnTo>
                <a:lnTo>
                  <a:pt x="595746" y="595746"/>
                </a:lnTo>
                <a:lnTo>
                  <a:pt x="595746" y="595746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 bwMode="auto">
          <a:xfrm>
            <a:off x="1500166" y="4500570"/>
            <a:ext cx="1071570" cy="74209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28662" y="2786058"/>
            <a:ext cx="1643074" cy="1143008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 of FVR(q): three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465894"/>
          </a:xfrm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7" name="Oval 6"/>
          <p:cNvSpPr/>
          <p:nvPr/>
        </p:nvSpPr>
        <p:spPr bwMode="auto">
          <a:xfrm>
            <a:off x="500034" y="445684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9952" y="45875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928662" y="2803396"/>
            <a:ext cx="595746" cy="2482968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595746"/>
              <a:gd name="connsiteY0" fmla="*/ 0 h 2482968"/>
              <a:gd name="connsiteX1" fmla="*/ 0 w 595746"/>
              <a:gd name="connsiteY1" fmla="*/ 1136073 h 2482968"/>
              <a:gd name="connsiteX2" fmla="*/ 595746 w 595746"/>
              <a:gd name="connsiteY2" fmla="*/ 1704110 h 2482968"/>
              <a:gd name="connsiteX3" fmla="*/ 595746 w 595746"/>
              <a:gd name="connsiteY3" fmla="*/ 2482968 h 248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46" h="2482968">
                <a:moveTo>
                  <a:pt x="0" y="0"/>
                </a:moveTo>
                <a:lnTo>
                  <a:pt x="0" y="1136073"/>
                </a:lnTo>
                <a:lnTo>
                  <a:pt x="595746" y="1704110"/>
                </a:lnTo>
                <a:lnTo>
                  <a:pt x="595746" y="2482968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935613" y="3915203"/>
            <a:ext cx="1634837" cy="635999"/>
          </a:xfrm>
          <a:custGeom>
            <a:avLst/>
            <a:gdLst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635999"/>
              <a:gd name="connsiteX1" fmla="*/ 1634837 w 1634837"/>
              <a:gd name="connsiteY1" fmla="*/ 13855 h 635999"/>
              <a:gd name="connsiteX2" fmla="*/ 1634837 w 1634837"/>
              <a:gd name="connsiteY2" fmla="*/ 526473 h 635999"/>
              <a:gd name="connsiteX3" fmla="*/ 1633550 w 1634837"/>
              <a:gd name="connsiteY3" fmla="*/ 635999 h 635999"/>
              <a:gd name="connsiteX4" fmla="*/ 581891 w 1634837"/>
              <a:gd name="connsiteY4" fmla="*/ 595746 h 635999"/>
              <a:gd name="connsiteX5" fmla="*/ 595746 w 1634837"/>
              <a:gd name="connsiteY5" fmla="*/ 595746 h 635999"/>
              <a:gd name="connsiteX6" fmla="*/ 595746 w 1634837"/>
              <a:gd name="connsiteY6" fmla="*/ 595746 h 635999"/>
              <a:gd name="connsiteX7" fmla="*/ 595746 w 1634837"/>
              <a:gd name="connsiteY7" fmla="*/ 595746 h 63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837" h="635999">
                <a:moveTo>
                  <a:pt x="0" y="0"/>
                </a:moveTo>
                <a:lnTo>
                  <a:pt x="1634837" y="13855"/>
                </a:lnTo>
                <a:lnTo>
                  <a:pt x="1634837" y="526473"/>
                </a:lnTo>
                <a:lnTo>
                  <a:pt x="1633550" y="635999"/>
                </a:lnTo>
                <a:lnTo>
                  <a:pt x="581891" y="595746"/>
                </a:lnTo>
                <a:lnTo>
                  <a:pt x="595746" y="595746"/>
                </a:lnTo>
                <a:lnTo>
                  <a:pt x="595746" y="595746"/>
                </a:lnTo>
                <a:lnTo>
                  <a:pt x="595746" y="595746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>
            <a:off x="871079" y="3871483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442583" y="4429132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-647073" y="3980386"/>
            <a:ext cx="2419801" cy="727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42844" y="4528280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14348" y="352814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00084" y="44169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3714744" y="2889968"/>
            <a:ext cx="1643074" cy="78105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286116" y="445684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86034" y="45875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 bwMode="auto">
          <a:xfrm>
            <a:off x="3714744" y="2919427"/>
            <a:ext cx="1671207" cy="1349500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1671207"/>
              <a:gd name="connsiteY0" fmla="*/ 0 h 1723573"/>
              <a:gd name="connsiteX1" fmla="*/ 0 w 1671207"/>
              <a:gd name="connsiteY1" fmla="*/ 1136073 h 1723573"/>
              <a:gd name="connsiteX2" fmla="*/ 595746 w 1671207"/>
              <a:gd name="connsiteY2" fmla="*/ 1704110 h 1723573"/>
              <a:gd name="connsiteX3" fmla="*/ 1671207 w 1671207"/>
              <a:gd name="connsiteY3" fmla="*/ 1723573 h 1723573"/>
              <a:gd name="connsiteX0" fmla="*/ 13854 w 1671207"/>
              <a:gd name="connsiteY0" fmla="*/ 0 h 1349500"/>
              <a:gd name="connsiteX1" fmla="*/ 0 w 1671207"/>
              <a:gd name="connsiteY1" fmla="*/ 762000 h 1349500"/>
              <a:gd name="connsiteX2" fmla="*/ 595746 w 1671207"/>
              <a:gd name="connsiteY2" fmla="*/ 1330037 h 1349500"/>
              <a:gd name="connsiteX3" fmla="*/ 1671207 w 1671207"/>
              <a:gd name="connsiteY3" fmla="*/ 1349500 h 134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1207" h="1349500">
                <a:moveTo>
                  <a:pt x="13854" y="0"/>
                </a:moveTo>
                <a:lnTo>
                  <a:pt x="0" y="762000"/>
                </a:lnTo>
                <a:lnTo>
                  <a:pt x="595746" y="1330037"/>
                </a:lnTo>
                <a:lnTo>
                  <a:pt x="1671207" y="134950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3657161" y="3613441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228665" y="4171090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rot="16200000" flipH="1">
            <a:off x="2166058" y="4007436"/>
            <a:ext cx="2378238" cy="601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2928926" y="4528280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500430" y="367102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86166" y="4158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8" name="Freeform 57"/>
          <p:cNvSpPr/>
          <p:nvPr/>
        </p:nvSpPr>
        <p:spPr bwMode="auto">
          <a:xfrm>
            <a:off x="6858016" y="3080490"/>
            <a:ext cx="484909" cy="2305024"/>
          </a:xfrm>
          <a:custGeom>
            <a:avLst/>
            <a:gdLst>
              <a:gd name="connsiteX0" fmla="*/ 0 w 484909"/>
              <a:gd name="connsiteY0" fmla="*/ 2590800 h 2590800"/>
              <a:gd name="connsiteX1" fmla="*/ 13855 w 484909"/>
              <a:gd name="connsiteY1" fmla="*/ 1565564 h 2590800"/>
              <a:gd name="connsiteX2" fmla="*/ 484909 w 484909"/>
              <a:gd name="connsiteY2" fmla="*/ 1149928 h 2590800"/>
              <a:gd name="connsiteX3" fmla="*/ 484909 w 484909"/>
              <a:gd name="connsiteY3" fmla="*/ 0 h 2590800"/>
              <a:gd name="connsiteX0" fmla="*/ 0 w 484909"/>
              <a:gd name="connsiteY0" fmla="*/ 2305024 h 2305024"/>
              <a:gd name="connsiteX1" fmla="*/ 13855 w 484909"/>
              <a:gd name="connsiteY1" fmla="*/ 1565564 h 2305024"/>
              <a:gd name="connsiteX2" fmla="*/ 484909 w 484909"/>
              <a:gd name="connsiteY2" fmla="*/ 1149928 h 2305024"/>
              <a:gd name="connsiteX3" fmla="*/ 484909 w 484909"/>
              <a:gd name="connsiteY3" fmla="*/ 0 h 230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909" h="2305024">
                <a:moveTo>
                  <a:pt x="0" y="2305024"/>
                </a:moveTo>
                <a:lnTo>
                  <a:pt x="13855" y="1565564"/>
                </a:lnTo>
                <a:lnTo>
                  <a:pt x="484909" y="1149928"/>
                </a:lnTo>
                <a:lnTo>
                  <a:pt x="484909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057868" y="4317844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 bwMode="auto">
          <a:xfrm rot="16200000" flipH="1">
            <a:off x="5220140" y="4023016"/>
            <a:ext cx="2459181" cy="406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6000760" y="4258548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6357950" y="4171091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7268463" y="4157235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814763" y="4528280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72330" y="388533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572264" y="45161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110316" y="54569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4110712" y="542393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7357482" y="5456974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305209" y="463130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214810" y="321468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643042" y="348829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FVR(q)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 bwMode="auto">
          <a:xfrm>
            <a:off x="4000496" y="4701021"/>
            <a:ext cx="1993313" cy="635999"/>
          </a:xfrm>
          <a:custGeom>
            <a:avLst/>
            <a:gdLst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635999"/>
              <a:gd name="connsiteX1" fmla="*/ 1634837 w 1634837"/>
              <a:gd name="connsiteY1" fmla="*/ 13855 h 635999"/>
              <a:gd name="connsiteX2" fmla="*/ 1634837 w 1634837"/>
              <a:gd name="connsiteY2" fmla="*/ 526473 h 635999"/>
              <a:gd name="connsiteX3" fmla="*/ 1633550 w 1634837"/>
              <a:gd name="connsiteY3" fmla="*/ 635999 h 635999"/>
              <a:gd name="connsiteX4" fmla="*/ 581891 w 1634837"/>
              <a:gd name="connsiteY4" fmla="*/ 595746 h 635999"/>
              <a:gd name="connsiteX5" fmla="*/ 595746 w 1634837"/>
              <a:gd name="connsiteY5" fmla="*/ 595746 h 635999"/>
              <a:gd name="connsiteX6" fmla="*/ 595746 w 1634837"/>
              <a:gd name="connsiteY6" fmla="*/ 595746 h 635999"/>
              <a:gd name="connsiteX7" fmla="*/ 595746 w 1634837"/>
              <a:gd name="connsiteY7" fmla="*/ 595746 h 635999"/>
              <a:gd name="connsiteX0" fmla="*/ 0 w 1634837"/>
              <a:gd name="connsiteY0" fmla="*/ 0 h 635999"/>
              <a:gd name="connsiteX1" fmla="*/ 1634837 w 1634837"/>
              <a:gd name="connsiteY1" fmla="*/ 13855 h 635999"/>
              <a:gd name="connsiteX2" fmla="*/ 1634837 w 1634837"/>
              <a:gd name="connsiteY2" fmla="*/ 526473 h 635999"/>
              <a:gd name="connsiteX3" fmla="*/ 1633550 w 1634837"/>
              <a:gd name="connsiteY3" fmla="*/ 635999 h 635999"/>
              <a:gd name="connsiteX4" fmla="*/ 581891 w 1634837"/>
              <a:gd name="connsiteY4" fmla="*/ 595746 h 635999"/>
              <a:gd name="connsiteX5" fmla="*/ 595746 w 1634837"/>
              <a:gd name="connsiteY5" fmla="*/ 595746 h 635999"/>
              <a:gd name="connsiteX6" fmla="*/ 595746 w 1634837"/>
              <a:gd name="connsiteY6" fmla="*/ 595746 h 635999"/>
              <a:gd name="connsiteX7" fmla="*/ 491690 w 1634837"/>
              <a:gd name="connsiteY7" fmla="*/ 615649 h 63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837" h="635999">
                <a:moveTo>
                  <a:pt x="0" y="0"/>
                </a:moveTo>
                <a:lnTo>
                  <a:pt x="1634837" y="13855"/>
                </a:lnTo>
                <a:lnTo>
                  <a:pt x="1634837" y="526473"/>
                </a:lnTo>
                <a:lnTo>
                  <a:pt x="1633550" y="635999"/>
                </a:lnTo>
                <a:lnTo>
                  <a:pt x="581891" y="595746"/>
                </a:lnTo>
                <a:lnTo>
                  <a:pt x="595746" y="595746"/>
                </a:lnTo>
                <a:lnTo>
                  <a:pt x="595746" y="595746"/>
                </a:lnTo>
                <a:lnTo>
                  <a:pt x="491690" y="615649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nearest neighbor in type-A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537332"/>
          </a:xfrm>
        </p:spPr>
        <p:txBody>
          <a:bodyPr/>
          <a:lstStyle/>
          <a:p>
            <a:r>
              <a:rPr lang="en-US" dirty="0" smtClean="0"/>
              <a:t>Partition FVR(q) into three </a:t>
            </a:r>
            <a:r>
              <a:rPr lang="en-US" dirty="0" err="1" smtClean="0"/>
              <a:t>subregions</a:t>
            </a:r>
            <a:endParaRPr lang="en-US" dirty="0" smtClean="0"/>
          </a:p>
          <a:p>
            <a:r>
              <a:rPr lang="en-US" dirty="0" smtClean="0"/>
              <a:t>Find the nearest neighbor in each </a:t>
            </a:r>
            <a:r>
              <a:rPr lang="en-US" dirty="0" err="1" smtClean="0"/>
              <a:t>subregion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0" y="5286388"/>
            <a:ext cx="1428760" cy="74209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00496" y="3571876"/>
            <a:ext cx="2000264" cy="1143008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71868" y="5242660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1786" y="53733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4000496" y="3589214"/>
            <a:ext cx="595746" cy="2482968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595746"/>
              <a:gd name="connsiteY0" fmla="*/ 0 h 2482968"/>
              <a:gd name="connsiteX1" fmla="*/ 0 w 595746"/>
              <a:gd name="connsiteY1" fmla="*/ 1136073 h 2482968"/>
              <a:gd name="connsiteX2" fmla="*/ 595746 w 595746"/>
              <a:gd name="connsiteY2" fmla="*/ 1704110 h 2482968"/>
              <a:gd name="connsiteX3" fmla="*/ 595746 w 595746"/>
              <a:gd name="connsiteY3" fmla="*/ 2482968 h 248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46" h="2482968">
                <a:moveTo>
                  <a:pt x="0" y="0"/>
                </a:moveTo>
                <a:lnTo>
                  <a:pt x="0" y="1136073"/>
                </a:lnTo>
                <a:lnTo>
                  <a:pt x="595746" y="1704110"/>
                </a:lnTo>
                <a:lnTo>
                  <a:pt x="595746" y="2482968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3942913" y="4657301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14417" y="5214950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16200000" flipH="1">
            <a:off x="2424761" y="4766204"/>
            <a:ext cx="2419801" cy="727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214678" y="5306291"/>
            <a:ext cx="3061431" cy="7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786182" y="43139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71918" y="52028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9" name="Straight Connector 18"/>
          <p:cNvCxnSpPr>
            <a:endCxn id="9" idx="1"/>
          </p:cNvCxnSpPr>
          <p:nvPr/>
        </p:nvCxnSpPr>
        <p:spPr bwMode="auto">
          <a:xfrm>
            <a:off x="4038576" y="4710545"/>
            <a:ext cx="1955233" cy="43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4786314" y="371475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500562" y="407194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286380" y="414338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938714" y="407194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rot="16200000" flipH="1">
            <a:off x="4000496" y="4214818"/>
            <a:ext cx="500066" cy="5000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4286248" y="3929066"/>
            <a:ext cx="571504" cy="500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9" name="Straight Connector 28"/>
          <p:cNvCxnSpPr>
            <a:stCxn id="8" idx="0"/>
          </p:cNvCxnSpPr>
          <p:nvPr/>
        </p:nvCxnSpPr>
        <p:spPr bwMode="auto">
          <a:xfrm>
            <a:off x="4000496" y="3589214"/>
            <a:ext cx="1143008" cy="112567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286248" y="4714885"/>
            <a:ext cx="645970" cy="6191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4929190" y="492919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286380" y="485776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572132" y="491967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705484" y="507207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4786314" y="5133988"/>
            <a:ext cx="785818" cy="9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572132" y="57864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072066" y="57864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10800000" flipV="1">
            <a:off x="4601873" y="5310214"/>
            <a:ext cx="425600" cy="4048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6200000" flipH="1">
            <a:off x="4857752" y="5500703"/>
            <a:ext cx="285752" cy="2857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643438" y="4714884"/>
            <a:ext cx="645970" cy="6191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67362E-19 L 0.04392 -0.05185 " pathEditMode="relative" ptsTypes="AA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277 L 0.03611 0.00277 " pathEditMode="relative" ptsTypes="AA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36" grpId="0" animBg="1"/>
      <p:bldP spid="37" grpId="0" animBg="1"/>
      <p:bldP spid="38" grpId="0" animBg="1"/>
      <p:bldP spid="39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 bwMode="auto">
          <a:xfrm>
            <a:off x="4413106" y="5500702"/>
            <a:ext cx="357190" cy="35719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608770"/>
          </a:xfrm>
        </p:spPr>
        <p:txBody>
          <a:bodyPr/>
          <a:lstStyle/>
          <a:p>
            <a:r>
              <a:rPr lang="en-US" dirty="0" smtClean="0"/>
              <a:t>Input: a set P of 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points</a:t>
            </a:r>
          </a:p>
          <a:p>
            <a:r>
              <a:rPr lang="en-US" dirty="0" smtClean="0"/>
              <a:t>Query: a query </a:t>
            </a:r>
            <a:r>
              <a:rPr lang="en-US" dirty="0" smtClean="0">
                <a:solidFill>
                  <a:schemeClr val="tx2"/>
                </a:solidFill>
              </a:rPr>
              <a:t>blue</a:t>
            </a:r>
            <a:r>
              <a:rPr lang="en-US" dirty="0" smtClean="0"/>
              <a:t> point q</a:t>
            </a:r>
          </a:p>
          <a:p>
            <a:pPr lvl="1"/>
            <a:r>
              <a:rPr lang="en-US" dirty="0" smtClean="0"/>
              <a:t>report the nearest red point to q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214414" y="42148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28662" y="564357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214678" y="392906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214942" y="428625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433614" y="54340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00562" y="55864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215206" y="614364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358082" y="450057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857752" y="607220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7351994" y="3099522"/>
            <a:ext cx="1220534" cy="1139109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6899564" y="4242530"/>
            <a:ext cx="1676400" cy="443345"/>
          </a:xfrm>
          <a:custGeom>
            <a:avLst/>
            <a:gdLst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  <a:gd name="connsiteX0" fmla="*/ 0 w 1676400"/>
              <a:gd name="connsiteY0" fmla="*/ 401782 h 443345"/>
              <a:gd name="connsiteX1" fmla="*/ 457200 w 1676400"/>
              <a:gd name="connsiteY1" fmla="*/ 0 h 443345"/>
              <a:gd name="connsiteX2" fmla="*/ 1676400 w 1676400"/>
              <a:gd name="connsiteY2" fmla="*/ 0 h 443345"/>
              <a:gd name="connsiteX3" fmla="*/ 1676400 w 1676400"/>
              <a:gd name="connsiteY3" fmla="*/ 443345 h 443345"/>
              <a:gd name="connsiteX4" fmla="*/ 1676400 w 1676400"/>
              <a:gd name="connsiteY4" fmla="*/ 443345 h 443345"/>
              <a:gd name="connsiteX5" fmla="*/ 1676400 w 1676400"/>
              <a:gd name="connsiteY5" fmla="*/ 443345 h 44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6400" h="443345">
                <a:moveTo>
                  <a:pt x="0" y="401782"/>
                </a:moveTo>
                <a:lnTo>
                  <a:pt x="457200" y="0"/>
                </a:lnTo>
                <a:lnTo>
                  <a:pt x="1676400" y="0"/>
                </a:lnTo>
                <a:lnTo>
                  <a:pt x="1676400" y="443345"/>
                </a:lnTo>
                <a:lnTo>
                  <a:pt x="1676400" y="443345"/>
                </a:lnTo>
                <a:lnTo>
                  <a:pt x="1676400" y="443345"/>
                </a:lnTo>
              </a:path>
            </a:pathLst>
          </a:cu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6885709" y="4599720"/>
            <a:ext cx="1686819" cy="78581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3721695" y="3657161"/>
            <a:ext cx="1634837" cy="635999"/>
          </a:xfrm>
          <a:custGeom>
            <a:avLst/>
            <a:gdLst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635999"/>
              <a:gd name="connsiteX1" fmla="*/ 1634837 w 1634837"/>
              <a:gd name="connsiteY1" fmla="*/ 13855 h 635999"/>
              <a:gd name="connsiteX2" fmla="*/ 1634837 w 1634837"/>
              <a:gd name="connsiteY2" fmla="*/ 526473 h 635999"/>
              <a:gd name="connsiteX3" fmla="*/ 1633550 w 1634837"/>
              <a:gd name="connsiteY3" fmla="*/ 635999 h 635999"/>
              <a:gd name="connsiteX4" fmla="*/ 581891 w 1634837"/>
              <a:gd name="connsiteY4" fmla="*/ 595746 h 635999"/>
              <a:gd name="connsiteX5" fmla="*/ 595746 w 1634837"/>
              <a:gd name="connsiteY5" fmla="*/ 595746 h 635999"/>
              <a:gd name="connsiteX6" fmla="*/ 595746 w 1634837"/>
              <a:gd name="connsiteY6" fmla="*/ 595746 h 635999"/>
              <a:gd name="connsiteX7" fmla="*/ 595746 w 1634837"/>
              <a:gd name="connsiteY7" fmla="*/ 595746 h 63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837" h="635999">
                <a:moveTo>
                  <a:pt x="0" y="0"/>
                </a:moveTo>
                <a:lnTo>
                  <a:pt x="1634837" y="13855"/>
                </a:lnTo>
                <a:lnTo>
                  <a:pt x="1634837" y="526473"/>
                </a:lnTo>
                <a:lnTo>
                  <a:pt x="1633550" y="635999"/>
                </a:lnTo>
                <a:lnTo>
                  <a:pt x="581891" y="595746"/>
                </a:lnTo>
                <a:lnTo>
                  <a:pt x="595746" y="595746"/>
                </a:lnTo>
                <a:lnTo>
                  <a:pt x="595746" y="595746"/>
                </a:lnTo>
                <a:lnTo>
                  <a:pt x="595746" y="595746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 bwMode="auto">
          <a:xfrm>
            <a:off x="1500166" y="4500570"/>
            <a:ext cx="1071570" cy="74209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28662" y="2786058"/>
            <a:ext cx="1643074" cy="114300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 of FVR(q): three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465894"/>
          </a:xfrm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7" name="Oval 6"/>
          <p:cNvSpPr/>
          <p:nvPr/>
        </p:nvSpPr>
        <p:spPr bwMode="auto">
          <a:xfrm>
            <a:off x="500034" y="445684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9952" y="45875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928662" y="2803396"/>
            <a:ext cx="595746" cy="2482968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595746"/>
              <a:gd name="connsiteY0" fmla="*/ 0 h 2482968"/>
              <a:gd name="connsiteX1" fmla="*/ 0 w 595746"/>
              <a:gd name="connsiteY1" fmla="*/ 1136073 h 2482968"/>
              <a:gd name="connsiteX2" fmla="*/ 595746 w 595746"/>
              <a:gd name="connsiteY2" fmla="*/ 1704110 h 2482968"/>
              <a:gd name="connsiteX3" fmla="*/ 595746 w 595746"/>
              <a:gd name="connsiteY3" fmla="*/ 2482968 h 248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46" h="2482968">
                <a:moveTo>
                  <a:pt x="0" y="0"/>
                </a:moveTo>
                <a:lnTo>
                  <a:pt x="0" y="1136073"/>
                </a:lnTo>
                <a:lnTo>
                  <a:pt x="595746" y="1704110"/>
                </a:lnTo>
                <a:lnTo>
                  <a:pt x="595746" y="2482968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935613" y="3915203"/>
            <a:ext cx="1634837" cy="635999"/>
          </a:xfrm>
          <a:custGeom>
            <a:avLst/>
            <a:gdLst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595746"/>
              <a:gd name="connsiteX1" fmla="*/ 1634837 w 1634837"/>
              <a:gd name="connsiteY1" fmla="*/ 13855 h 595746"/>
              <a:gd name="connsiteX2" fmla="*/ 1634837 w 1634837"/>
              <a:gd name="connsiteY2" fmla="*/ 526473 h 595746"/>
              <a:gd name="connsiteX3" fmla="*/ 581891 w 1634837"/>
              <a:gd name="connsiteY3" fmla="*/ 595746 h 595746"/>
              <a:gd name="connsiteX4" fmla="*/ 595746 w 1634837"/>
              <a:gd name="connsiteY4" fmla="*/ 595746 h 595746"/>
              <a:gd name="connsiteX5" fmla="*/ 595746 w 1634837"/>
              <a:gd name="connsiteY5" fmla="*/ 595746 h 595746"/>
              <a:gd name="connsiteX6" fmla="*/ 595746 w 1634837"/>
              <a:gd name="connsiteY6" fmla="*/ 595746 h 595746"/>
              <a:gd name="connsiteX0" fmla="*/ 0 w 1634837"/>
              <a:gd name="connsiteY0" fmla="*/ 0 h 635999"/>
              <a:gd name="connsiteX1" fmla="*/ 1634837 w 1634837"/>
              <a:gd name="connsiteY1" fmla="*/ 13855 h 635999"/>
              <a:gd name="connsiteX2" fmla="*/ 1634837 w 1634837"/>
              <a:gd name="connsiteY2" fmla="*/ 526473 h 635999"/>
              <a:gd name="connsiteX3" fmla="*/ 1633550 w 1634837"/>
              <a:gd name="connsiteY3" fmla="*/ 635999 h 635999"/>
              <a:gd name="connsiteX4" fmla="*/ 581891 w 1634837"/>
              <a:gd name="connsiteY4" fmla="*/ 595746 h 635999"/>
              <a:gd name="connsiteX5" fmla="*/ 595746 w 1634837"/>
              <a:gd name="connsiteY5" fmla="*/ 595746 h 635999"/>
              <a:gd name="connsiteX6" fmla="*/ 595746 w 1634837"/>
              <a:gd name="connsiteY6" fmla="*/ 595746 h 635999"/>
              <a:gd name="connsiteX7" fmla="*/ 595746 w 1634837"/>
              <a:gd name="connsiteY7" fmla="*/ 595746 h 63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837" h="635999">
                <a:moveTo>
                  <a:pt x="0" y="0"/>
                </a:moveTo>
                <a:lnTo>
                  <a:pt x="1634837" y="13855"/>
                </a:lnTo>
                <a:lnTo>
                  <a:pt x="1634837" y="526473"/>
                </a:lnTo>
                <a:lnTo>
                  <a:pt x="1633550" y="635999"/>
                </a:lnTo>
                <a:lnTo>
                  <a:pt x="581891" y="595746"/>
                </a:lnTo>
                <a:lnTo>
                  <a:pt x="595746" y="595746"/>
                </a:lnTo>
                <a:lnTo>
                  <a:pt x="595746" y="595746"/>
                </a:lnTo>
                <a:lnTo>
                  <a:pt x="595746" y="595746"/>
                </a:lnTo>
              </a:path>
            </a:pathLst>
          </a:cu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>
            <a:off x="871079" y="3871483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442583" y="4429132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6200000" flipH="1">
            <a:off x="-647073" y="3980386"/>
            <a:ext cx="2419801" cy="727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42844" y="4528280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14348" y="352814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00084" y="44169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3714744" y="2889968"/>
            <a:ext cx="1643074" cy="781055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286116" y="445684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86034" y="45875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 bwMode="auto">
          <a:xfrm>
            <a:off x="3714744" y="2919427"/>
            <a:ext cx="1671207" cy="1349500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1671207"/>
              <a:gd name="connsiteY0" fmla="*/ 0 h 1723573"/>
              <a:gd name="connsiteX1" fmla="*/ 0 w 1671207"/>
              <a:gd name="connsiteY1" fmla="*/ 1136073 h 1723573"/>
              <a:gd name="connsiteX2" fmla="*/ 595746 w 1671207"/>
              <a:gd name="connsiteY2" fmla="*/ 1704110 h 1723573"/>
              <a:gd name="connsiteX3" fmla="*/ 1671207 w 1671207"/>
              <a:gd name="connsiteY3" fmla="*/ 1723573 h 1723573"/>
              <a:gd name="connsiteX0" fmla="*/ 13854 w 1671207"/>
              <a:gd name="connsiteY0" fmla="*/ 0 h 1349500"/>
              <a:gd name="connsiteX1" fmla="*/ 0 w 1671207"/>
              <a:gd name="connsiteY1" fmla="*/ 762000 h 1349500"/>
              <a:gd name="connsiteX2" fmla="*/ 595746 w 1671207"/>
              <a:gd name="connsiteY2" fmla="*/ 1330037 h 1349500"/>
              <a:gd name="connsiteX3" fmla="*/ 1671207 w 1671207"/>
              <a:gd name="connsiteY3" fmla="*/ 1349500 h 134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1207" h="1349500">
                <a:moveTo>
                  <a:pt x="13854" y="0"/>
                </a:moveTo>
                <a:lnTo>
                  <a:pt x="0" y="762000"/>
                </a:lnTo>
                <a:lnTo>
                  <a:pt x="595746" y="1330037"/>
                </a:lnTo>
                <a:lnTo>
                  <a:pt x="1671207" y="134950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3657161" y="3613441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228665" y="4171090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rot="16200000" flipH="1">
            <a:off x="2166058" y="4007436"/>
            <a:ext cx="2378238" cy="601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2928926" y="4528280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500430" y="367102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86166" y="4158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8" name="Freeform 57"/>
          <p:cNvSpPr/>
          <p:nvPr/>
        </p:nvSpPr>
        <p:spPr bwMode="auto">
          <a:xfrm>
            <a:off x="6858016" y="3080490"/>
            <a:ext cx="484909" cy="2305024"/>
          </a:xfrm>
          <a:custGeom>
            <a:avLst/>
            <a:gdLst>
              <a:gd name="connsiteX0" fmla="*/ 0 w 484909"/>
              <a:gd name="connsiteY0" fmla="*/ 2590800 h 2590800"/>
              <a:gd name="connsiteX1" fmla="*/ 13855 w 484909"/>
              <a:gd name="connsiteY1" fmla="*/ 1565564 h 2590800"/>
              <a:gd name="connsiteX2" fmla="*/ 484909 w 484909"/>
              <a:gd name="connsiteY2" fmla="*/ 1149928 h 2590800"/>
              <a:gd name="connsiteX3" fmla="*/ 484909 w 484909"/>
              <a:gd name="connsiteY3" fmla="*/ 0 h 2590800"/>
              <a:gd name="connsiteX0" fmla="*/ 0 w 484909"/>
              <a:gd name="connsiteY0" fmla="*/ 2305024 h 2305024"/>
              <a:gd name="connsiteX1" fmla="*/ 13855 w 484909"/>
              <a:gd name="connsiteY1" fmla="*/ 1565564 h 2305024"/>
              <a:gd name="connsiteX2" fmla="*/ 484909 w 484909"/>
              <a:gd name="connsiteY2" fmla="*/ 1149928 h 2305024"/>
              <a:gd name="connsiteX3" fmla="*/ 484909 w 484909"/>
              <a:gd name="connsiteY3" fmla="*/ 0 h 230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909" h="2305024">
                <a:moveTo>
                  <a:pt x="0" y="2305024"/>
                </a:moveTo>
                <a:lnTo>
                  <a:pt x="13855" y="1565564"/>
                </a:lnTo>
                <a:lnTo>
                  <a:pt x="484909" y="1149928"/>
                </a:lnTo>
                <a:lnTo>
                  <a:pt x="484909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057868" y="4317844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 bwMode="auto">
          <a:xfrm rot="16200000" flipH="1">
            <a:off x="5220140" y="4023016"/>
            <a:ext cx="2459181" cy="406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6000760" y="4258548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6357950" y="4171091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7268463" y="4157235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814763" y="4528280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72330" y="388533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572264" y="45161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110316" y="54569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4110712" y="542393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7357482" y="5456974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45" name="Straight Connector 44"/>
          <p:cNvCxnSpPr/>
          <p:nvPr/>
        </p:nvCxnSpPr>
        <p:spPr bwMode="auto">
          <a:xfrm rot="16200000" flipH="1">
            <a:off x="928662" y="3429000"/>
            <a:ext cx="500066" cy="5000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1214414" y="3214686"/>
            <a:ext cx="571504" cy="500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16200000" flipH="1">
            <a:off x="3786182" y="3143248"/>
            <a:ext cx="500066" cy="5000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4071934" y="2928934"/>
            <a:ext cx="571504" cy="500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6200000" flipH="1">
            <a:off x="7371937" y="3742462"/>
            <a:ext cx="500066" cy="5000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7657689" y="3528148"/>
            <a:ext cx="571504" cy="500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071934" y="3673187"/>
            <a:ext cx="642942" cy="61306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4357686" y="3929066"/>
            <a:ext cx="785818" cy="298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1571604" y="3929066"/>
            <a:ext cx="642942" cy="61306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1857356" y="4184945"/>
            <a:ext cx="785818" cy="298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rot="10800000" flipV="1">
            <a:off x="7286644" y="4258546"/>
            <a:ext cx="357190" cy="32731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7429520" y="4413114"/>
            <a:ext cx="785818" cy="298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10800000" flipV="1">
            <a:off x="6885728" y="4585862"/>
            <a:ext cx="543793" cy="5000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16200000" flipH="1">
            <a:off x="7108049" y="4907334"/>
            <a:ext cx="357190" cy="2857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rot="10800000" flipV="1">
            <a:off x="1525713" y="4514425"/>
            <a:ext cx="543793" cy="5000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 rot="16200000" flipH="1">
            <a:off x="1748034" y="4835897"/>
            <a:ext cx="357190" cy="2857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dragging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465894"/>
          </a:xfrm>
        </p:spPr>
        <p:txBody>
          <a:bodyPr/>
          <a:lstStyle/>
          <a:p>
            <a:r>
              <a:rPr lang="en-US" dirty="0" smtClean="0"/>
              <a:t>Preprocessing: O(</a:t>
            </a:r>
            <a:r>
              <a:rPr lang="en-US" dirty="0" err="1" smtClean="0"/>
              <a:t>nlog</a:t>
            </a:r>
            <a:r>
              <a:rPr lang="en-US" dirty="0" smtClean="0"/>
              <a:t> n) time and O(n) space</a:t>
            </a:r>
          </a:p>
          <a:p>
            <a:r>
              <a:rPr lang="en-US" dirty="0" smtClean="0"/>
              <a:t>Query: O(log n) time</a:t>
            </a:r>
          </a:p>
          <a:p>
            <a:pPr lvl="1"/>
            <a:r>
              <a:rPr lang="en-US" dirty="0" smtClean="0"/>
              <a:t>out-of-corner queries: Mitchell 92’</a:t>
            </a:r>
          </a:p>
          <a:p>
            <a:pPr lvl="1"/>
            <a:r>
              <a:rPr lang="en-US" dirty="0" smtClean="0"/>
              <a:t>parallel-track queries: </a:t>
            </a:r>
            <a:r>
              <a:rPr lang="en-US" dirty="0" err="1" smtClean="0"/>
              <a:t>Chazelle</a:t>
            </a:r>
            <a:r>
              <a:rPr lang="en-US" dirty="0" smtClean="0"/>
              <a:t> 88’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73759" y="5782123"/>
            <a:ext cx="1955233" cy="43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 flipH="1" flipV="1">
            <a:off x="702516" y="4985268"/>
            <a:ext cx="1568099" cy="272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902387" y="4924867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59643" y="5067743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83415" y="4496239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635815" y="4648639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02387" y="4353363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16701" y="4639115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16200000" flipH="1">
            <a:off x="1473759" y="5282057"/>
            <a:ext cx="500066" cy="5000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1773366" y="5053888"/>
            <a:ext cx="571504" cy="500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206251" y="6000768"/>
            <a:ext cx="207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out-of-corner query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085921" y="5771230"/>
            <a:ext cx="2415037" cy="15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6200000" flipH="1">
            <a:off x="5357818" y="5128288"/>
            <a:ext cx="642942" cy="6429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5674812" y="5367698"/>
            <a:ext cx="795261" cy="172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014483" y="5128288"/>
            <a:ext cx="2415037" cy="15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6858016" y="53426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081722" y="527116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429388" y="548547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7818" y="6060064"/>
            <a:ext cx="2009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parallel-track query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 bwMode="auto">
          <a:xfrm rot="16200000" flipH="1">
            <a:off x="1478302" y="4550144"/>
            <a:ext cx="1258174" cy="12144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6200000" flipH="1">
            <a:off x="5929322" y="5143513"/>
            <a:ext cx="642942" cy="6429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46 L 0.04601 -0.05417 " pathEditMode="relative" ptsTypes="AA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8.51852E-6 L 0.06372 0.00024 " pathEditMode="relative" ptsTypes="AA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query algorithm –a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query set Q:</a:t>
            </a:r>
          </a:p>
          <a:p>
            <a:pPr lvl="1"/>
            <a:r>
              <a:rPr lang="en-US" dirty="0" smtClean="0"/>
              <a:t>Compute the farthest </a:t>
            </a:r>
            <a:r>
              <a:rPr lang="en-US" dirty="0" err="1" smtClean="0"/>
              <a:t>Voronoi</a:t>
            </a:r>
            <a:r>
              <a:rPr lang="en-US" dirty="0" smtClean="0"/>
              <a:t> diagram </a:t>
            </a:r>
          </a:p>
          <a:p>
            <a:pPr lvl="2"/>
            <a:r>
              <a:rPr lang="en-US" dirty="0" smtClean="0"/>
              <a:t>O(m) time</a:t>
            </a:r>
          </a:p>
          <a:p>
            <a:pPr lvl="1"/>
            <a:r>
              <a:rPr lang="en-US" dirty="0" smtClean="0"/>
              <a:t>For each extreme point q, </a:t>
            </a:r>
          </a:p>
          <a:p>
            <a:pPr lvl="2"/>
            <a:r>
              <a:rPr lang="en-US" dirty="0" smtClean="0"/>
              <a:t>determine the nearest point of P in FVR(q)</a:t>
            </a:r>
          </a:p>
          <a:p>
            <a:pPr lvl="2"/>
            <a:r>
              <a:rPr lang="en-US" dirty="0" smtClean="0"/>
              <a:t>O(log n) time by segment dragging queries</a:t>
            </a:r>
          </a:p>
          <a:p>
            <a:r>
              <a:rPr lang="en-US" dirty="0" smtClean="0"/>
              <a:t>Total query time: O(m + log 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to the top-k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15328" cy="2251712"/>
          </a:xfrm>
        </p:spPr>
        <p:txBody>
          <a:bodyPr/>
          <a:lstStyle/>
          <a:p>
            <a:r>
              <a:rPr lang="en-US" dirty="0" smtClean="0"/>
              <a:t>After the nearest point is found in a </a:t>
            </a:r>
            <a:r>
              <a:rPr lang="en-US" dirty="0" err="1" smtClean="0"/>
              <a:t>subregion</a:t>
            </a:r>
            <a:r>
              <a:rPr lang="en-US" dirty="0" smtClean="0"/>
              <a:t>, keep searching </a:t>
            </a:r>
            <a:r>
              <a:rPr lang="en-US" dirty="0" smtClean="0">
                <a:solidFill>
                  <a:srgbClr val="FF0000"/>
                </a:solidFill>
              </a:rPr>
              <a:t>the next nearest point </a:t>
            </a:r>
            <a:r>
              <a:rPr lang="en-US" dirty="0" smtClean="0"/>
              <a:t>by segment dragging queries</a:t>
            </a:r>
          </a:p>
          <a:p>
            <a:pPr lvl="1"/>
            <a:r>
              <a:rPr lang="en-US" dirty="0" smtClean="0"/>
              <a:t>a tempting approach: keep using another out-of-corner query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does not work!!</a:t>
            </a:r>
          </a:p>
          <a:p>
            <a:pPr lvl="1"/>
            <a:endParaRPr lang="en-US" dirty="0" smtClean="0"/>
          </a:p>
        </p:txBody>
      </p:sp>
      <p:sp>
        <p:nvSpPr>
          <p:cNvPr id="6" name="Rectangle 5"/>
          <p:cNvSpPr/>
          <p:nvPr/>
        </p:nvSpPr>
        <p:spPr bwMode="auto">
          <a:xfrm>
            <a:off x="3796585" y="4000504"/>
            <a:ext cx="2000264" cy="1714537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67957" y="6242817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7875" y="63735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3829895" y="3965404"/>
            <a:ext cx="599229" cy="2749696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595746"/>
              <a:gd name="connsiteY0" fmla="*/ 0 h 2482968"/>
              <a:gd name="connsiteX1" fmla="*/ 0 w 595746"/>
              <a:gd name="connsiteY1" fmla="*/ 1136073 h 2482968"/>
              <a:gd name="connsiteX2" fmla="*/ 595746 w 595746"/>
              <a:gd name="connsiteY2" fmla="*/ 1704110 h 2482968"/>
              <a:gd name="connsiteX3" fmla="*/ 595746 w 595746"/>
              <a:gd name="connsiteY3" fmla="*/ 2482968 h 2482968"/>
              <a:gd name="connsiteX0" fmla="*/ 0 w 595746"/>
              <a:gd name="connsiteY0" fmla="*/ 0 h 3247195"/>
              <a:gd name="connsiteX1" fmla="*/ 0 w 595746"/>
              <a:gd name="connsiteY1" fmla="*/ 1900300 h 3247195"/>
              <a:gd name="connsiteX2" fmla="*/ 595746 w 595746"/>
              <a:gd name="connsiteY2" fmla="*/ 2468337 h 3247195"/>
              <a:gd name="connsiteX3" fmla="*/ 595746 w 595746"/>
              <a:gd name="connsiteY3" fmla="*/ 3247195 h 3247195"/>
              <a:gd name="connsiteX0" fmla="*/ 0 w 595746"/>
              <a:gd name="connsiteY0" fmla="*/ 0 h 3247195"/>
              <a:gd name="connsiteX1" fmla="*/ 0 w 595746"/>
              <a:gd name="connsiteY1" fmla="*/ 1900300 h 3247195"/>
              <a:gd name="connsiteX2" fmla="*/ 595746 w 595746"/>
              <a:gd name="connsiteY2" fmla="*/ 2468337 h 3247195"/>
              <a:gd name="connsiteX3" fmla="*/ 595746 w 595746"/>
              <a:gd name="connsiteY3" fmla="*/ 3247195 h 3247195"/>
              <a:gd name="connsiteX0" fmla="*/ 0 w 595746"/>
              <a:gd name="connsiteY0" fmla="*/ 0 h 3247195"/>
              <a:gd name="connsiteX1" fmla="*/ 0 w 595746"/>
              <a:gd name="connsiteY1" fmla="*/ 1900300 h 3247195"/>
              <a:gd name="connsiteX2" fmla="*/ 595746 w 595746"/>
              <a:gd name="connsiteY2" fmla="*/ 2468337 h 3247195"/>
              <a:gd name="connsiteX3" fmla="*/ 595746 w 595746"/>
              <a:gd name="connsiteY3" fmla="*/ 3247195 h 3247195"/>
              <a:gd name="connsiteX0" fmla="*/ 0 w 595746"/>
              <a:gd name="connsiteY0" fmla="*/ 0 h 2788648"/>
              <a:gd name="connsiteX1" fmla="*/ 0 w 595746"/>
              <a:gd name="connsiteY1" fmla="*/ 1900300 h 2788648"/>
              <a:gd name="connsiteX2" fmla="*/ 595746 w 595746"/>
              <a:gd name="connsiteY2" fmla="*/ 2468337 h 2788648"/>
              <a:gd name="connsiteX3" fmla="*/ 595746 w 595746"/>
              <a:gd name="connsiteY3" fmla="*/ 2788648 h 2788648"/>
              <a:gd name="connsiteX0" fmla="*/ 0 w 595746"/>
              <a:gd name="connsiteY0" fmla="*/ 0 h 2941463"/>
              <a:gd name="connsiteX1" fmla="*/ 0 w 595746"/>
              <a:gd name="connsiteY1" fmla="*/ 1900300 h 2941463"/>
              <a:gd name="connsiteX2" fmla="*/ 595746 w 595746"/>
              <a:gd name="connsiteY2" fmla="*/ 2468337 h 2941463"/>
              <a:gd name="connsiteX3" fmla="*/ 595746 w 595746"/>
              <a:gd name="connsiteY3" fmla="*/ 2941463 h 294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46" h="2941463">
                <a:moveTo>
                  <a:pt x="0" y="0"/>
                </a:moveTo>
                <a:lnTo>
                  <a:pt x="0" y="1900300"/>
                </a:lnTo>
                <a:lnTo>
                  <a:pt x="595746" y="2468337"/>
                </a:lnTo>
                <a:lnTo>
                  <a:pt x="595746" y="2941463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3739002" y="5657458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16200000" flipH="1">
            <a:off x="2088344" y="5341152"/>
            <a:ext cx="2705555" cy="24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010767" y="6306448"/>
            <a:ext cx="3061431" cy="7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582271" y="531412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834665" y="5710702"/>
            <a:ext cx="1955233" cy="43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6200000" flipH="1">
            <a:off x="3857620" y="4929198"/>
            <a:ext cx="785819" cy="7858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714876" y="4643447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714876" y="435769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071934" y="407194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357818" y="4786323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510218" y="5429265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357686" y="478632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000628" y="4786323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3829488" y="4301853"/>
            <a:ext cx="1385454" cy="1413163"/>
          </a:xfrm>
          <a:custGeom>
            <a:avLst/>
            <a:gdLst>
              <a:gd name="connsiteX0" fmla="*/ 0 w 1385454"/>
              <a:gd name="connsiteY0" fmla="*/ 0 h 1413163"/>
              <a:gd name="connsiteX1" fmla="*/ 0 w 1385454"/>
              <a:gd name="connsiteY1" fmla="*/ 1413163 h 1413163"/>
              <a:gd name="connsiteX2" fmla="*/ 1385454 w 1385454"/>
              <a:gd name="connsiteY2" fmla="*/ 1399309 h 1413163"/>
              <a:gd name="connsiteX3" fmla="*/ 0 w 1385454"/>
              <a:gd name="connsiteY3" fmla="*/ 0 h 141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4" h="1413163">
                <a:moveTo>
                  <a:pt x="0" y="0"/>
                </a:moveTo>
                <a:lnTo>
                  <a:pt x="0" y="1413163"/>
                </a:lnTo>
                <a:lnTo>
                  <a:pt x="1385454" y="1399309"/>
                </a:lnTo>
                <a:lnTo>
                  <a:pt x="0" y="0"/>
                </a:lnTo>
                <a:close/>
              </a:path>
            </a:pathLst>
          </a:custGeom>
          <a:solidFill>
            <a:srgbClr val="A30D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286248" y="5357827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rot="16200000" flipH="1">
            <a:off x="3783363" y="4283436"/>
            <a:ext cx="1459947" cy="14032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57158" y="4857760"/>
            <a:ext cx="1972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interior of </a:t>
            </a:r>
          </a:p>
          <a:p>
            <a:r>
              <a:rPr lang="en-US" dirty="0" smtClean="0"/>
              <a:t>the purple triangle </a:t>
            </a:r>
          </a:p>
          <a:p>
            <a:r>
              <a:rPr lang="en-US" dirty="0" smtClean="0"/>
              <a:t>should not contain</a:t>
            </a:r>
          </a:p>
          <a:p>
            <a:r>
              <a:rPr lang="en-US" dirty="0" smtClean="0"/>
              <a:t>any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to the top-k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736"/>
            <a:ext cx="8115328" cy="1180142"/>
          </a:xfrm>
        </p:spPr>
        <p:txBody>
          <a:bodyPr/>
          <a:lstStyle/>
          <a:p>
            <a:r>
              <a:rPr lang="en-US" dirty="0" smtClean="0"/>
              <a:t>Our approach: partition into three smaller regions:</a:t>
            </a:r>
          </a:p>
          <a:p>
            <a:pPr lvl="1"/>
            <a:r>
              <a:rPr lang="en-US" dirty="0" smtClean="0"/>
              <a:t>an out-of-corner query for the green region</a:t>
            </a:r>
          </a:p>
          <a:p>
            <a:pPr lvl="1"/>
            <a:r>
              <a:rPr lang="en-US" dirty="0" smtClean="0"/>
              <a:t>parallel-track queries for the blue regions</a:t>
            </a:r>
          </a:p>
          <a:p>
            <a:r>
              <a:rPr lang="en-US" dirty="0" smtClean="0"/>
              <a:t>Total query time: O(</a:t>
            </a:r>
            <a:r>
              <a:rPr lang="en-US" dirty="0" err="1" smtClean="0"/>
              <a:t>m+klog</a:t>
            </a:r>
            <a:r>
              <a:rPr lang="en-US" dirty="0" smtClean="0"/>
              <a:t> n)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796585" y="3678414"/>
            <a:ext cx="2000264" cy="1714537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67957" y="5920727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7875" y="60514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3800037" y="3643314"/>
            <a:ext cx="599229" cy="2749696"/>
          </a:xfrm>
          <a:custGeom>
            <a:avLst/>
            <a:gdLst>
              <a:gd name="connsiteX0" fmla="*/ 0 w 595746"/>
              <a:gd name="connsiteY0" fmla="*/ 0 h 2840182"/>
              <a:gd name="connsiteX1" fmla="*/ 0 w 595746"/>
              <a:gd name="connsiteY1" fmla="*/ 1136073 h 2840182"/>
              <a:gd name="connsiteX2" fmla="*/ 595746 w 595746"/>
              <a:gd name="connsiteY2" fmla="*/ 1704110 h 2840182"/>
              <a:gd name="connsiteX3" fmla="*/ 595746 w 595746"/>
              <a:gd name="connsiteY3" fmla="*/ 2840182 h 2840182"/>
              <a:gd name="connsiteX0" fmla="*/ 0 w 595746"/>
              <a:gd name="connsiteY0" fmla="*/ 0 h 2482968"/>
              <a:gd name="connsiteX1" fmla="*/ 0 w 595746"/>
              <a:gd name="connsiteY1" fmla="*/ 1136073 h 2482968"/>
              <a:gd name="connsiteX2" fmla="*/ 595746 w 595746"/>
              <a:gd name="connsiteY2" fmla="*/ 1704110 h 2482968"/>
              <a:gd name="connsiteX3" fmla="*/ 595746 w 595746"/>
              <a:gd name="connsiteY3" fmla="*/ 2482968 h 2482968"/>
              <a:gd name="connsiteX0" fmla="*/ 0 w 595746"/>
              <a:gd name="connsiteY0" fmla="*/ 0 h 3247195"/>
              <a:gd name="connsiteX1" fmla="*/ 0 w 595746"/>
              <a:gd name="connsiteY1" fmla="*/ 1900300 h 3247195"/>
              <a:gd name="connsiteX2" fmla="*/ 595746 w 595746"/>
              <a:gd name="connsiteY2" fmla="*/ 2468337 h 3247195"/>
              <a:gd name="connsiteX3" fmla="*/ 595746 w 595746"/>
              <a:gd name="connsiteY3" fmla="*/ 3247195 h 3247195"/>
              <a:gd name="connsiteX0" fmla="*/ 0 w 595746"/>
              <a:gd name="connsiteY0" fmla="*/ 0 h 3247195"/>
              <a:gd name="connsiteX1" fmla="*/ 0 w 595746"/>
              <a:gd name="connsiteY1" fmla="*/ 1900300 h 3247195"/>
              <a:gd name="connsiteX2" fmla="*/ 595746 w 595746"/>
              <a:gd name="connsiteY2" fmla="*/ 2468337 h 3247195"/>
              <a:gd name="connsiteX3" fmla="*/ 595746 w 595746"/>
              <a:gd name="connsiteY3" fmla="*/ 3247195 h 3247195"/>
              <a:gd name="connsiteX0" fmla="*/ 0 w 595746"/>
              <a:gd name="connsiteY0" fmla="*/ 0 h 3247195"/>
              <a:gd name="connsiteX1" fmla="*/ 0 w 595746"/>
              <a:gd name="connsiteY1" fmla="*/ 1900300 h 3247195"/>
              <a:gd name="connsiteX2" fmla="*/ 595746 w 595746"/>
              <a:gd name="connsiteY2" fmla="*/ 2468337 h 3247195"/>
              <a:gd name="connsiteX3" fmla="*/ 595746 w 595746"/>
              <a:gd name="connsiteY3" fmla="*/ 3247195 h 3247195"/>
              <a:gd name="connsiteX0" fmla="*/ 0 w 595746"/>
              <a:gd name="connsiteY0" fmla="*/ 0 h 2788648"/>
              <a:gd name="connsiteX1" fmla="*/ 0 w 595746"/>
              <a:gd name="connsiteY1" fmla="*/ 1900300 h 2788648"/>
              <a:gd name="connsiteX2" fmla="*/ 595746 w 595746"/>
              <a:gd name="connsiteY2" fmla="*/ 2468337 h 2788648"/>
              <a:gd name="connsiteX3" fmla="*/ 595746 w 595746"/>
              <a:gd name="connsiteY3" fmla="*/ 2788648 h 2788648"/>
              <a:gd name="connsiteX0" fmla="*/ 0 w 595746"/>
              <a:gd name="connsiteY0" fmla="*/ 0 h 2941463"/>
              <a:gd name="connsiteX1" fmla="*/ 0 w 595746"/>
              <a:gd name="connsiteY1" fmla="*/ 1900300 h 2941463"/>
              <a:gd name="connsiteX2" fmla="*/ 595746 w 595746"/>
              <a:gd name="connsiteY2" fmla="*/ 2468337 h 2941463"/>
              <a:gd name="connsiteX3" fmla="*/ 595746 w 595746"/>
              <a:gd name="connsiteY3" fmla="*/ 2941463 h 294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46" h="2941463">
                <a:moveTo>
                  <a:pt x="0" y="0"/>
                </a:moveTo>
                <a:lnTo>
                  <a:pt x="0" y="1900300"/>
                </a:lnTo>
                <a:lnTo>
                  <a:pt x="595746" y="2468337"/>
                </a:lnTo>
                <a:lnTo>
                  <a:pt x="595746" y="2941463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3739002" y="5335368"/>
            <a:ext cx="142876" cy="14287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16200000" flipH="1">
            <a:off x="2088344" y="5019062"/>
            <a:ext cx="2705555" cy="24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010767" y="5984358"/>
            <a:ext cx="3061431" cy="7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582271" y="499203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834665" y="5388612"/>
            <a:ext cx="1955233" cy="43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796148" y="4558148"/>
            <a:ext cx="847291" cy="8347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4357686" y="3678414"/>
            <a:ext cx="1447369" cy="14426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4357686" y="5107174"/>
            <a:ext cx="1440873" cy="290946"/>
          </a:xfrm>
          <a:custGeom>
            <a:avLst/>
            <a:gdLst>
              <a:gd name="connsiteX0" fmla="*/ 0 w 1468582"/>
              <a:gd name="connsiteY0" fmla="*/ 0 h 277091"/>
              <a:gd name="connsiteX1" fmla="*/ 277091 w 1468582"/>
              <a:gd name="connsiteY1" fmla="*/ 277091 h 277091"/>
              <a:gd name="connsiteX2" fmla="*/ 1454728 w 1468582"/>
              <a:gd name="connsiteY2" fmla="*/ 277091 h 277091"/>
              <a:gd name="connsiteX3" fmla="*/ 1468582 w 1468582"/>
              <a:gd name="connsiteY3" fmla="*/ 13854 h 277091"/>
              <a:gd name="connsiteX4" fmla="*/ 0 w 1468582"/>
              <a:gd name="connsiteY4" fmla="*/ 0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582" h="277091">
                <a:moveTo>
                  <a:pt x="0" y="0"/>
                </a:moveTo>
                <a:lnTo>
                  <a:pt x="277091" y="277091"/>
                </a:lnTo>
                <a:lnTo>
                  <a:pt x="1454728" y="277091"/>
                </a:lnTo>
                <a:lnTo>
                  <a:pt x="1468582" y="138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14876" y="4321357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714876" y="403560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357818" y="4464233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510218" y="5107175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357686" y="446423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000628" y="4464233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3806956" y="3680108"/>
            <a:ext cx="563722" cy="1404095"/>
          </a:xfrm>
          <a:custGeom>
            <a:avLst/>
            <a:gdLst>
              <a:gd name="connsiteX0" fmla="*/ 0 w 554181"/>
              <a:gd name="connsiteY0" fmla="*/ 0 h 1440873"/>
              <a:gd name="connsiteX1" fmla="*/ 554181 w 554181"/>
              <a:gd name="connsiteY1" fmla="*/ 13855 h 1440873"/>
              <a:gd name="connsiteX2" fmla="*/ 540327 w 554181"/>
              <a:gd name="connsiteY2" fmla="*/ 1440873 h 1440873"/>
              <a:gd name="connsiteX3" fmla="*/ 13854 w 554181"/>
              <a:gd name="connsiteY3" fmla="*/ 914400 h 1440873"/>
              <a:gd name="connsiteX4" fmla="*/ 0 w 554181"/>
              <a:gd name="connsiteY4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181" h="1440873">
                <a:moveTo>
                  <a:pt x="0" y="0"/>
                </a:moveTo>
                <a:lnTo>
                  <a:pt x="554181" y="13855"/>
                </a:lnTo>
                <a:lnTo>
                  <a:pt x="540327" y="1440873"/>
                </a:lnTo>
                <a:lnTo>
                  <a:pt x="13854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286248" y="5035737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071934" y="374985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rot="16200000" flipH="1">
            <a:off x="3806963" y="4342137"/>
            <a:ext cx="571506" cy="52994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4334296" y="4663370"/>
            <a:ext cx="477136" cy="4693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16200000" flipH="1">
            <a:off x="4529981" y="5108436"/>
            <a:ext cx="327788" cy="3104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3830994" y="4347982"/>
            <a:ext cx="48188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4754275" y="5250050"/>
            <a:ext cx="460667" cy="112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4572000" y="4607108"/>
            <a:ext cx="357190" cy="2857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A30D8E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Aggregate/Group nearest neighbor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608770"/>
          </a:xfrm>
        </p:spPr>
        <p:txBody>
          <a:bodyPr/>
          <a:lstStyle/>
          <a:p>
            <a:r>
              <a:rPr lang="en-US" dirty="0" smtClean="0"/>
              <a:t>Input: a set of n red points</a:t>
            </a:r>
          </a:p>
          <a:p>
            <a:r>
              <a:rPr lang="en-US" dirty="0" smtClean="0"/>
              <a:t>Query: </a:t>
            </a:r>
            <a:r>
              <a:rPr lang="en-US" dirty="0" smtClean="0">
                <a:solidFill>
                  <a:schemeClr val="tx2"/>
                </a:solidFill>
              </a:rPr>
              <a:t>a set Q of m </a:t>
            </a:r>
            <a:r>
              <a:rPr lang="en-US" dirty="0" smtClean="0"/>
              <a:t>query blue points</a:t>
            </a:r>
          </a:p>
          <a:p>
            <a:pPr lvl="1"/>
            <a:r>
              <a:rPr lang="en-US" dirty="0" smtClean="0"/>
              <a:t>report the </a:t>
            </a:r>
            <a:r>
              <a:rPr lang="en-US" dirty="0" smtClean="0">
                <a:solidFill>
                  <a:srgbClr val="FF0000"/>
                </a:solidFill>
              </a:rPr>
              <a:t>“nearest” </a:t>
            </a:r>
            <a:r>
              <a:rPr lang="en-US" dirty="0" smtClean="0"/>
              <a:t>red point to Q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214414" y="42148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28662" y="564357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214678" y="392906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214942" y="428625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433614" y="54340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00562" y="55864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215206" y="614364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358082" y="450057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000760" y="464344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572000" y="4572008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072066" y="507207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 bwMode="auto">
          <a:xfrm>
            <a:off x="5286380" y="4613573"/>
            <a:ext cx="357190" cy="35719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“nearest neighbor” to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2251712"/>
          </a:xfrm>
        </p:spPr>
        <p:txBody>
          <a:bodyPr/>
          <a:lstStyle/>
          <a:p>
            <a:r>
              <a:rPr lang="en-US" dirty="0" smtClean="0"/>
              <a:t>For any red point p in P,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aggregate distance </a:t>
            </a:r>
            <a:r>
              <a:rPr lang="en-US" dirty="0" smtClean="0"/>
              <a:t>from 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Q: the </a:t>
            </a:r>
            <a:r>
              <a:rPr lang="en-US" dirty="0" smtClean="0">
                <a:solidFill>
                  <a:srgbClr val="FF0000"/>
                </a:solidFill>
              </a:rPr>
              <a:t>farthest</a:t>
            </a:r>
            <a:r>
              <a:rPr lang="en-US" dirty="0" smtClean="0"/>
              <a:t> distance from p to the points of Q</a:t>
            </a:r>
          </a:p>
          <a:p>
            <a:pPr lvl="1"/>
            <a:r>
              <a:rPr lang="en-US" dirty="0" smtClean="0"/>
              <a:t>that’s why it is called Aggregate-</a:t>
            </a:r>
            <a:r>
              <a:rPr lang="en-US" dirty="0" smtClean="0">
                <a:solidFill>
                  <a:srgbClr val="FF0000"/>
                </a:solidFill>
              </a:rPr>
              <a:t>max</a:t>
            </a:r>
          </a:p>
          <a:p>
            <a:r>
              <a:rPr lang="en-US" dirty="0" smtClean="0"/>
              <a:t>The nearest neighbor of Q: the red point whose aggregate distance to Q is the minimum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357290" y="464344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071538" y="607220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357554" y="435769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357818" y="471488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76490" y="586264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643438" y="601504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358082" y="657227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500958" y="492919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143636" y="507207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714876" y="500063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214942" y="550070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Connector 16"/>
          <p:cNvCxnSpPr>
            <a:stCxn id="7" idx="4"/>
            <a:endCxn id="14" idx="0"/>
          </p:cNvCxnSpPr>
          <p:nvPr/>
        </p:nvCxnSpPr>
        <p:spPr bwMode="auto">
          <a:xfrm rot="5400000">
            <a:off x="5036347" y="5107793"/>
            <a:ext cx="642942" cy="142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endCxn id="8" idx="6"/>
          </p:cNvCxnSpPr>
          <p:nvPr/>
        </p:nvCxnSpPr>
        <p:spPr bwMode="auto">
          <a:xfrm rot="10800000" flipV="1">
            <a:off x="2719366" y="5143512"/>
            <a:ext cx="3495708" cy="7905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643174" y="59293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people want to meet together</a:t>
            </a:r>
          </a:p>
          <a:p>
            <a:pPr lvl="1"/>
            <a:r>
              <a:rPr lang="en-US" dirty="0" smtClean="0"/>
              <a:t>given a set of candidate meeting  locations</a:t>
            </a:r>
          </a:p>
          <a:p>
            <a:pPr lvl="1"/>
            <a:r>
              <a:rPr lang="en-US" dirty="0" smtClean="0"/>
              <a:t>find a location that minimizes the longest distance to all people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6072198" y="449104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14942" y="464344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572132" y="520542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357686" y="520542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10086" y="427673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357818" y="434817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215206" y="53483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367606" y="40624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28860" y="42148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57620" y="499111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428860" y="570549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143372" y="585789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428728" y="513398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9" idx="6"/>
            <a:endCxn id="10" idx="2"/>
          </p:cNvCxnSpPr>
          <p:nvPr/>
        </p:nvCxnSpPr>
        <p:spPr bwMode="auto">
          <a:xfrm>
            <a:off x="4652962" y="4348170"/>
            <a:ext cx="704856" cy="714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7"/>
            <a:endCxn id="10" idx="3"/>
          </p:cNvCxnSpPr>
          <p:nvPr/>
        </p:nvCxnSpPr>
        <p:spPr bwMode="auto">
          <a:xfrm rot="5400000" flipH="1" flipV="1">
            <a:off x="4551076" y="4398684"/>
            <a:ext cx="756228" cy="8991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10" idx="4"/>
          </p:cNvCxnSpPr>
          <p:nvPr/>
        </p:nvCxnSpPr>
        <p:spPr bwMode="auto">
          <a:xfrm rot="5400000" flipH="1" flipV="1">
            <a:off x="5265456" y="4511970"/>
            <a:ext cx="184724" cy="1428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endCxn id="10" idx="5"/>
          </p:cNvCxnSpPr>
          <p:nvPr/>
        </p:nvCxnSpPr>
        <p:spPr bwMode="auto">
          <a:xfrm rot="16200000" flipV="1">
            <a:off x="5173094" y="4776798"/>
            <a:ext cx="777152" cy="163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5" idx="2"/>
            <a:endCxn id="10" idx="6"/>
          </p:cNvCxnSpPr>
          <p:nvPr/>
        </p:nvCxnSpPr>
        <p:spPr bwMode="auto">
          <a:xfrm rot="10800000">
            <a:off x="5500694" y="4419608"/>
            <a:ext cx="571504" cy="1428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Heuristic algorithms given in the database area</a:t>
            </a:r>
          </a:p>
          <a:p>
            <a:pPr lvl="1"/>
            <a:r>
              <a:rPr lang="en-US" dirty="0" smtClean="0"/>
              <a:t>Minimum bounding method  (</a:t>
            </a:r>
            <a:r>
              <a:rPr lang="en-US" dirty="0" err="1" smtClean="0"/>
              <a:t>Papadias</a:t>
            </a:r>
            <a:r>
              <a:rPr lang="en-US" dirty="0" smtClean="0"/>
              <a:t> et al, TODS 2005) </a:t>
            </a:r>
          </a:p>
          <a:p>
            <a:pPr lvl="1"/>
            <a:r>
              <a:rPr lang="en-US" dirty="0" smtClean="0"/>
              <a:t>R-trees (Li et al, TKDE 2011)</a:t>
            </a:r>
          </a:p>
          <a:p>
            <a:pPr lvl="1"/>
            <a:r>
              <a:rPr lang="en-US" dirty="0" smtClean="0"/>
              <a:t>Ω(</a:t>
            </a:r>
            <a:r>
              <a:rPr lang="en-US" dirty="0" err="1" smtClean="0"/>
              <a:t>n+m</a:t>
            </a:r>
            <a:r>
              <a:rPr lang="en-US" dirty="0" smtClean="0"/>
              <a:t>) time in the worst case</a:t>
            </a:r>
          </a:p>
          <a:p>
            <a:r>
              <a:rPr lang="en-US" dirty="0" smtClean="0"/>
              <a:t>(1+</a:t>
            </a:r>
            <a:r>
              <a:rPr lang="el-GR" dirty="0" smtClean="0"/>
              <a:t>ε</a:t>
            </a:r>
            <a:r>
              <a:rPr lang="en-US" dirty="0" smtClean="0"/>
              <a:t>)-approximation result (Li et al, TKDE 2011)</a:t>
            </a:r>
          </a:p>
          <a:p>
            <a:endParaRPr lang="en-US" dirty="0" smtClean="0"/>
          </a:p>
          <a:p>
            <a:r>
              <a:rPr lang="en-US" dirty="0" smtClean="0"/>
              <a:t>Aggregate-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3-approximation (Li et al, SIGMOD 2011)</a:t>
            </a:r>
          </a:p>
          <a:p>
            <a:pPr lvl="1"/>
            <a:r>
              <a:rPr lang="en-US" dirty="0" smtClean="0"/>
              <a:t>(1+</a:t>
            </a:r>
            <a:r>
              <a:rPr lang="el-GR" dirty="0" smtClean="0"/>
              <a:t>ε</a:t>
            </a:r>
            <a:r>
              <a:rPr lang="en-US" dirty="0" smtClean="0"/>
              <a:t>)-approximation  (</a:t>
            </a:r>
            <a:r>
              <a:rPr lang="en-US" dirty="0" err="1" smtClean="0"/>
              <a:t>Agarwal</a:t>
            </a:r>
            <a:r>
              <a:rPr lang="en-US" dirty="0" smtClean="0"/>
              <a:t> et al, PODS 2012)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178800" cy="4594860"/>
          </a:xfrm>
        </p:spPr>
        <p:txBody>
          <a:bodyPr/>
          <a:lstStyle/>
          <a:p>
            <a:r>
              <a:rPr lang="en-US" dirty="0" smtClean="0"/>
              <a:t>Preprocessing: </a:t>
            </a:r>
            <a:r>
              <a:rPr lang="pt-BR" dirty="0" smtClean="0"/>
              <a:t>O(n log n) time and O(n log log n) space</a:t>
            </a:r>
          </a:p>
          <a:p>
            <a:r>
              <a:rPr lang="pt-BR" dirty="0" smtClean="0"/>
              <a:t>Query: O(mn</a:t>
            </a:r>
            <a:r>
              <a:rPr lang="pt-BR" baseline="30000" dirty="0" smtClean="0"/>
              <a:t>1/2</a:t>
            </a:r>
            <a:r>
              <a:rPr lang="pt-BR" dirty="0" smtClean="0"/>
              <a:t> log</a:t>
            </a:r>
            <a:r>
              <a:rPr lang="pt-BR" baseline="30000" dirty="0" smtClean="0"/>
              <a:t>O(1)</a:t>
            </a:r>
            <a:r>
              <a:rPr lang="pt-BR" dirty="0" smtClean="0"/>
              <a:t> n) time</a:t>
            </a:r>
          </a:p>
          <a:p>
            <a:pPr>
              <a:buNone/>
            </a:pPr>
            <a:r>
              <a:rPr lang="en-US" dirty="0" smtClean="0"/>
              <a:t>Or,</a:t>
            </a:r>
          </a:p>
          <a:p>
            <a:r>
              <a:rPr lang="en-US" dirty="0" smtClean="0"/>
              <a:t>Preprocessing: O(n</a:t>
            </a:r>
            <a:r>
              <a:rPr lang="en-US" baseline="30000" dirty="0" smtClean="0"/>
              <a:t>2+</a:t>
            </a:r>
            <a:r>
              <a:rPr lang="el-GR" baseline="30000" dirty="0" smtClean="0"/>
              <a:t>ε</a:t>
            </a:r>
            <a:r>
              <a:rPr lang="en-US" dirty="0" smtClean="0"/>
              <a:t>) time and space for any ϵ &gt; 0</a:t>
            </a:r>
          </a:p>
          <a:p>
            <a:r>
              <a:rPr lang="en-US" dirty="0" smtClean="0"/>
              <a:t>Query: O(m log n) time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: the number of input points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: the number of query points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m&lt;&lt;n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 – the L</a:t>
            </a:r>
            <a:r>
              <a:rPr lang="en-US" baseline="-25000" dirty="0" smtClean="0"/>
              <a:t>1</a:t>
            </a:r>
            <a:r>
              <a:rPr lang="en-US" dirty="0" smtClean="0"/>
              <a:t>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346"/>
            <a:ext cx="8178800" cy="4594860"/>
          </a:xfrm>
        </p:spPr>
        <p:txBody>
          <a:bodyPr/>
          <a:lstStyle/>
          <a:p>
            <a:r>
              <a:rPr lang="en-US" dirty="0" smtClean="0"/>
              <a:t>The L</a:t>
            </a:r>
            <a:r>
              <a:rPr lang="en-US" baseline="-25000" dirty="0" smtClean="0"/>
              <a:t>1</a:t>
            </a:r>
            <a:r>
              <a:rPr lang="en-US" dirty="0" smtClean="0"/>
              <a:t> distances</a:t>
            </a:r>
          </a:p>
          <a:p>
            <a:pPr lvl="1"/>
            <a:r>
              <a:rPr lang="en-US" dirty="0" smtClean="0"/>
              <a:t>Preprocessing: O(n log n) time and O(n) space</a:t>
            </a:r>
          </a:p>
          <a:p>
            <a:pPr lvl="1"/>
            <a:r>
              <a:rPr lang="en-US" dirty="0" smtClean="0"/>
              <a:t>Query: O(</a:t>
            </a:r>
            <a:r>
              <a:rPr lang="en-US" dirty="0" err="1" smtClean="0"/>
              <a:t>m+logn</a:t>
            </a:r>
            <a:r>
              <a:rPr lang="en-US" dirty="0" smtClean="0"/>
              <a:t>)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Top-k queries: Report the k nearest neighbors to Q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Preprocessing: O(n log n) time and O(n) space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Query: O(</a:t>
            </a:r>
            <a:r>
              <a:rPr lang="en-US" dirty="0" err="1" smtClean="0">
                <a:solidFill>
                  <a:srgbClr val="FF0000"/>
                </a:solidFill>
              </a:rPr>
              <a:t>m+klogn</a:t>
            </a:r>
            <a:r>
              <a:rPr lang="en-US" dirty="0" smtClean="0">
                <a:solidFill>
                  <a:srgbClr val="FF0000"/>
                </a:solidFill>
              </a:rPr>
              <a:t>) time</a:t>
            </a:r>
          </a:p>
          <a:p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286000" y="4411685"/>
            <a:ext cx="30480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286000" y="5935685"/>
            <a:ext cx="30480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5334000" y="4411685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032125" y="563088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horizontal distance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34000" y="490539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vertical distance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336925" y="498159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69925" y="6276998"/>
            <a:ext cx="7037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The </a:t>
            </a:r>
            <a:r>
              <a:rPr lang="en-US" altLang="zh-CN" i="1"/>
              <a:t>L</a:t>
            </a:r>
            <a:r>
              <a:rPr lang="en-US" altLang="zh-CN" baseline="-25000"/>
              <a:t>1</a:t>
            </a:r>
            <a:r>
              <a:rPr lang="en-US" altLang="zh-CN"/>
              <a:t> distance of e = the horizontal distance + the vertical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 bwMode="auto">
          <a:xfrm>
            <a:off x="7199188" y="3972794"/>
            <a:ext cx="357190" cy="35719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4429123" y="5140036"/>
            <a:ext cx="1930113" cy="1388507"/>
          </a:xfrm>
          <a:custGeom>
            <a:avLst/>
            <a:gdLst>
              <a:gd name="connsiteX0" fmla="*/ 1219200 w 1357745"/>
              <a:gd name="connsiteY0" fmla="*/ 1066800 h 1066800"/>
              <a:gd name="connsiteX1" fmla="*/ 1357745 w 1357745"/>
              <a:gd name="connsiteY1" fmla="*/ 0 h 1066800"/>
              <a:gd name="connsiteX2" fmla="*/ 0 w 1357745"/>
              <a:gd name="connsiteY2" fmla="*/ 318655 h 1066800"/>
              <a:gd name="connsiteX3" fmla="*/ 0 w 1357745"/>
              <a:gd name="connsiteY3" fmla="*/ 346364 h 1066800"/>
              <a:gd name="connsiteX4" fmla="*/ 0 w 1357745"/>
              <a:gd name="connsiteY4" fmla="*/ 34636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745" h="1066800">
                <a:moveTo>
                  <a:pt x="1219200" y="1066800"/>
                </a:moveTo>
                <a:lnTo>
                  <a:pt x="1357745" y="0"/>
                </a:lnTo>
                <a:lnTo>
                  <a:pt x="0" y="318655"/>
                </a:lnTo>
                <a:lnTo>
                  <a:pt x="0" y="346364"/>
                </a:lnTo>
                <a:lnTo>
                  <a:pt x="0" y="346364"/>
                </a:lnTo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965960"/>
          </a:xfrm>
        </p:spPr>
        <p:txBody>
          <a:bodyPr/>
          <a:lstStyle/>
          <a:p>
            <a:r>
              <a:rPr lang="en-US" dirty="0" smtClean="0"/>
              <a:t>For any red point p,</a:t>
            </a:r>
          </a:p>
          <a:p>
            <a:pPr lvl="1"/>
            <a:r>
              <a:rPr lang="en-US" dirty="0" smtClean="0"/>
              <a:t>how to determine the </a:t>
            </a:r>
            <a:r>
              <a:rPr lang="en-US" dirty="0" smtClean="0">
                <a:solidFill>
                  <a:srgbClr val="FF0000"/>
                </a:solidFill>
              </a:rPr>
              <a:t>farthest</a:t>
            </a:r>
            <a:r>
              <a:rPr lang="en-US" dirty="0" smtClean="0"/>
              <a:t> point q of Q to p?</a:t>
            </a:r>
          </a:p>
          <a:p>
            <a:pPr lvl="1"/>
            <a:r>
              <a:rPr lang="en-US" dirty="0" smtClean="0"/>
              <a:t>An observation: q is the point whose </a:t>
            </a:r>
            <a:r>
              <a:rPr lang="en-US" dirty="0" smtClean="0">
                <a:solidFill>
                  <a:srgbClr val="FF0000"/>
                </a:solidFill>
              </a:rPr>
              <a:t>farthest </a:t>
            </a:r>
            <a:r>
              <a:rPr lang="en-US" dirty="0" err="1" smtClean="0">
                <a:solidFill>
                  <a:srgbClr val="FF0000"/>
                </a:solidFill>
              </a:rPr>
              <a:t>Voronoi</a:t>
            </a:r>
            <a:r>
              <a:rPr lang="en-US" dirty="0" smtClean="0">
                <a:solidFill>
                  <a:srgbClr val="FF0000"/>
                </a:solidFill>
              </a:rPr>
              <a:t> region</a:t>
            </a:r>
            <a:r>
              <a:rPr lang="en-US" dirty="0" smtClean="0"/>
              <a:t> contains p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6643702" y="464344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786446" y="392906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796102" y="5214950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43636" y="4795846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86446" y="57864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55721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5357818" y="507207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286644" y="4071942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00826" y="578645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572396" y="5429264"/>
            <a:ext cx="142876" cy="14287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5072066" y="5143512"/>
            <a:ext cx="1285884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5715008" y="5643578"/>
            <a:ext cx="1143008" cy="1428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 flipH="1" flipV="1">
            <a:off x="6332770" y="4934806"/>
            <a:ext cx="233887" cy="1835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 flipH="1" flipV="1">
            <a:off x="6386732" y="4712677"/>
            <a:ext cx="351692" cy="703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6544128" y="4929198"/>
            <a:ext cx="1882419" cy="332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16200000" flipV="1">
            <a:off x="5873262" y="3861581"/>
            <a:ext cx="1097280" cy="3516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5400000" flipH="1" flipV="1">
            <a:off x="6492240" y="3749041"/>
            <a:ext cx="956603" cy="745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Freeform 39"/>
          <p:cNvSpPr/>
          <p:nvPr/>
        </p:nvSpPr>
        <p:spPr bwMode="auto">
          <a:xfrm>
            <a:off x="5444836" y="4017818"/>
            <a:ext cx="2216728" cy="1856509"/>
          </a:xfrm>
          <a:custGeom>
            <a:avLst/>
            <a:gdLst>
              <a:gd name="connsiteX0" fmla="*/ 0 w 2216728"/>
              <a:gd name="connsiteY0" fmla="*/ 1136073 h 1856509"/>
              <a:gd name="connsiteX1" fmla="*/ 1136073 w 2216728"/>
              <a:gd name="connsiteY1" fmla="*/ 1856509 h 1856509"/>
              <a:gd name="connsiteX2" fmla="*/ 2216728 w 2216728"/>
              <a:gd name="connsiteY2" fmla="*/ 1510146 h 1856509"/>
              <a:gd name="connsiteX3" fmla="*/ 1925782 w 2216728"/>
              <a:gd name="connsiteY3" fmla="*/ 138546 h 1856509"/>
              <a:gd name="connsiteX4" fmla="*/ 387928 w 2216728"/>
              <a:gd name="connsiteY4" fmla="*/ 0 h 1856509"/>
              <a:gd name="connsiteX5" fmla="*/ 0 w 2216728"/>
              <a:gd name="connsiteY5" fmla="*/ 1136073 h 185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28" h="1856509">
                <a:moveTo>
                  <a:pt x="0" y="1136073"/>
                </a:moveTo>
                <a:lnTo>
                  <a:pt x="1136073" y="1856509"/>
                </a:lnTo>
                <a:lnTo>
                  <a:pt x="2216728" y="1510146"/>
                </a:lnTo>
                <a:lnTo>
                  <a:pt x="1925782" y="138546"/>
                </a:lnTo>
                <a:lnTo>
                  <a:pt x="387928" y="0"/>
                </a:lnTo>
                <a:lnTo>
                  <a:pt x="0" y="1136073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43834" y="39290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1" animBg="1"/>
      <p:bldP spid="41" grpId="0" animBg="1"/>
      <p:bldP spid="8" grpId="0" animBg="1"/>
      <p:bldP spid="9" grpId="0"/>
      <p:bldP spid="40" grpId="0" animBg="1"/>
      <p:bldP spid="43" grpId="0"/>
    </p:bldLst>
  </p:timing>
</p:sld>
</file>

<file path=ppt/theme/theme1.xml><?xml version="1.0" encoding="utf-8"?>
<a:theme xmlns:a="http://schemas.openxmlformats.org/drawingml/2006/main" name="my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968</Words>
  <Application>Microsoft Office PowerPoint</Application>
  <PresentationFormat>On-screen Show (4:3)</PresentationFormat>
  <Paragraphs>184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myTheme1</vt:lpstr>
      <vt:lpstr>自定义设计方案</vt:lpstr>
      <vt:lpstr>Aggregate-Max Nearest Neighbor Searching in the Plane</vt:lpstr>
      <vt:lpstr>Nearest neighbor searching</vt:lpstr>
      <vt:lpstr>Aggregate/Group nearest neighbor searching</vt:lpstr>
      <vt:lpstr>What is the “nearest neighbor” to Q?</vt:lpstr>
      <vt:lpstr>An application</vt:lpstr>
      <vt:lpstr>Previous work</vt:lpstr>
      <vt:lpstr>Our results</vt:lpstr>
      <vt:lpstr>Our results – the L1 distances</vt:lpstr>
      <vt:lpstr>A simple observation</vt:lpstr>
      <vt:lpstr>A query algorithm</vt:lpstr>
      <vt:lpstr>A solution: maintain Voronoi diagrams</vt:lpstr>
      <vt:lpstr>The new problem: answering Voronoi diagram queries</vt:lpstr>
      <vt:lpstr>The L1 version</vt:lpstr>
      <vt:lpstr>The key problem: determine the nearest neighbor of q in FVR(q)?</vt:lpstr>
      <vt:lpstr>A key observation on the shape of FVR(q): only three types</vt:lpstr>
      <vt:lpstr>The shape of FVR(q): three types</vt:lpstr>
      <vt:lpstr>The shape of FVR(q): three types</vt:lpstr>
      <vt:lpstr>The shape of FVR(q): three types</vt:lpstr>
      <vt:lpstr>Determining nearest neighbor in type-A regions</vt:lpstr>
      <vt:lpstr>The shape of FVR(q): three types</vt:lpstr>
      <vt:lpstr>Segment dragging queries</vt:lpstr>
      <vt:lpstr>The query algorithm –a summary</vt:lpstr>
      <vt:lpstr>Extended to the top-k queries</vt:lpstr>
      <vt:lpstr>Extended to the top-k queries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Haitao Wang</dc:creator>
  <cp:lastModifiedBy>Haitao Wang</cp:lastModifiedBy>
  <cp:revision>339</cp:revision>
  <dcterms:created xsi:type="dcterms:W3CDTF">2013-05-31T17:30:01Z</dcterms:created>
  <dcterms:modified xsi:type="dcterms:W3CDTF">2018-05-21T17:23:45Z</dcterms:modified>
</cp:coreProperties>
</file>